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3" r:id="rId2"/>
    <p:sldMasterId id="2147483774" r:id="rId3"/>
    <p:sldMasterId id="2147483784" r:id="rId4"/>
  </p:sldMasterIdLst>
  <p:notesMasterIdLst>
    <p:notesMasterId r:id="rId67"/>
  </p:notesMasterIdLst>
  <p:handoutMasterIdLst>
    <p:handoutMasterId r:id="rId68"/>
  </p:handoutMasterIdLst>
  <p:sldIdLst>
    <p:sldId id="293" r:id="rId5"/>
    <p:sldId id="2147472232" r:id="rId6"/>
    <p:sldId id="2147469187" r:id="rId7"/>
    <p:sldId id="2147469232" r:id="rId8"/>
    <p:sldId id="2147469239" r:id="rId9"/>
    <p:sldId id="8028" r:id="rId10"/>
    <p:sldId id="7987" r:id="rId11"/>
    <p:sldId id="7988" r:id="rId12"/>
    <p:sldId id="7989" r:id="rId13"/>
    <p:sldId id="277" r:id="rId14"/>
    <p:sldId id="331" r:id="rId15"/>
    <p:sldId id="559" r:id="rId16"/>
    <p:sldId id="2147469198" r:id="rId17"/>
    <p:sldId id="2147472257" r:id="rId18"/>
    <p:sldId id="2147469193" r:id="rId19"/>
    <p:sldId id="2147469194" r:id="rId20"/>
    <p:sldId id="554" r:id="rId21"/>
    <p:sldId id="555" r:id="rId22"/>
    <p:sldId id="7924" r:id="rId23"/>
    <p:sldId id="550" r:id="rId24"/>
    <p:sldId id="340" r:id="rId25"/>
    <p:sldId id="552" r:id="rId26"/>
    <p:sldId id="2147469215" r:id="rId27"/>
    <p:sldId id="398" r:id="rId28"/>
    <p:sldId id="2147472236" r:id="rId29"/>
    <p:sldId id="2147472237" r:id="rId30"/>
    <p:sldId id="2147472246" r:id="rId31"/>
    <p:sldId id="2147472247" r:id="rId32"/>
    <p:sldId id="1884" r:id="rId33"/>
    <p:sldId id="2147469391" r:id="rId34"/>
    <p:sldId id="446" r:id="rId35"/>
    <p:sldId id="1618" r:id="rId36"/>
    <p:sldId id="4328" r:id="rId37"/>
    <p:sldId id="4329" r:id="rId38"/>
    <p:sldId id="2147472258" r:id="rId39"/>
    <p:sldId id="2147472259" r:id="rId40"/>
    <p:sldId id="2147469435" r:id="rId41"/>
    <p:sldId id="2147469449" r:id="rId42"/>
    <p:sldId id="4325" r:id="rId43"/>
    <p:sldId id="426" r:id="rId44"/>
    <p:sldId id="613" r:id="rId45"/>
    <p:sldId id="4553" r:id="rId46"/>
    <p:sldId id="7935" r:id="rId47"/>
    <p:sldId id="1885" r:id="rId48"/>
    <p:sldId id="2147469405" r:id="rId49"/>
    <p:sldId id="2147469452" r:id="rId50"/>
    <p:sldId id="7948" r:id="rId51"/>
    <p:sldId id="2147469397" r:id="rId52"/>
    <p:sldId id="2147469400" r:id="rId53"/>
    <p:sldId id="2147469399" r:id="rId54"/>
    <p:sldId id="2147469401" r:id="rId55"/>
    <p:sldId id="7944" r:id="rId56"/>
    <p:sldId id="346" r:id="rId57"/>
    <p:sldId id="802" r:id="rId58"/>
    <p:sldId id="299" r:id="rId59"/>
    <p:sldId id="445" r:id="rId60"/>
    <p:sldId id="338" r:id="rId61"/>
    <p:sldId id="315" r:id="rId62"/>
    <p:sldId id="316" r:id="rId63"/>
    <p:sldId id="317" r:id="rId64"/>
    <p:sldId id="344" r:id="rId65"/>
    <p:sldId id="334" r:id="rId66"/>
  </p:sldIdLst>
  <p:sldSz cx="9144000" cy="5143500" type="screen16x9"/>
  <p:notesSz cx="9296400" cy="14770100"/>
  <p:custDataLst>
    <p:tags r:id="rId6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38089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76179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14268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52357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1904467" algn="l" defTabSz="76179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285362" algn="l" defTabSz="76179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2666253" algn="l" defTabSz="76179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047146" algn="l" defTabSz="76179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334D7321-1D51-4264-B911-C4F27789D8B5}">
          <p14:sldIdLst>
            <p14:sldId id="293"/>
            <p14:sldId id="2147472232"/>
          </p14:sldIdLst>
        </p14:section>
        <p14:section name="Local Dimming - Auto" id="{F2956182-C15C-4023-A818-368E7A43DF5C}">
          <p14:sldIdLst>
            <p14:sldId id="2147469187"/>
            <p14:sldId id="2147469232"/>
            <p14:sldId id="2147469239"/>
            <p14:sldId id="8028"/>
            <p14:sldId id="7987"/>
            <p14:sldId id="7988"/>
            <p14:sldId id="7989"/>
            <p14:sldId id="277"/>
            <p14:sldId id="331"/>
            <p14:sldId id="559"/>
          </p14:sldIdLst>
        </p14:section>
        <p14:section name="Global Dimming - Auto" id="{B20578E7-2CC5-4350-94FD-A9D2242C3680}">
          <p14:sldIdLst>
            <p14:sldId id="2147469198"/>
            <p14:sldId id="2147472257"/>
            <p14:sldId id="2147469193"/>
            <p14:sldId id="2147469194"/>
            <p14:sldId id="554"/>
            <p14:sldId id="555"/>
            <p14:sldId id="7924"/>
            <p14:sldId id="550"/>
            <p14:sldId id="340"/>
            <p14:sldId id="552"/>
          </p14:sldIdLst>
        </p14:section>
        <p14:section name="LCD Bias - Auto" id="{A0C140C0-89AB-4E44-80FE-C48F147308B7}">
          <p14:sldIdLst>
            <p14:sldId id="2147469215"/>
            <p14:sldId id="398"/>
          </p14:sldIdLst>
        </p14:section>
        <p14:section name="Mini-Micro LED Driver - Auto" id="{983CC8E9-983C-4022-BA28-9953BD6B93C3}">
          <p14:sldIdLst>
            <p14:sldId id="2147472236"/>
            <p14:sldId id="2147472237"/>
            <p14:sldId id="2147472246"/>
            <p14:sldId id="2147472247"/>
          </p14:sldIdLst>
        </p14:section>
        <p14:section name="Illumination" id="{A7B6971F-966C-40A8-B428-A8E6F8E2BE1C}">
          <p14:sldIdLst>
            <p14:sldId id="1884"/>
            <p14:sldId id="2147469391"/>
            <p14:sldId id="446"/>
            <p14:sldId id="1618"/>
            <p14:sldId id="4328"/>
            <p14:sldId id="4329"/>
            <p14:sldId id="2147472258"/>
            <p14:sldId id="2147472259"/>
            <p14:sldId id="2147469435"/>
            <p14:sldId id="2147469449"/>
            <p14:sldId id="4325"/>
            <p14:sldId id="426"/>
            <p14:sldId id="613"/>
            <p14:sldId id="4553"/>
          </p14:sldIdLst>
        </p14:section>
        <p14:section name="RGB" id="{F916D5EB-D32D-436D-A4F4-7EE653C62181}">
          <p14:sldIdLst>
            <p14:sldId id="7935"/>
            <p14:sldId id="1885"/>
            <p14:sldId id="2147469405"/>
            <p14:sldId id="2147469452"/>
            <p14:sldId id="7948"/>
            <p14:sldId id="2147469397"/>
            <p14:sldId id="2147469400"/>
            <p14:sldId id="2147469399"/>
            <p14:sldId id="2147469401"/>
            <p14:sldId id="7944"/>
            <p14:sldId id="346"/>
            <p14:sldId id="802"/>
            <p14:sldId id="299"/>
            <p14:sldId id="445"/>
            <p14:sldId id="338"/>
            <p14:sldId id="315"/>
            <p14:sldId id="316"/>
            <p14:sldId id="317"/>
            <p14:sldId id="344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52">
          <p15:clr>
            <a:srgbClr val="A4A3A4"/>
          </p15:clr>
        </p15:guide>
        <p15:guide id="2" pos="292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, Matthew" initials="ZM" lastIdx="1" clrIdx="0">
    <p:extLst>
      <p:ext uri="{19B8F6BF-5375-455C-9EA6-DF929625EA0E}">
        <p15:presenceInfo xmlns:p15="http://schemas.microsoft.com/office/powerpoint/2012/main" userId="S-1-5-21-1315882459-817801392-1359842108-152478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F7F"/>
    <a:srgbClr val="7030A0"/>
    <a:srgbClr val="FF0000"/>
    <a:srgbClr val="8D42C6"/>
    <a:srgbClr val="B2D3D9"/>
    <a:srgbClr val="FFDADA"/>
    <a:srgbClr val="DCDCDC"/>
    <a:srgbClr val="C5D9F1"/>
    <a:srgbClr val="AAAA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43" autoAdjust="0"/>
    <p:restoredTop sz="96340" autoAdjust="0"/>
  </p:normalViewPr>
  <p:slideViewPr>
    <p:cSldViewPr snapToGrid="0">
      <p:cViewPr varScale="1">
        <p:scale>
          <a:sx n="210" d="100"/>
          <a:sy n="210" d="100"/>
        </p:scale>
        <p:origin x="2922" y="18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49" d="100"/>
          <a:sy n="49" d="100"/>
        </p:scale>
        <p:origin x="-1512" y="-90"/>
      </p:cViewPr>
      <p:guideLst>
        <p:guide orient="horz" pos="4652"/>
        <p:guide pos="292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F40D1F-0E8B-48C1-81E8-EFB0A99F0BC5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13B737-FE7D-4572-B4F9-4014E95F3213}">
      <dgm:prSet phldrT="[Text]"/>
      <dgm:spPr/>
      <dgm:t>
        <a:bodyPr/>
        <a:lstStyle/>
        <a:p>
          <a:r>
            <a:rPr lang="en-US" dirty="0"/>
            <a:t>1     </a:t>
          </a:r>
        </a:p>
      </dgm:t>
    </dgm:pt>
    <dgm:pt modelId="{91C9A252-BBC1-4B92-8EC2-67CB57B68D91}" type="parTrans" cxnId="{BA1AA2EC-26CE-488E-82F5-41386BA8DDDC}">
      <dgm:prSet/>
      <dgm:spPr/>
      <dgm:t>
        <a:bodyPr/>
        <a:lstStyle/>
        <a:p>
          <a:endParaRPr lang="en-US"/>
        </a:p>
      </dgm:t>
    </dgm:pt>
    <dgm:pt modelId="{8FF9318E-5F58-4899-B9F1-5E879E288B6B}" type="sibTrans" cxnId="{BA1AA2EC-26CE-488E-82F5-41386BA8DDDC}">
      <dgm:prSet/>
      <dgm:spPr/>
      <dgm:t>
        <a:bodyPr/>
        <a:lstStyle/>
        <a:p>
          <a:endParaRPr lang="en-US"/>
        </a:p>
      </dgm:t>
    </dgm:pt>
    <dgm:pt modelId="{A929B8E4-6409-47AB-80D8-197937B9ECC1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190D0DB6-DA79-443D-A4C9-B2C33872F88E}" type="parTrans" cxnId="{A510425A-58F7-41A3-A807-D92C5E5D733F}">
      <dgm:prSet/>
      <dgm:spPr/>
      <dgm:t>
        <a:bodyPr/>
        <a:lstStyle/>
        <a:p>
          <a:endParaRPr lang="en-US"/>
        </a:p>
      </dgm:t>
    </dgm:pt>
    <dgm:pt modelId="{7759149C-B938-42F0-B47F-E45832DB1429}" type="sibTrans" cxnId="{A510425A-58F7-41A3-A807-D92C5E5D733F}">
      <dgm:prSet/>
      <dgm:spPr/>
      <dgm:t>
        <a:bodyPr/>
        <a:lstStyle/>
        <a:p>
          <a:endParaRPr lang="en-US"/>
        </a:p>
      </dgm:t>
    </dgm:pt>
    <dgm:pt modelId="{7E795520-37EA-4256-85CE-BB8F1FABB0DC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D3E039E6-7F27-47E6-9C32-F976653A2968}" type="parTrans" cxnId="{B5FBA7E2-BB9A-468E-BFC2-3AB960D276A0}">
      <dgm:prSet/>
      <dgm:spPr/>
      <dgm:t>
        <a:bodyPr/>
        <a:lstStyle/>
        <a:p>
          <a:endParaRPr lang="en-US"/>
        </a:p>
      </dgm:t>
    </dgm:pt>
    <dgm:pt modelId="{3AA3BE1A-0F55-4CF5-8EE7-015B3D7E87DB}" type="sibTrans" cxnId="{B5FBA7E2-BB9A-468E-BFC2-3AB960D276A0}">
      <dgm:prSet/>
      <dgm:spPr/>
      <dgm:t>
        <a:bodyPr/>
        <a:lstStyle/>
        <a:p>
          <a:endParaRPr lang="en-US"/>
        </a:p>
      </dgm:t>
    </dgm:pt>
    <dgm:pt modelId="{7A712F93-1834-4660-AC70-D345F8FF1641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83EC9A05-DB69-4574-ADDD-07C16EF19A63}" type="parTrans" cxnId="{A49A4C2A-3F63-4F22-91C2-09BBD4592B13}">
      <dgm:prSet/>
      <dgm:spPr/>
      <dgm:t>
        <a:bodyPr/>
        <a:lstStyle/>
        <a:p>
          <a:endParaRPr lang="en-US"/>
        </a:p>
      </dgm:t>
    </dgm:pt>
    <dgm:pt modelId="{0F8F89FC-21CB-476B-9092-1B98766CAADA}" type="sibTrans" cxnId="{A49A4C2A-3F63-4F22-91C2-09BBD4592B13}">
      <dgm:prSet/>
      <dgm:spPr/>
      <dgm:t>
        <a:bodyPr/>
        <a:lstStyle/>
        <a:p>
          <a:endParaRPr lang="en-US"/>
        </a:p>
      </dgm:t>
    </dgm:pt>
    <dgm:pt modelId="{803EFCAF-27F6-4A8E-A087-948DA6D4E0F3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161146BD-4A3D-42B4-B1A5-32EE4F077D8C}" type="parTrans" cxnId="{C02FDD06-03F0-433B-B0E8-79072E8C953B}">
      <dgm:prSet/>
      <dgm:spPr/>
      <dgm:t>
        <a:bodyPr/>
        <a:lstStyle/>
        <a:p>
          <a:endParaRPr lang="en-US"/>
        </a:p>
      </dgm:t>
    </dgm:pt>
    <dgm:pt modelId="{3FE5C415-FDF4-45EF-AC94-CC081F6FF53B}" type="sibTrans" cxnId="{C02FDD06-03F0-433B-B0E8-79072E8C953B}">
      <dgm:prSet/>
      <dgm:spPr/>
      <dgm:t>
        <a:bodyPr/>
        <a:lstStyle/>
        <a:p>
          <a:endParaRPr lang="en-US"/>
        </a:p>
      </dgm:t>
    </dgm:pt>
    <dgm:pt modelId="{7BD352A0-8861-4418-95BE-7DBF654B9B63}">
      <dgm:prSet phldrT="[Text]"/>
      <dgm:spPr/>
      <dgm:t>
        <a:bodyPr/>
        <a:lstStyle/>
        <a:p>
          <a:r>
            <a:rPr lang="en-US" dirty="0"/>
            <a:t>6</a:t>
          </a:r>
        </a:p>
      </dgm:t>
    </dgm:pt>
    <dgm:pt modelId="{F85D14DD-B26C-4D0F-97DB-CBD76162802A}" type="parTrans" cxnId="{B617DBB6-3706-4358-83E6-D7DAB2D1B618}">
      <dgm:prSet/>
      <dgm:spPr/>
      <dgm:t>
        <a:bodyPr/>
        <a:lstStyle/>
        <a:p>
          <a:endParaRPr lang="en-US"/>
        </a:p>
      </dgm:t>
    </dgm:pt>
    <dgm:pt modelId="{F2407857-4035-46F5-B4DD-13CAD3F5FDAA}" type="sibTrans" cxnId="{B617DBB6-3706-4358-83E6-D7DAB2D1B618}">
      <dgm:prSet/>
      <dgm:spPr/>
      <dgm:t>
        <a:bodyPr/>
        <a:lstStyle/>
        <a:p>
          <a:endParaRPr lang="en-US"/>
        </a:p>
      </dgm:t>
    </dgm:pt>
    <dgm:pt modelId="{4DF7CAA6-AD86-4E08-87D5-408A2EF4A228}" type="pres">
      <dgm:prSet presAssocID="{6AF40D1F-0E8B-48C1-81E8-EFB0A99F0BC5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F7DB00CB-674C-4E93-84BA-115C713B97F4}" type="pres">
      <dgm:prSet presAssocID="{2013B737-FE7D-4572-B4F9-4014E95F3213}" presName="composite" presStyleCnt="0"/>
      <dgm:spPr/>
    </dgm:pt>
    <dgm:pt modelId="{9347F725-749A-41E6-A9BF-E4D0B0764E25}" type="pres">
      <dgm:prSet presAssocID="{2013B737-FE7D-4572-B4F9-4014E95F3213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88E7AB7D-C75D-4011-A288-FA2E86A12174}" type="pres">
      <dgm:prSet presAssocID="{2013B737-FE7D-4572-B4F9-4014E95F3213}" presName="Parent" presStyleLbl="alignNode1" presStyleIdx="0" presStyleCnt="6" custFlipHor="1" custScaleX="28519" custLinFactNeighborX="-41533">
        <dgm:presLayoutVars>
          <dgm:chMax val="3"/>
          <dgm:chPref val="3"/>
          <dgm:bulletEnabled val="1"/>
        </dgm:presLayoutVars>
      </dgm:prSet>
      <dgm:spPr/>
    </dgm:pt>
    <dgm:pt modelId="{7C237EB1-D9C8-44F2-B572-1465B8AF1538}" type="pres">
      <dgm:prSet presAssocID="{2013B737-FE7D-4572-B4F9-4014E95F3213}" presName="Accent" presStyleLbl="parChTrans1D1" presStyleIdx="0" presStyleCnt="6"/>
      <dgm:spPr/>
    </dgm:pt>
    <dgm:pt modelId="{E36DE59D-9698-4B69-A6E6-E10591CDF8EC}" type="pres">
      <dgm:prSet presAssocID="{8FF9318E-5F58-4899-B9F1-5E879E288B6B}" presName="sibTrans" presStyleCnt="0"/>
      <dgm:spPr/>
    </dgm:pt>
    <dgm:pt modelId="{D2FFE628-F093-4C77-99E8-11FCFACE040F}" type="pres">
      <dgm:prSet presAssocID="{A929B8E4-6409-47AB-80D8-197937B9ECC1}" presName="composite" presStyleCnt="0"/>
      <dgm:spPr/>
    </dgm:pt>
    <dgm:pt modelId="{B90FC160-0677-4E7C-92AF-6288AFA5248C}" type="pres">
      <dgm:prSet presAssocID="{A929B8E4-6409-47AB-80D8-197937B9ECC1}" presName="First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152F3DCA-A8A1-455F-96B2-96A27049CF9F}" type="pres">
      <dgm:prSet presAssocID="{A929B8E4-6409-47AB-80D8-197937B9ECC1}" presName="Parent" presStyleLbl="alignNode1" presStyleIdx="1" presStyleCnt="6" custFlipHor="1" custScaleX="28519" custLinFactNeighborX="-41533">
        <dgm:presLayoutVars>
          <dgm:chMax val="3"/>
          <dgm:chPref val="3"/>
          <dgm:bulletEnabled val="1"/>
        </dgm:presLayoutVars>
      </dgm:prSet>
      <dgm:spPr/>
    </dgm:pt>
    <dgm:pt modelId="{E7305501-6939-4396-BDBA-50E81E9B992D}" type="pres">
      <dgm:prSet presAssocID="{A929B8E4-6409-47AB-80D8-197937B9ECC1}" presName="Accent" presStyleLbl="parChTrans1D1" presStyleIdx="1" presStyleCnt="6"/>
      <dgm:spPr/>
    </dgm:pt>
    <dgm:pt modelId="{C006A568-216F-498E-9B58-2C2BC6621DA3}" type="pres">
      <dgm:prSet presAssocID="{7759149C-B938-42F0-B47F-E45832DB1429}" presName="sibTrans" presStyleCnt="0"/>
      <dgm:spPr/>
    </dgm:pt>
    <dgm:pt modelId="{081E26C7-EBEB-4419-B99D-0CC999787170}" type="pres">
      <dgm:prSet presAssocID="{7E795520-37EA-4256-85CE-BB8F1FABB0DC}" presName="composite" presStyleCnt="0"/>
      <dgm:spPr/>
    </dgm:pt>
    <dgm:pt modelId="{FD7A8D80-35F3-4E38-8F81-15E590F276E2}" type="pres">
      <dgm:prSet presAssocID="{7E795520-37EA-4256-85CE-BB8F1FABB0DC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428401CC-C561-49A8-AC4A-42D286BBA270}" type="pres">
      <dgm:prSet presAssocID="{7E795520-37EA-4256-85CE-BB8F1FABB0DC}" presName="Parent" presStyleLbl="alignNode1" presStyleIdx="2" presStyleCnt="6" custFlipHor="1" custScaleX="28519" custLinFactNeighborX="-41533">
        <dgm:presLayoutVars>
          <dgm:chMax val="3"/>
          <dgm:chPref val="3"/>
          <dgm:bulletEnabled val="1"/>
        </dgm:presLayoutVars>
      </dgm:prSet>
      <dgm:spPr/>
    </dgm:pt>
    <dgm:pt modelId="{BAAA9CE6-5B10-4561-9C5A-87E1FF65997E}" type="pres">
      <dgm:prSet presAssocID="{7E795520-37EA-4256-85CE-BB8F1FABB0DC}" presName="Accent" presStyleLbl="parChTrans1D1" presStyleIdx="2" presStyleCnt="6"/>
      <dgm:spPr/>
    </dgm:pt>
    <dgm:pt modelId="{5F6749FD-9E0B-4DBC-8BF8-2C6B6DF807E0}" type="pres">
      <dgm:prSet presAssocID="{3AA3BE1A-0F55-4CF5-8EE7-015B3D7E87DB}" presName="sibTrans" presStyleCnt="0"/>
      <dgm:spPr/>
    </dgm:pt>
    <dgm:pt modelId="{E1638D91-FA0B-48C1-8A72-5A18F159442D}" type="pres">
      <dgm:prSet presAssocID="{7A712F93-1834-4660-AC70-D345F8FF1641}" presName="composite" presStyleCnt="0"/>
      <dgm:spPr/>
    </dgm:pt>
    <dgm:pt modelId="{34EAFD8F-724B-48D8-A37E-44378DDBC2A3}" type="pres">
      <dgm:prSet presAssocID="{7A712F93-1834-4660-AC70-D345F8FF1641}" presName="First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2FDFAB85-05ED-4739-B539-4E683B3E16EF}" type="pres">
      <dgm:prSet presAssocID="{7A712F93-1834-4660-AC70-D345F8FF1641}" presName="Parent" presStyleLbl="alignNode1" presStyleIdx="3" presStyleCnt="6" custFlipHor="1" custScaleX="28519" custLinFactNeighborX="-41533">
        <dgm:presLayoutVars>
          <dgm:chMax val="3"/>
          <dgm:chPref val="3"/>
          <dgm:bulletEnabled val="1"/>
        </dgm:presLayoutVars>
      </dgm:prSet>
      <dgm:spPr/>
    </dgm:pt>
    <dgm:pt modelId="{B1D629A4-7E55-4EF0-91BB-44DE829C6B61}" type="pres">
      <dgm:prSet presAssocID="{7A712F93-1834-4660-AC70-D345F8FF1641}" presName="Accent" presStyleLbl="parChTrans1D1" presStyleIdx="3" presStyleCnt="6"/>
      <dgm:spPr/>
    </dgm:pt>
    <dgm:pt modelId="{317B31C9-8088-4054-A661-331368579ECC}" type="pres">
      <dgm:prSet presAssocID="{0F8F89FC-21CB-476B-9092-1B98766CAADA}" presName="sibTrans" presStyleCnt="0"/>
      <dgm:spPr/>
    </dgm:pt>
    <dgm:pt modelId="{98639741-3353-45F7-9ACE-ED20505F36B1}" type="pres">
      <dgm:prSet presAssocID="{803EFCAF-27F6-4A8E-A087-948DA6D4E0F3}" presName="composite" presStyleCnt="0"/>
      <dgm:spPr/>
    </dgm:pt>
    <dgm:pt modelId="{0B4190BB-9F20-46D6-813E-FA30D35089F2}" type="pres">
      <dgm:prSet presAssocID="{803EFCAF-27F6-4A8E-A087-948DA6D4E0F3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F8BA232B-B2EE-4BDA-B7EC-F1AE15B01F60}" type="pres">
      <dgm:prSet presAssocID="{803EFCAF-27F6-4A8E-A087-948DA6D4E0F3}" presName="Parent" presStyleLbl="alignNode1" presStyleIdx="4" presStyleCnt="6" custFlipHor="1" custScaleX="28519" custLinFactNeighborX="-41533">
        <dgm:presLayoutVars>
          <dgm:chMax val="3"/>
          <dgm:chPref val="3"/>
          <dgm:bulletEnabled val="1"/>
        </dgm:presLayoutVars>
      </dgm:prSet>
      <dgm:spPr/>
    </dgm:pt>
    <dgm:pt modelId="{6783275D-80D8-4FE5-92C5-048518AB5D50}" type="pres">
      <dgm:prSet presAssocID="{803EFCAF-27F6-4A8E-A087-948DA6D4E0F3}" presName="Accent" presStyleLbl="parChTrans1D1" presStyleIdx="4" presStyleCnt="6"/>
      <dgm:spPr/>
    </dgm:pt>
    <dgm:pt modelId="{9BAC8A3F-920C-474B-8C94-09396D13DBCE}" type="pres">
      <dgm:prSet presAssocID="{3FE5C415-FDF4-45EF-AC94-CC081F6FF53B}" presName="sibTrans" presStyleCnt="0"/>
      <dgm:spPr/>
    </dgm:pt>
    <dgm:pt modelId="{F4DC76EA-30E3-47BC-97CE-DAF7FB43CB5E}" type="pres">
      <dgm:prSet presAssocID="{7BD352A0-8861-4418-95BE-7DBF654B9B63}" presName="composite" presStyleCnt="0"/>
      <dgm:spPr/>
    </dgm:pt>
    <dgm:pt modelId="{06BCD33D-29E6-48F3-96B1-494249C02A7B}" type="pres">
      <dgm:prSet presAssocID="{7BD352A0-8861-4418-95BE-7DBF654B9B63}" presName="FirstChild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FBD8A90B-E53A-4BE9-A66E-8E5462078F2D}" type="pres">
      <dgm:prSet presAssocID="{7BD352A0-8861-4418-95BE-7DBF654B9B63}" presName="Parent" presStyleLbl="alignNode1" presStyleIdx="5" presStyleCnt="6" custFlipHor="1" custScaleX="28519" custLinFactNeighborX="-41533">
        <dgm:presLayoutVars>
          <dgm:chMax val="3"/>
          <dgm:chPref val="3"/>
          <dgm:bulletEnabled val="1"/>
        </dgm:presLayoutVars>
      </dgm:prSet>
      <dgm:spPr/>
    </dgm:pt>
    <dgm:pt modelId="{AA5F0A7A-8E0C-4987-8B5B-4895AFA39077}" type="pres">
      <dgm:prSet presAssocID="{7BD352A0-8861-4418-95BE-7DBF654B9B63}" presName="Accent" presStyleLbl="parChTrans1D1" presStyleIdx="5" presStyleCnt="6"/>
      <dgm:spPr/>
    </dgm:pt>
  </dgm:ptLst>
  <dgm:cxnLst>
    <dgm:cxn modelId="{C02FDD06-03F0-433B-B0E8-79072E8C953B}" srcId="{6AF40D1F-0E8B-48C1-81E8-EFB0A99F0BC5}" destId="{803EFCAF-27F6-4A8E-A087-948DA6D4E0F3}" srcOrd="4" destOrd="0" parTransId="{161146BD-4A3D-42B4-B1A5-32EE4F077D8C}" sibTransId="{3FE5C415-FDF4-45EF-AC94-CC081F6FF53B}"/>
    <dgm:cxn modelId="{1E0DF515-CEAD-4B74-8DD5-4B8A7BBEF0B8}" type="presOf" srcId="{6AF40D1F-0E8B-48C1-81E8-EFB0A99F0BC5}" destId="{4DF7CAA6-AD86-4E08-87D5-408A2EF4A228}" srcOrd="0" destOrd="0" presId="urn:microsoft.com/office/officeart/2011/layout/TabList"/>
    <dgm:cxn modelId="{A49A4C2A-3F63-4F22-91C2-09BBD4592B13}" srcId="{6AF40D1F-0E8B-48C1-81E8-EFB0A99F0BC5}" destId="{7A712F93-1834-4660-AC70-D345F8FF1641}" srcOrd="3" destOrd="0" parTransId="{83EC9A05-DB69-4574-ADDD-07C16EF19A63}" sibTransId="{0F8F89FC-21CB-476B-9092-1B98766CAADA}"/>
    <dgm:cxn modelId="{53C46441-1C9F-4851-A87F-8413A72DCB33}" type="presOf" srcId="{803EFCAF-27F6-4A8E-A087-948DA6D4E0F3}" destId="{F8BA232B-B2EE-4BDA-B7EC-F1AE15B01F60}" srcOrd="0" destOrd="0" presId="urn:microsoft.com/office/officeart/2011/layout/TabList"/>
    <dgm:cxn modelId="{5D22AA48-AD16-4DEC-B57C-D8465C524DB3}" type="presOf" srcId="{7A712F93-1834-4660-AC70-D345F8FF1641}" destId="{2FDFAB85-05ED-4739-B539-4E683B3E16EF}" srcOrd="0" destOrd="0" presId="urn:microsoft.com/office/officeart/2011/layout/TabList"/>
    <dgm:cxn modelId="{CED8A26A-E7BC-4C4E-89ED-11861DA82E62}" type="presOf" srcId="{7BD352A0-8861-4418-95BE-7DBF654B9B63}" destId="{FBD8A90B-E53A-4BE9-A66E-8E5462078F2D}" srcOrd="0" destOrd="0" presId="urn:microsoft.com/office/officeart/2011/layout/TabList"/>
    <dgm:cxn modelId="{A510425A-58F7-41A3-A807-D92C5E5D733F}" srcId="{6AF40D1F-0E8B-48C1-81E8-EFB0A99F0BC5}" destId="{A929B8E4-6409-47AB-80D8-197937B9ECC1}" srcOrd="1" destOrd="0" parTransId="{190D0DB6-DA79-443D-A4C9-B2C33872F88E}" sibTransId="{7759149C-B938-42F0-B47F-E45832DB1429}"/>
    <dgm:cxn modelId="{B617DBB6-3706-4358-83E6-D7DAB2D1B618}" srcId="{6AF40D1F-0E8B-48C1-81E8-EFB0A99F0BC5}" destId="{7BD352A0-8861-4418-95BE-7DBF654B9B63}" srcOrd="5" destOrd="0" parTransId="{F85D14DD-B26C-4D0F-97DB-CBD76162802A}" sibTransId="{F2407857-4035-46F5-B4DD-13CAD3F5FDAA}"/>
    <dgm:cxn modelId="{3A996FC7-EA9F-422D-9991-E4F908A5E26F}" type="presOf" srcId="{2013B737-FE7D-4572-B4F9-4014E95F3213}" destId="{88E7AB7D-C75D-4011-A288-FA2E86A12174}" srcOrd="0" destOrd="0" presId="urn:microsoft.com/office/officeart/2011/layout/TabList"/>
    <dgm:cxn modelId="{4D125AC8-63CC-424C-9AEF-2AF0B87C7DC3}" type="presOf" srcId="{A929B8E4-6409-47AB-80D8-197937B9ECC1}" destId="{152F3DCA-A8A1-455F-96B2-96A27049CF9F}" srcOrd="0" destOrd="0" presId="urn:microsoft.com/office/officeart/2011/layout/TabList"/>
    <dgm:cxn modelId="{68C4B5CF-61F6-4058-861D-8F0022076EE4}" type="presOf" srcId="{7E795520-37EA-4256-85CE-BB8F1FABB0DC}" destId="{428401CC-C561-49A8-AC4A-42D286BBA270}" srcOrd="0" destOrd="0" presId="urn:microsoft.com/office/officeart/2011/layout/TabList"/>
    <dgm:cxn modelId="{B5FBA7E2-BB9A-468E-BFC2-3AB960D276A0}" srcId="{6AF40D1F-0E8B-48C1-81E8-EFB0A99F0BC5}" destId="{7E795520-37EA-4256-85CE-BB8F1FABB0DC}" srcOrd="2" destOrd="0" parTransId="{D3E039E6-7F27-47E6-9C32-F976653A2968}" sibTransId="{3AA3BE1A-0F55-4CF5-8EE7-015B3D7E87DB}"/>
    <dgm:cxn modelId="{BA1AA2EC-26CE-488E-82F5-41386BA8DDDC}" srcId="{6AF40D1F-0E8B-48C1-81E8-EFB0A99F0BC5}" destId="{2013B737-FE7D-4572-B4F9-4014E95F3213}" srcOrd="0" destOrd="0" parTransId="{91C9A252-BBC1-4B92-8EC2-67CB57B68D91}" sibTransId="{8FF9318E-5F58-4899-B9F1-5E879E288B6B}"/>
    <dgm:cxn modelId="{B126D6F4-68D4-45D8-A15E-A81D07E5C663}" type="presParOf" srcId="{4DF7CAA6-AD86-4E08-87D5-408A2EF4A228}" destId="{F7DB00CB-674C-4E93-84BA-115C713B97F4}" srcOrd="0" destOrd="0" presId="urn:microsoft.com/office/officeart/2011/layout/TabList"/>
    <dgm:cxn modelId="{AADAC57C-89CA-4707-9700-ED9E0DB7C0B5}" type="presParOf" srcId="{F7DB00CB-674C-4E93-84BA-115C713B97F4}" destId="{9347F725-749A-41E6-A9BF-E4D0B0764E25}" srcOrd="0" destOrd="0" presId="urn:microsoft.com/office/officeart/2011/layout/TabList"/>
    <dgm:cxn modelId="{4EE48214-FA0E-4B72-B8D8-EEDD1ACA50E6}" type="presParOf" srcId="{F7DB00CB-674C-4E93-84BA-115C713B97F4}" destId="{88E7AB7D-C75D-4011-A288-FA2E86A12174}" srcOrd="1" destOrd="0" presId="urn:microsoft.com/office/officeart/2011/layout/TabList"/>
    <dgm:cxn modelId="{85FF34CE-79D5-41D9-BF18-D31EDD57159C}" type="presParOf" srcId="{F7DB00CB-674C-4E93-84BA-115C713B97F4}" destId="{7C237EB1-D9C8-44F2-B572-1465B8AF1538}" srcOrd="2" destOrd="0" presId="urn:microsoft.com/office/officeart/2011/layout/TabList"/>
    <dgm:cxn modelId="{E93D42E2-4980-412C-BD76-E340209546C1}" type="presParOf" srcId="{4DF7CAA6-AD86-4E08-87D5-408A2EF4A228}" destId="{E36DE59D-9698-4B69-A6E6-E10591CDF8EC}" srcOrd="1" destOrd="0" presId="urn:microsoft.com/office/officeart/2011/layout/TabList"/>
    <dgm:cxn modelId="{F32523D1-E332-4D20-B36C-A1A1A54BD14D}" type="presParOf" srcId="{4DF7CAA6-AD86-4E08-87D5-408A2EF4A228}" destId="{D2FFE628-F093-4C77-99E8-11FCFACE040F}" srcOrd="2" destOrd="0" presId="urn:microsoft.com/office/officeart/2011/layout/TabList"/>
    <dgm:cxn modelId="{48E017AC-F80B-413F-91EE-1345CAA26C59}" type="presParOf" srcId="{D2FFE628-F093-4C77-99E8-11FCFACE040F}" destId="{B90FC160-0677-4E7C-92AF-6288AFA5248C}" srcOrd="0" destOrd="0" presId="urn:microsoft.com/office/officeart/2011/layout/TabList"/>
    <dgm:cxn modelId="{8389A484-636A-4A6E-9558-65B614C0AE89}" type="presParOf" srcId="{D2FFE628-F093-4C77-99E8-11FCFACE040F}" destId="{152F3DCA-A8A1-455F-96B2-96A27049CF9F}" srcOrd="1" destOrd="0" presId="urn:microsoft.com/office/officeart/2011/layout/TabList"/>
    <dgm:cxn modelId="{A3AE00C1-D3C9-4E24-B313-7E6D18D758F8}" type="presParOf" srcId="{D2FFE628-F093-4C77-99E8-11FCFACE040F}" destId="{E7305501-6939-4396-BDBA-50E81E9B992D}" srcOrd="2" destOrd="0" presId="urn:microsoft.com/office/officeart/2011/layout/TabList"/>
    <dgm:cxn modelId="{CB8A497A-CC50-4488-A304-D3691F1A8C30}" type="presParOf" srcId="{4DF7CAA6-AD86-4E08-87D5-408A2EF4A228}" destId="{C006A568-216F-498E-9B58-2C2BC6621DA3}" srcOrd="3" destOrd="0" presId="urn:microsoft.com/office/officeart/2011/layout/TabList"/>
    <dgm:cxn modelId="{4DE84D32-079B-498C-B1F1-DF3D77E9C08A}" type="presParOf" srcId="{4DF7CAA6-AD86-4E08-87D5-408A2EF4A228}" destId="{081E26C7-EBEB-4419-B99D-0CC999787170}" srcOrd="4" destOrd="0" presId="urn:microsoft.com/office/officeart/2011/layout/TabList"/>
    <dgm:cxn modelId="{DD5F5399-958B-4F2C-A6F9-6F0019553E1C}" type="presParOf" srcId="{081E26C7-EBEB-4419-B99D-0CC999787170}" destId="{FD7A8D80-35F3-4E38-8F81-15E590F276E2}" srcOrd="0" destOrd="0" presId="urn:microsoft.com/office/officeart/2011/layout/TabList"/>
    <dgm:cxn modelId="{EA5F625B-FB4A-44AE-BB61-00BD182F6C64}" type="presParOf" srcId="{081E26C7-EBEB-4419-B99D-0CC999787170}" destId="{428401CC-C561-49A8-AC4A-42D286BBA270}" srcOrd="1" destOrd="0" presId="urn:microsoft.com/office/officeart/2011/layout/TabList"/>
    <dgm:cxn modelId="{45A179CE-6D82-46D7-8A09-76B9053870A6}" type="presParOf" srcId="{081E26C7-EBEB-4419-B99D-0CC999787170}" destId="{BAAA9CE6-5B10-4561-9C5A-87E1FF65997E}" srcOrd="2" destOrd="0" presId="urn:microsoft.com/office/officeart/2011/layout/TabList"/>
    <dgm:cxn modelId="{26B12726-6311-4193-BC28-1CE419A3F2B4}" type="presParOf" srcId="{4DF7CAA6-AD86-4E08-87D5-408A2EF4A228}" destId="{5F6749FD-9E0B-4DBC-8BF8-2C6B6DF807E0}" srcOrd="5" destOrd="0" presId="urn:microsoft.com/office/officeart/2011/layout/TabList"/>
    <dgm:cxn modelId="{0B7C3212-65E8-46DC-A7AD-BD11C20A45C5}" type="presParOf" srcId="{4DF7CAA6-AD86-4E08-87D5-408A2EF4A228}" destId="{E1638D91-FA0B-48C1-8A72-5A18F159442D}" srcOrd="6" destOrd="0" presId="urn:microsoft.com/office/officeart/2011/layout/TabList"/>
    <dgm:cxn modelId="{329A164C-E467-4DD5-A534-35673D035D48}" type="presParOf" srcId="{E1638D91-FA0B-48C1-8A72-5A18F159442D}" destId="{34EAFD8F-724B-48D8-A37E-44378DDBC2A3}" srcOrd="0" destOrd="0" presId="urn:microsoft.com/office/officeart/2011/layout/TabList"/>
    <dgm:cxn modelId="{1AA3F089-23CE-479F-8BF8-8E681AA7BD84}" type="presParOf" srcId="{E1638D91-FA0B-48C1-8A72-5A18F159442D}" destId="{2FDFAB85-05ED-4739-B539-4E683B3E16EF}" srcOrd="1" destOrd="0" presId="urn:microsoft.com/office/officeart/2011/layout/TabList"/>
    <dgm:cxn modelId="{E04C4AD9-F3FB-4689-9A67-04816F24584E}" type="presParOf" srcId="{E1638D91-FA0B-48C1-8A72-5A18F159442D}" destId="{B1D629A4-7E55-4EF0-91BB-44DE829C6B61}" srcOrd="2" destOrd="0" presId="urn:microsoft.com/office/officeart/2011/layout/TabList"/>
    <dgm:cxn modelId="{360FFC75-0F18-403B-9DD8-E8BEAA858FE2}" type="presParOf" srcId="{4DF7CAA6-AD86-4E08-87D5-408A2EF4A228}" destId="{317B31C9-8088-4054-A661-331368579ECC}" srcOrd="7" destOrd="0" presId="urn:microsoft.com/office/officeart/2011/layout/TabList"/>
    <dgm:cxn modelId="{FDC33DA6-311B-489A-9AA0-F9F63D9D0ECF}" type="presParOf" srcId="{4DF7CAA6-AD86-4E08-87D5-408A2EF4A228}" destId="{98639741-3353-45F7-9ACE-ED20505F36B1}" srcOrd="8" destOrd="0" presId="urn:microsoft.com/office/officeart/2011/layout/TabList"/>
    <dgm:cxn modelId="{83FF8874-25FA-42AE-8D67-C27885E69ACD}" type="presParOf" srcId="{98639741-3353-45F7-9ACE-ED20505F36B1}" destId="{0B4190BB-9F20-46D6-813E-FA30D35089F2}" srcOrd="0" destOrd="0" presId="urn:microsoft.com/office/officeart/2011/layout/TabList"/>
    <dgm:cxn modelId="{ADD777E2-DD03-41CE-B593-5B39F32FE522}" type="presParOf" srcId="{98639741-3353-45F7-9ACE-ED20505F36B1}" destId="{F8BA232B-B2EE-4BDA-B7EC-F1AE15B01F60}" srcOrd="1" destOrd="0" presId="urn:microsoft.com/office/officeart/2011/layout/TabList"/>
    <dgm:cxn modelId="{20DE141E-C8A3-4268-B400-4870C7F6145B}" type="presParOf" srcId="{98639741-3353-45F7-9ACE-ED20505F36B1}" destId="{6783275D-80D8-4FE5-92C5-048518AB5D50}" srcOrd="2" destOrd="0" presId="urn:microsoft.com/office/officeart/2011/layout/TabList"/>
    <dgm:cxn modelId="{2255C893-400D-4622-891D-93557A4F20AC}" type="presParOf" srcId="{4DF7CAA6-AD86-4E08-87D5-408A2EF4A228}" destId="{9BAC8A3F-920C-474B-8C94-09396D13DBCE}" srcOrd="9" destOrd="0" presId="urn:microsoft.com/office/officeart/2011/layout/TabList"/>
    <dgm:cxn modelId="{4B9D0F1B-F40C-4F1C-A585-F1302B38AF15}" type="presParOf" srcId="{4DF7CAA6-AD86-4E08-87D5-408A2EF4A228}" destId="{F4DC76EA-30E3-47BC-97CE-DAF7FB43CB5E}" srcOrd="10" destOrd="0" presId="urn:microsoft.com/office/officeart/2011/layout/TabList"/>
    <dgm:cxn modelId="{8CDE7CB9-482E-433C-84FF-F68A45404D26}" type="presParOf" srcId="{F4DC76EA-30E3-47BC-97CE-DAF7FB43CB5E}" destId="{06BCD33D-29E6-48F3-96B1-494249C02A7B}" srcOrd="0" destOrd="0" presId="urn:microsoft.com/office/officeart/2011/layout/TabList"/>
    <dgm:cxn modelId="{E6081002-2150-4758-A268-12623E01A090}" type="presParOf" srcId="{F4DC76EA-30E3-47BC-97CE-DAF7FB43CB5E}" destId="{FBD8A90B-E53A-4BE9-A66E-8E5462078F2D}" srcOrd="1" destOrd="0" presId="urn:microsoft.com/office/officeart/2011/layout/TabList"/>
    <dgm:cxn modelId="{2BDC286F-DC82-49E9-8359-22AFD3B364D4}" type="presParOf" srcId="{F4DC76EA-30E3-47BC-97CE-DAF7FB43CB5E}" destId="{AA5F0A7A-8E0C-4987-8B5B-4895AFA39077}" srcOrd="2" destOrd="0" presId="urn:microsoft.com/office/officeart/2011/layout/Tab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F0A7A-8E0C-4987-8B5B-4895AFA39077}">
      <dsp:nvSpPr>
        <dsp:cNvPr id="0" name=""/>
        <dsp:cNvSpPr/>
      </dsp:nvSpPr>
      <dsp:spPr>
        <a:xfrm>
          <a:off x="0" y="3709726"/>
          <a:ext cx="4296338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3275D-80D8-4FE5-92C5-048518AB5D50}">
      <dsp:nvSpPr>
        <dsp:cNvPr id="0" name=""/>
        <dsp:cNvSpPr/>
      </dsp:nvSpPr>
      <dsp:spPr>
        <a:xfrm>
          <a:off x="0" y="3086535"/>
          <a:ext cx="4296338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D629A4-7E55-4EF0-91BB-44DE829C6B61}">
      <dsp:nvSpPr>
        <dsp:cNvPr id="0" name=""/>
        <dsp:cNvSpPr/>
      </dsp:nvSpPr>
      <dsp:spPr>
        <a:xfrm>
          <a:off x="0" y="2463345"/>
          <a:ext cx="4296338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A9CE6-5B10-4561-9C5A-87E1FF65997E}">
      <dsp:nvSpPr>
        <dsp:cNvPr id="0" name=""/>
        <dsp:cNvSpPr/>
      </dsp:nvSpPr>
      <dsp:spPr>
        <a:xfrm>
          <a:off x="0" y="1840155"/>
          <a:ext cx="4296338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05501-6939-4396-BDBA-50E81E9B992D}">
      <dsp:nvSpPr>
        <dsp:cNvPr id="0" name=""/>
        <dsp:cNvSpPr/>
      </dsp:nvSpPr>
      <dsp:spPr>
        <a:xfrm>
          <a:off x="0" y="1216965"/>
          <a:ext cx="4296338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237EB1-D9C8-44F2-B572-1465B8AF1538}">
      <dsp:nvSpPr>
        <dsp:cNvPr id="0" name=""/>
        <dsp:cNvSpPr/>
      </dsp:nvSpPr>
      <dsp:spPr>
        <a:xfrm>
          <a:off x="0" y="593775"/>
          <a:ext cx="4296338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47F725-749A-41E6-A9BF-E4D0B0764E25}">
      <dsp:nvSpPr>
        <dsp:cNvPr id="0" name=""/>
        <dsp:cNvSpPr/>
      </dsp:nvSpPr>
      <dsp:spPr>
        <a:xfrm>
          <a:off x="1117047" y="260"/>
          <a:ext cx="3179290" cy="593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E7AB7D-C75D-4011-A288-FA2E86A12174}">
      <dsp:nvSpPr>
        <dsp:cNvPr id="0" name=""/>
        <dsp:cNvSpPr/>
      </dsp:nvSpPr>
      <dsp:spPr>
        <a:xfrm flipH="1">
          <a:off x="0" y="260"/>
          <a:ext cx="318570" cy="59351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1     </a:t>
          </a:r>
        </a:p>
      </dsp:txBody>
      <dsp:txXfrm>
        <a:off x="15554" y="15814"/>
        <a:ext cx="287462" cy="577960"/>
      </dsp:txXfrm>
    </dsp:sp>
    <dsp:sp modelId="{B90FC160-0677-4E7C-92AF-6288AFA5248C}">
      <dsp:nvSpPr>
        <dsp:cNvPr id="0" name=""/>
        <dsp:cNvSpPr/>
      </dsp:nvSpPr>
      <dsp:spPr>
        <a:xfrm>
          <a:off x="1117047" y="623451"/>
          <a:ext cx="3179290" cy="593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2F3DCA-A8A1-455F-96B2-96A27049CF9F}">
      <dsp:nvSpPr>
        <dsp:cNvPr id="0" name=""/>
        <dsp:cNvSpPr/>
      </dsp:nvSpPr>
      <dsp:spPr>
        <a:xfrm flipH="1">
          <a:off x="0" y="623451"/>
          <a:ext cx="318570" cy="59351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2</a:t>
          </a:r>
        </a:p>
      </dsp:txBody>
      <dsp:txXfrm>
        <a:off x="15554" y="639005"/>
        <a:ext cx="287462" cy="577960"/>
      </dsp:txXfrm>
    </dsp:sp>
    <dsp:sp modelId="{FD7A8D80-35F3-4E38-8F81-15E590F276E2}">
      <dsp:nvSpPr>
        <dsp:cNvPr id="0" name=""/>
        <dsp:cNvSpPr/>
      </dsp:nvSpPr>
      <dsp:spPr>
        <a:xfrm>
          <a:off x="1117047" y="1246641"/>
          <a:ext cx="3179290" cy="593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8401CC-C561-49A8-AC4A-42D286BBA270}">
      <dsp:nvSpPr>
        <dsp:cNvPr id="0" name=""/>
        <dsp:cNvSpPr/>
      </dsp:nvSpPr>
      <dsp:spPr>
        <a:xfrm flipH="1">
          <a:off x="0" y="1246641"/>
          <a:ext cx="318570" cy="59351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3</a:t>
          </a:r>
        </a:p>
      </dsp:txBody>
      <dsp:txXfrm>
        <a:off x="15554" y="1262195"/>
        <a:ext cx="287462" cy="577960"/>
      </dsp:txXfrm>
    </dsp:sp>
    <dsp:sp modelId="{34EAFD8F-724B-48D8-A37E-44378DDBC2A3}">
      <dsp:nvSpPr>
        <dsp:cNvPr id="0" name=""/>
        <dsp:cNvSpPr/>
      </dsp:nvSpPr>
      <dsp:spPr>
        <a:xfrm>
          <a:off x="1117047" y="1869831"/>
          <a:ext cx="3179290" cy="593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DFAB85-05ED-4739-B539-4E683B3E16EF}">
      <dsp:nvSpPr>
        <dsp:cNvPr id="0" name=""/>
        <dsp:cNvSpPr/>
      </dsp:nvSpPr>
      <dsp:spPr>
        <a:xfrm flipH="1">
          <a:off x="0" y="1869831"/>
          <a:ext cx="318570" cy="59351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4</a:t>
          </a:r>
        </a:p>
      </dsp:txBody>
      <dsp:txXfrm>
        <a:off x="15554" y="1885385"/>
        <a:ext cx="287462" cy="577960"/>
      </dsp:txXfrm>
    </dsp:sp>
    <dsp:sp modelId="{0B4190BB-9F20-46D6-813E-FA30D35089F2}">
      <dsp:nvSpPr>
        <dsp:cNvPr id="0" name=""/>
        <dsp:cNvSpPr/>
      </dsp:nvSpPr>
      <dsp:spPr>
        <a:xfrm>
          <a:off x="1117047" y="2493021"/>
          <a:ext cx="3179290" cy="593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BA232B-B2EE-4BDA-B7EC-F1AE15B01F60}">
      <dsp:nvSpPr>
        <dsp:cNvPr id="0" name=""/>
        <dsp:cNvSpPr/>
      </dsp:nvSpPr>
      <dsp:spPr>
        <a:xfrm flipH="1">
          <a:off x="0" y="2493021"/>
          <a:ext cx="318570" cy="59351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5</a:t>
          </a:r>
        </a:p>
      </dsp:txBody>
      <dsp:txXfrm>
        <a:off x="15554" y="2508575"/>
        <a:ext cx="287462" cy="577960"/>
      </dsp:txXfrm>
    </dsp:sp>
    <dsp:sp modelId="{06BCD33D-29E6-48F3-96B1-494249C02A7B}">
      <dsp:nvSpPr>
        <dsp:cNvPr id="0" name=""/>
        <dsp:cNvSpPr/>
      </dsp:nvSpPr>
      <dsp:spPr>
        <a:xfrm>
          <a:off x="1117047" y="3116211"/>
          <a:ext cx="3179290" cy="593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8A90B-E53A-4BE9-A66E-8E5462078F2D}">
      <dsp:nvSpPr>
        <dsp:cNvPr id="0" name=""/>
        <dsp:cNvSpPr/>
      </dsp:nvSpPr>
      <dsp:spPr>
        <a:xfrm flipH="1">
          <a:off x="0" y="3116211"/>
          <a:ext cx="318570" cy="59351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6</a:t>
          </a:r>
        </a:p>
      </dsp:txBody>
      <dsp:txXfrm>
        <a:off x="15554" y="3131765"/>
        <a:ext cx="287462" cy="577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4027944" cy="73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6205" tIns="68102" rIns="136205" bIns="68102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66329" y="2"/>
            <a:ext cx="4027943" cy="73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6205" tIns="68102" rIns="136205" bIns="68102" numCol="1" anchor="t" anchorCtr="0" compatLnSpc="1">
            <a:prstTxWarp prst="textNoShape">
              <a:avLst/>
            </a:prstTxWarp>
          </a:bodyPr>
          <a:lstStyle>
            <a:lvl1pPr algn="r"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14030071"/>
            <a:ext cx="4027944" cy="73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6205" tIns="68102" rIns="136205" bIns="68102" numCol="1" anchor="b" anchorCtr="0" compatLnSpc="1">
            <a:prstTxWarp prst="textNoShape">
              <a:avLst/>
            </a:prstTxWarp>
          </a:bodyPr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6329" y="14030071"/>
            <a:ext cx="4027943" cy="73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6205" tIns="68102" rIns="136205" bIns="68102" numCol="1" anchor="b" anchorCtr="0" compatLnSpc="1">
            <a:prstTxWarp prst="textNoShape">
              <a:avLst/>
            </a:prstTxWarp>
          </a:bodyPr>
          <a:lstStyle>
            <a:lvl1pPr algn="r">
              <a:defRPr sz="1800"/>
            </a:lvl1pPr>
          </a:lstStyle>
          <a:p>
            <a:pPr>
              <a:defRPr/>
            </a:pPr>
            <a:fld id="{8D56EAE8-38CB-4EE5-8A34-F5F49B68F2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07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4027944" cy="73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6205" tIns="68102" rIns="136205" bIns="68102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6329" y="2"/>
            <a:ext cx="4027943" cy="73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6205" tIns="68102" rIns="136205" bIns="68102" numCol="1" anchor="t" anchorCtr="0" compatLnSpc="1">
            <a:prstTxWarp prst="textNoShape">
              <a:avLst/>
            </a:prstTxWarp>
          </a:bodyPr>
          <a:lstStyle>
            <a:lvl1pPr algn="r"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74638" y="1108075"/>
            <a:ext cx="9845676" cy="55387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9854" y="7016308"/>
            <a:ext cx="7436693" cy="6645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6205" tIns="68102" rIns="136205" bIns="681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18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14030071"/>
            <a:ext cx="4027944" cy="73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6205" tIns="68102" rIns="136205" bIns="68102" numCol="1" anchor="b" anchorCtr="0" compatLnSpc="1">
            <a:prstTxWarp prst="textNoShape">
              <a:avLst/>
            </a:prstTxWarp>
          </a:bodyPr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6329" y="14030071"/>
            <a:ext cx="4027943" cy="73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6205" tIns="68102" rIns="136205" bIns="68102" numCol="1" anchor="b" anchorCtr="0" compatLnSpc="1">
            <a:prstTxWarp prst="textNoShape">
              <a:avLst/>
            </a:prstTxWarp>
          </a:bodyPr>
          <a:lstStyle>
            <a:lvl1pPr algn="r">
              <a:defRPr sz="1800"/>
            </a:lvl1pPr>
          </a:lstStyle>
          <a:p>
            <a:pPr>
              <a:defRPr/>
            </a:pPr>
            <a:fld id="{BED2394B-E06C-4DC9-BCC2-551C3DED9A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35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38089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76179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14268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52357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1904467" algn="l" defTabSz="76179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85362" algn="l" defTabSz="76179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66253" algn="l" defTabSz="76179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47146" algn="l" defTabSz="76179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394B-E06C-4DC9-BCC2-551C3DED9AA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63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37BD8-A280-4332-B47D-26EADE204B3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648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37BD8-A280-4332-B47D-26EADE204B3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678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a-Si</a:t>
            </a:r>
            <a:r>
              <a:rPr lang="en-US" sz="1000" dirty="0"/>
              <a:t> (amorphous Silicon) is one of the most widely used, simple technology and low cost. It's PPI about 200.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IPS</a:t>
            </a:r>
            <a:r>
              <a:rPr lang="en-US" sz="1000" dirty="0"/>
              <a:t> (In-Plane Switching) is the best all around panel type, but is more expensive. It supports a wide visual angle and good performance of color reduction.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LTPS</a:t>
            </a:r>
            <a:r>
              <a:rPr lang="en-US" sz="1000" dirty="0"/>
              <a:t> (Low Temperature Polysilicon) panels consume lower power and support high resolution (&gt;500 </a:t>
            </a:r>
            <a:r>
              <a:rPr lang="en-US" sz="1000" dirty="0" err="1"/>
              <a:t>ppi</a:t>
            </a:r>
            <a:r>
              <a:rPr lang="en-US" sz="1000" dirty="0"/>
              <a:t>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394B-E06C-4DC9-BCC2-551C3DED9AA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background is that a market called body exterior freeform interactive signal display appears. What’s that??</a:t>
            </a:r>
          </a:p>
          <a:p>
            <a:r>
              <a:rPr lang="en-US" dirty="0"/>
              <a:t>Traditional Lighting is a pure functional application, request on/off the LED or adjust the brightness.</a:t>
            </a:r>
          </a:p>
          <a:p>
            <a:r>
              <a:rPr lang="en-US" dirty="0"/>
              <a:t>FISD added value to more intelligent applications, offering personalization, communication, and assistance for the driver</a:t>
            </a:r>
          </a:p>
          <a:p>
            <a:endParaRPr lang="en-US" dirty="0"/>
          </a:p>
          <a:p>
            <a:r>
              <a:rPr lang="en-US" dirty="0"/>
              <a:t>This figure provides the overview of popular exterior FISD application to help understand. For example, the grille is designed to shows smooth animation as a unique character,  display closed to the handle warn the status to communicate with passenger.</a:t>
            </a:r>
          </a:p>
          <a:p>
            <a:endParaRPr lang="en-US" dirty="0"/>
          </a:p>
          <a:p>
            <a:r>
              <a:rPr lang="en-US" dirty="0"/>
              <a:t>Though There are many applications,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 can be classified to 3 parts by the pixel pitch. it is the distance between adjacent LEDs.</a:t>
            </a:r>
            <a:endParaRPr lang="en-US" dirty="0"/>
          </a:p>
          <a:p>
            <a:endParaRPr lang="en-US" dirty="0"/>
          </a:p>
          <a:p>
            <a:r>
              <a:rPr lang="en-US" dirty="0"/>
              <a:t>///////</a:t>
            </a:r>
          </a:p>
          <a:p>
            <a:endParaRPr lang="en-US" dirty="0"/>
          </a:p>
          <a:p>
            <a:r>
              <a:rPr lang="en-US" dirty="0"/>
              <a:t>F</a:t>
            </a:r>
            <a:r>
              <a:rPr lang="en-US" altLang="zh-CN" dirty="0"/>
              <a:t>ine Pitch FISD</a:t>
            </a:r>
          </a:p>
          <a:p>
            <a:pPr marL="228600" indent="-228600">
              <a:buAutoNum type="arabicPeriod"/>
            </a:pPr>
            <a:r>
              <a:rPr lang="en-US" dirty="0"/>
              <a:t>For passerby, long distance, animation- </a:t>
            </a:r>
            <a:r>
              <a:rPr lang="zh-CN" altLang="en-US" dirty="0"/>
              <a:t>（）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Mini LED FISD</a:t>
            </a:r>
          </a:p>
          <a:p>
            <a:pPr marL="228600" indent="-228600">
              <a:buAutoNum type="arabicPeriod"/>
            </a:pPr>
            <a:r>
              <a:rPr lang="en-US" dirty="0"/>
              <a:t>For passenger, short distance, Video and text – (small </a:t>
            </a:r>
            <a:r>
              <a:rPr lang="en-US" altLang="zh-CN" dirty="0"/>
              <a:t>display </a:t>
            </a:r>
            <a:r>
              <a:rPr lang="en-US" dirty="0"/>
              <a:t>screen)</a:t>
            </a:r>
          </a:p>
          <a:p>
            <a:pPr marL="228600" indent="-228600">
              <a:buAutoNum type="arabicPeriod"/>
            </a:pPr>
            <a:endParaRPr lang="en-US" dirty="0"/>
          </a:p>
          <a:p>
            <a:r>
              <a:rPr lang="en-US" dirty="0"/>
              <a:t>FISD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personalization and communication purposes.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E7B3A-6A02-4E6F-B635-3ADD34F767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524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ED2394B-E06C-4DC9-BCC2-551C3DED9AAD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902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361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2E27D2-1994-40A8-AF29-F85BFDC10169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361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067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ED2394B-E06C-4DC9-BCC2-551C3DED9AAD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9479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2E27D2-1994-40A8-AF29-F85BFDC1016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030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9DBA76-C0D8-4ABA-893B-D48F466878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059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9DBA76-C0D8-4ABA-893B-D48F466878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331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ED2394B-E06C-4DC9-BCC2-551C3DED9AAD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219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2E27D2-1994-40A8-AF29-F85BFDC101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214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2E27D2-1994-40A8-AF29-F85BFDC101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6279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80698-7B0F-5D4A-9858-0F3A96D145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035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Mark spread spectrum</a:t>
            </a:r>
          </a:p>
          <a:p>
            <a:endParaRPr lang="en-US" dirty="0"/>
          </a:p>
          <a:p>
            <a:r>
              <a:rPr lang="en-US" dirty="0"/>
              <a:t>RGB &amp; ILLM one-page guild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ED2394B-E06C-4DC9-BCC2-551C3DED9AAD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501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80698-7B0F-5D4A-9858-0F3A96D145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588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80698-7B0F-5D4A-9858-0F3A96D145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1656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80698-7B0F-5D4A-9858-0F3A96D145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174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InstaBlink – instant blinking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2CBDC-8901-4A4D-A857-727273E047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542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2CBDC-8901-4A4D-A857-727273E047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382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80698-7B0F-5D4A-9858-0F3A96D145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842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2E27D2-1994-40A8-AF29-F85BFDC101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0417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271463" y="1108075"/>
            <a:ext cx="9840913" cy="5537200"/>
          </a:xfrm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314352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1020094" indent="-392343" defTabSz="1314352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569376" indent="-313876" defTabSz="1314352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2197125" indent="-313876" defTabSz="1314352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824874" indent="-313876" defTabSz="1314352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3452626" indent="-313876" defTabSz="1314352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4080375" indent="-313876" defTabSz="1314352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4708123" indent="-313876" defTabSz="1314352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5335877" indent="-313876" defTabSz="1314352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13143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056BF0-AC33-4742-9C47-3C6D3980BFB7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131435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523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09779" indent="-272991" defTabSz="914523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091968" indent="-218394" defTabSz="914523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528754" indent="-218394" defTabSz="914523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1965540" indent="-218394" defTabSz="914523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402328" indent="-218394" defTabSz="91452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839114" indent="-218394" defTabSz="91452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275900" indent="-218394" defTabSz="91452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712689" indent="-218394" defTabSz="91452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52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056BF0-AC33-4742-9C47-3C6D3980BFB7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52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8370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375778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1067768" indent="-410680" defTabSz="137577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642720" indent="-328544" defTabSz="1375778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2299807" indent="-328544" defTabSz="1375778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956895" indent="-328544" defTabSz="1375778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3613983" indent="-328544" defTabSz="137577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4271071" indent="-328544" defTabSz="137577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4928159" indent="-328544" defTabSz="137577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5585247" indent="-328544" defTabSz="137577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13757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056BF0-AC33-4742-9C47-3C6D3980BFB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137577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D2394B-E06C-4DC9-BCC2-551C3DED9AA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576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ED2394B-E06C-4DC9-BCC2-551C3DED9AAD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38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ED2394B-E06C-4DC9-BCC2-551C3DED9AAD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883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037BD8-A280-4332-B47D-26EADE204B32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7486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037BD8-A280-4332-B47D-26EADE204B32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574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37BD8-A280-4332-B47D-26EADE204B3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91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457331"/>
            <a:ext cx="8458200" cy="1102519"/>
          </a:xfrm>
        </p:spPr>
        <p:txBody>
          <a:bodyPr/>
          <a:lstStyle>
            <a:lvl1pPr>
              <a:defRPr sz="3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2774158"/>
            <a:ext cx="8458200" cy="1114425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4439927"/>
            <a:ext cx="2133600" cy="15478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BA23CF-AA30-4A18-B744-605C3E9DBF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6687D7-76F0-8040-93B6-084C7529F854}"/>
              </a:ext>
            </a:extLst>
          </p:cNvPr>
          <p:cNvSpPr txBox="1"/>
          <p:nvPr userDrawn="1"/>
        </p:nvSpPr>
        <p:spPr>
          <a:xfrm>
            <a:off x="4705815" y="47801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27" descr="ti_logo_powerpoint_1_line.png">
            <a:hlinkClick r:id="rId3" action="ppaction://hlinksldjump"/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1" y="81087"/>
            <a:ext cx="8791574" cy="3077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Device Name</a:t>
            </a:r>
          </a:p>
        </p:txBody>
      </p:sp>
      <p:sp>
        <p:nvSpPr>
          <p:cNvPr id="6" name="Rectangle 14"/>
          <p:cNvSpPr>
            <a:spLocks noChangeArrowheads="1"/>
          </p:cNvSpPr>
          <p:nvPr userDrawn="1"/>
        </p:nvSpPr>
        <p:spPr bwMode="auto">
          <a:xfrm>
            <a:off x="152644" y="628725"/>
            <a:ext cx="4257675" cy="263129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FFFF"/>
                </a:solidFill>
              </a:rPr>
              <a:t>Features</a:t>
            </a:r>
          </a:p>
        </p:txBody>
      </p:sp>
      <p:sp>
        <p:nvSpPr>
          <p:cNvPr id="7" name="Rectangle 14"/>
          <p:cNvSpPr>
            <a:spLocks noChangeArrowheads="1"/>
          </p:cNvSpPr>
          <p:nvPr userDrawn="1"/>
        </p:nvSpPr>
        <p:spPr bwMode="auto">
          <a:xfrm>
            <a:off x="4572043" y="636986"/>
            <a:ext cx="4384675" cy="246459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FFFF"/>
                </a:solidFill>
              </a:rPr>
              <a:t>Benefits</a:t>
            </a:r>
          </a:p>
        </p:txBody>
      </p:sp>
      <p:sp>
        <p:nvSpPr>
          <p:cNvPr id="8" name="Rectangle 11"/>
          <p:cNvSpPr>
            <a:spLocks noChangeArrowheads="1"/>
          </p:cNvSpPr>
          <p:nvPr userDrawn="1"/>
        </p:nvSpPr>
        <p:spPr bwMode="auto">
          <a:xfrm>
            <a:off x="158759" y="3642122"/>
            <a:ext cx="4257675" cy="2571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FFFF"/>
                </a:solidFill>
              </a:rPr>
              <a:t>Applications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52645" y="387134"/>
            <a:ext cx="8791575" cy="241697"/>
          </a:xfrm>
        </p:spPr>
        <p:txBody>
          <a:bodyPr>
            <a:normAutofit/>
          </a:bodyPr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Device Description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52644" y="883618"/>
            <a:ext cx="4264025" cy="2758679"/>
          </a:xfr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marL="170260" indent="-128588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lang="en-US" sz="12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57213" indent="-128588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lang="en-US" sz="12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</a:lstStyle>
          <a:p>
            <a:pPr marL="128588" lvl="0" indent="-128588">
              <a:spcBef>
                <a:spcPct val="0"/>
              </a:spcBef>
              <a:buFont typeface="Wingdings" pitchFamily="2" charset="2"/>
              <a:buChar char="§"/>
            </a:pPr>
            <a:r>
              <a:rPr lang="en-US" dirty="0"/>
              <a:t>Click to edit Features</a:t>
            </a:r>
          </a:p>
          <a:p>
            <a:pPr marL="389334" lvl="1" indent="-128588">
              <a:spcBef>
                <a:spcPct val="0"/>
              </a:spcBef>
              <a:buFont typeface="Wingdings" pitchFamily="2" charset="2"/>
              <a:buChar char="§"/>
            </a:pPr>
            <a:r>
              <a:rPr lang="en-US" dirty="0"/>
              <a:t>Second level</a:t>
            </a:r>
          </a:p>
          <a:p>
            <a:pPr marL="471488" lvl="1" indent="-128588">
              <a:spcBef>
                <a:spcPct val="0"/>
              </a:spcBef>
              <a:buFont typeface="Wingdings" pitchFamily="2" charset="2"/>
              <a:buChar char="§"/>
            </a:pPr>
            <a:endParaRPr lang="en-US" dirty="0"/>
          </a:p>
          <a:p>
            <a:pPr marL="471488" lvl="1" indent="-128588">
              <a:spcBef>
                <a:spcPct val="0"/>
              </a:spcBef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160582" y="3894535"/>
            <a:ext cx="4249737" cy="642938"/>
          </a:xfr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marL="170260" indent="-128588" algn="l" rtl="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lang="en-US" sz="12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5059" indent="-128588" algn="l" rtl="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lang="en-US" sz="12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</a:lstStyle>
          <a:p>
            <a:pPr marL="128588" lvl="0" indent="-128588">
              <a:spcBef>
                <a:spcPct val="0"/>
              </a:spcBef>
              <a:buFont typeface="Wingdings" pitchFamily="2" charset="2"/>
              <a:buChar char="§"/>
            </a:pPr>
            <a:r>
              <a:rPr lang="en-US" dirty="0"/>
              <a:t>Click to edit Applications</a:t>
            </a:r>
          </a:p>
          <a:p>
            <a:pPr marL="389334" lvl="1" indent="-128588">
              <a:spcBef>
                <a:spcPct val="0"/>
              </a:spcBef>
              <a:buFont typeface="Wingdings" pitchFamily="2" charset="2"/>
              <a:buChar char="§"/>
            </a:pPr>
            <a:r>
              <a:rPr lang="en-US" dirty="0"/>
              <a:t>Second level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7" y="883448"/>
            <a:ext cx="4371975" cy="1173957"/>
          </a:xfr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marL="214313" indent="-128588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lang="en-US" sz="12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5059" indent="-128588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lang="en-US" sz="12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</a:lstStyle>
          <a:p>
            <a:pPr marL="128588" lvl="0" indent="-128588">
              <a:spcBef>
                <a:spcPct val="0"/>
              </a:spcBef>
              <a:buFont typeface="Wingdings" pitchFamily="2" charset="2"/>
              <a:buChar char="§"/>
            </a:pPr>
            <a:r>
              <a:rPr lang="en-US" dirty="0"/>
              <a:t>Click to edit Benefits</a:t>
            </a:r>
          </a:p>
          <a:p>
            <a:pPr marL="389334" lvl="1" indent="-128588">
              <a:spcBef>
                <a:spcPct val="0"/>
              </a:spcBef>
              <a:buFont typeface="Wingdings" pitchFamily="2" charset="2"/>
              <a:buChar char="§"/>
            </a:pPr>
            <a:r>
              <a:rPr lang="en-US" dirty="0"/>
              <a:t>Second Level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5"/>
          </p:nvPr>
        </p:nvSpPr>
        <p:spPr>
          <a:xfrm>
            <a:off x="4572017" y="2057440"/>
            <a:ext cx="4371975" cy="24800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74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4683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457332"/>
            <a:ext cx="8458200" cy="1102519"/>
          </a:xfrm>
        </p:spPr>
        <p:txBody>
          <a:bodyPr/>
          <a:lstStyle>
            <a:lvl1pPr>
              <a:defRPr sz="3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2774159"/>
            <a:ext cx="8458200" cy="1114425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4439927"/>
            <a:ext cx="2133600" cy="15478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BA23CF-AA30-4A18-B744-605C3E9DBF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6687D7-76F0-8040-93B6-084C7529F854}"/>
              </a:ext>
            </a:extLst>
          </p:cNvPr>
          <p:cNvSpPr txBox="1"/>
          <p:nvPr userDrawn="1"/>
        </p:nvSpPr>
        <p:spPr>
          <a:xfrm>
            <a:off x="4705816" y="47801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pic>
        <p:nvPicPr>
          <p:cNvPr id="6" name="Picture 27" descr="ti_logo_powerpoint_1_line.png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1656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457332"/>
            <a:ext cx="8458200" cy="1102519"/>
          </a:xfrm>
        </p:spPr>
        <p:txBody>
          <a:bodyPr/>
          <a:lstStyle>
            <a:lvl1pPr>
              <a:defRPr sz="3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2774159"/>
            <a:ext cx="8458200" cy="1114425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73F1F293-7B5B-6248-AEF0-BCB7B73543E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4439927"/>
            <a:ext cx="2133600" cy="15478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BA23CF-AA30-4A18-B744-605C3E9DBF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27" descr="ti_logo_powerpoint_1_line.png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3929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2774159"/>
            <a:ext cx="8458200" cy="1114425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457332"/>
            <a:ext cx="8458200" cy="1102519"/>
          </a:xfrm>
        </p:spPr>
        <p:txBody>
          <a:bodyPr/>
          <a:lstStyle>
            <a:lvl1pPr>
              <a:defRPr sz="3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7815B5F2-A5A7-1E49-BC30-BA3F759961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4439927"/>
            <a:ext cx="2133600" cy="1547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3BA23CF-AA30-4A18-B744-605C3E9DBF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27" descr="ti_logo_powerpoint_1_line.png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14744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457332"/>
            <a:ext cx="8458200" cy="1102519"/>
          </a:xfrm>
        </p:spPr>
        <p:txBody>
          <a:bodyPr/>
          <a:lstStyle>
            <a:lvl1pPr>
              <a:defRPr sz="3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2774159"/>
            <a:ext cx="8458200" cy="1114425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73F1F293-7B5B-6248-AEF0-BCB7B73543E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4439927"/>
            <a:ext cx="2133600" cy="15478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BA23CF-AA30-4A18-B744-605C3E9DBF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5" descr="A picture containing drawing, cup&#10;&#10;Description automatically generated">
            <a:extLst>
              <a:ext uri="{FF2B5EF4-FFF2-40B4-BE49-F238E27FC236}">
                <a16:creationId xmlns:a16="http://schemas.microsoft.com/office/drawing/2014/main" id="{7CC34E39-7310-7442-846F-66689DD005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869" y="4782676"/>
            <a:ext cx="1563597" cy="1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15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9" y="786358"/>
            <a:ext cx="8467725" cy="3709449"/>
          </a:xfrm>
        </p:spPr>
        <p:txBody>
          <a:bodyPr/>
          <a:lstStyle>
            <a:lvl1pPr>
              <a:spcBef>
                <a:spcPts val="667"/>
              </a:spcBef>
              <a:defRPr/>
            </a:lvl1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7888F-6AF7-4263-B69D-592D8C33BA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27" descr="ti_logo_powerpoint_1_line.png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6491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6" y="889399"/>
            <a:ext cx="4157663" cy="3519488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9" y="889399"/>
            <a:ext cx="4157662" cy="3519488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3548F6-AAA9-4A8D-A869-511B3DFE32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27" descr="ti_logo_powerpoint_1_line.png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932204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885" indent="0">
              <a:buNone/>
              <a:defRPr sz="1700" b="1"/>
            </a:lvl2pPr>
            <a:lvl3pPr marL="761771" indent="0">
              <a:buNone/>
              <a:defRPr sz="1500" b="1"/>
            </a:lvl3pPr>
            <a:lvl4pPr marL="1142654" indent="0">
              <a:buNone/>
              <a:defRPr sz="1300" b="1"/>
            </a:lvl4pPr>
            <a:lvl5pPr marL="1523535" indent="0">
              <a:buNone/>
              <a:defRPr sz="1300" b="1"/>
            </a:lvl5pPr>
            <a:lvl6pPr marL="1904420" indent="0">
              <a:buNone/>
              <a:defRPr sz="1300" b="1"/>
            </a:lvl6pPr>
            <a:lvl7pPr marL="2285305" indent="0">
              <a:buNone/>
              <a:defRPr sz="1300" b="1"/>
            </a:lvl7pPr>
            <a:lvl8pPr marL="2666186" indent="0">
              <a:buNone/>
              <a:defRPr sz="1300" b="1"/>
            </a:lvl8pPr>
            <a:lvl9pPr marL="3047070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7"/>
            <a:ext cx="4040188" cy="296346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885" indent="0">
              <a:buNone/>
              <a:defRPr sz="1700" b="1"/>
            </a:lvl2pPr>
            <a:lvl3pPr marL="761771" indent="0">
              <a:buNone/>
              <a:defRPr sz="1500" b="1"/>
            </a:lvl3pPr>
            <a:lvl4pPr marL="1142654" indent="0">
              <a:buNone/>
              <a:defRPr sz="1300" b="1"/>
            </a:lvl4pPr>
            <a:lvl5pPr marL="1523535" indent="0">
              <a:buNone/>
              <a:defRPr sz="1300" b="1"/>
            </a:lvl5pPr>
            <a:lvl6pPr marL="1904420" indent="0">
              <a:buNone/>
              <a:defRPr sz="1300" b="1"/>
            </a:lvl6pPr>
            <a:lvl7pPr marL="2285305" indent="0">
              <a:buNone/>
              <a:defRPr sz="1300" b="1"/>
            </a:lvl7pPr>
            <a:lvl8pPr marL="2666186" indent="0">
              <a:buNone/>
              <a:defRPr sz="1300" b="1"/>
            </a:lvl8pPr>
            <a:lvl9pPr marL="3047070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7"/>
            <a:ext cx="4041775" cy="296346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4C35C9-3222-4444-B33E-8AB075BE83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27" descr="ti_logo_powerpoint_1_line.png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379315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C52F08-588C-488E-A5AB-DF69250DE8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4" name="Picture 27" descr="ti_logo_powerpoint_1_line.png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445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457331"/>
            <a:ext cx="8458200" cy="1102519"/>
          </a:xfrm>
        </p:spPr>
        <p:txBody>
          <a:bodyPr/>
          <a:lstStyle>
            <a:lvl1pPr>
              <a:defRPr sz="3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2774158"/>
            <a:ext cx="8458200" cy="1114425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73F1F293-7B5B-6248-AEF0-BCB7B73543E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4439927"/>
            <a:ext cx="2133600" cy="15478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BA23CF-AA30-4A18-B744-605C3E9DBF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27" descr="ti_logo_powerpoint_1_line.png">
            <a:hlinkClick r:id="rId3" action="ppaction://hlinksldjump"/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6105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9"/>
            <a:ext cx="3008313" cy="871538"/>
          </a:xfrm>
        </p:spPr>
        <p:txBody>
          <a:bodyPr anchor="b"/>
          <a:lstStyle>
            <a:lvl1pPr algn="l">
              <a:defRPr sz="27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5"/>
            <a:ext cx="3008313" cy="3518298"/>
          </a:xfrm>
        </p:spPr>
        <p:txBody>
          <a:bodyPr/>
          <a:lstStyle>
            <a:lvl1pPr marL="0" indent="0">
              <a:buNone/>
              <a:defRPr sz="1700"/>
            </a:lvl1pPr>
            <a:lvl2pPr marL="380885" indent="0">
              <a:buNone/>
              <a:defRPr sz="1000"/>
            </a:lvl2pPr>
            <a:lvl3pPr marL="761771" indent="0">
              <a:buNone/>
              <a:defRPr sz="800"/>
            </a:lvl3pPr>
            <a:lvl4pPr marL="1142654" indent="0">
              <a:buNone/>
              <a:defRPr sz="700"/>
            </a:lvl4pPr>
            <a:lvl5pPr marL="1523535" indent="0">
              <a:buNone/>
              <a:defRPr sz="700"/>
            </a:lvl5pPr>
            <a:lvl6pPr marL="1904420" indent="0">
              <a:buNone/>
              <a:defRPr sz="700"/>
            </a:lvl6pPr>
            <a:lvl7pPr marL="2285305" indent="0">
              <a:buNone/>
              <a:defRPr sz="700"/>
            </a:lvl7pPr>
            <a:lvl8pPr marL="2666186" indent="0">
              <a:buNone/>
              <a:defRPr sz="700"/>
            </a:lvl8pPr>
            <a:lvl9pPr marL="3047070" indent="0">
              <a:buNone/>
              <a:defRPr sz="7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97EEC-B5BC-42C5-B73F-31CC660D4D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27" descr="ti_logo_powerpoint_1_line.png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5591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1" y="81087"/>
            <a:ext cx="8791574" cy="3077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Device Name</a:t>
            </a:r>
          </a:p>
        </p:txBody>
      </p:sp>
      <p:sp>
        <p:nvSpPr>
          <p:cNvPr id="6" name="Rectangle 14"/>
          <p:cNvSpPr>
            <a:spLocks noChangeArrowheads="1"/>
          </p:cNvSpPr>
          <p:nvPr userDrawn="1"/>
        </p:nvSpPr>
        <p:spPr bwMode="auto">
          <a:xfrm>
            <a:off x="152629" y="628725"/>
            <a:ext cx="4257675" cy="263129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 b="1" dirty="0">
                <a:solidFill>
                  <a:srgbClr val="FFFFFF"/>
                </a:solidFill>
              </a:rPr>
              <a:t>Features</a:t>
            </a:r>
          </a:p>
        </p:txBody>
      </p:sp>
      <p:sp>
        <p:nvSpPr>
          <p:cNvPr id="7" name="Rectangle 14"/>
          <p:cNvSpPr>
            <a:spLocks noChangeArrowheads="1"/>
          </p:cNvSpPr>
          <p:nvPr userDrawn="1"/>
        </p:nvSpPr>
        <p:spPr bwMode="auto">
          <a:xfrm>
            <a:off x="4572044" y="636986"/>
            <a:ext cx="4384675" cy="246459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 b="1" dirty="0">
                <a:solidFill>
                  <a:srgbClr val="FFFFFF"/>
                </a:solidFill>
              </a:rPr>
              <a:t>Benefits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52633" y="387129"/>
            <a:ext cx="8791575" cy="241697"/>
          </a:xfrm>
        </p:spPr>
        <p:txBody>
          <a:bodyPr>
            <a:normAutofit/>
          </a:bodyPr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Device Description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52629" y="883601"/>
            <a:ext cx="4264025" cy="2758679"/>
          </a:xfr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marL="170256" indent="-128585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lang="en-US" sz="12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57199" indent="-128585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lang="en-US" sz="12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</a:lstStyle>
          <a:p>
            <a:pPr marL="128585" lvl="0" indent="-128585">
              <a:spcBef>
                <a:spcPct val="0"/>
              </a:spcBef>
              <a:buFont typeface="Wingdings" pitchFamily="2" charset="2"/>
              <a:buChar char="§"/>
            </a:pPr>
            <a:r>
              <a:rPr lang="en-US" dirty="0"/>
              <a:t>Click to edit Features</a:t>
            </a:r>
          </a:p>
          <a:p>
            <a:pPr marL="389324" lvl="1" indent="-128585">
              <a:spcBef>
                <a:spcPct val="0"/>
              </a:spcBef>
              <a:buFont typeface="Wingdings" pitchFamily="2" charset="2"/>
              <a:buChar char="§"/>
            </a:pPr>
            <a:r>
              <a:rPr lang="en-US" dirty="0"/>
              <a:t>Second level</a:t>
            </a:r>
          </a:p>
          <a:p>
            <a:pPr marL="471476" lvl="1" indent="-128585">
              <a:spcBef>
                <a:spcPct val="0"/>
              </a:spcBef>
              <a:buFont typeface="Wingdings" pitchFamily="2" charset="2"/>
              <a:buChar char="§"/>
            </a:pPr>
            <a:endParaRPr lang="en-US" dirty="0"/>
          </a:p>
          <a:p>
            <a:pPr marL="471476" lvl="1" indent="-128585">
              <a:spcBef>
                <a:spcPct val="0"/>
              </a:spcBef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160570" y="3894535"/>
            <a:ext cx="4249737" cy="642938"/>
          </a:xfr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marL="170256" indent="-128585" algn="l" rtl="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lang="en-US" sz="12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5047" indent="-128585" algn="l" rtl="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lang="en-US" sz="12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</a:lstStyle>
          <a:p>
            <a:pPr marL="128585" lvl="0" indent="-128585">
              <a:spcBef>
                <a:spcPct val="0"/>
              </a:spcBef>
              <a:buFont typeface="Wingdings" pitchFamily="2" charset="2"/>
              <a:buChar char="§"/>
            </a:pPr>
            <a:r>
              <a:rPr lang="en-US" dirty="0"/>
              <a:t>Click to edit Applications</a:t>
            </a:r>
          </a:p>
          <a:p>
            <a:pPr marL="389324" lvl="1" indent="-128585">
              <a:spcBef>
                <a:spcPct val="0"/>
              </a:spcBef>
              <a:buFont typeface="Wingdings" pitchFamily="2" charset="2"/>
              <a:buChar char="§"/>
            </a:pPr>
            <a:r>
              <a:rPr lang="en-US" dirty="0"/>
              <a:t>Second level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7" y="883445"/>
            <a:ext cx="4371975" cy="1173957"/>
          </a:xfr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marL="214308" indent="-128585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lang="en-US" sz="12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5047" indent="-128585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lang="en-US" sz="12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</a:lstStyle>
          <a:p>
            <a:pPr marL="128585" lvl="0" indent="-128585">
              <a:spcBef>
                <a:spcPct val="0"/>
              </a:spcBef>
              <a:buFont typeface="Wingdings" pitchFamily="2" charset="2"/>
              <a:buChar char="§"/>
            </a:pPr>
            <a:r>
              <a:rPr lang="en-US" dirty="0"/>
              <a:t>Click to edit Benefits</a:t>
            </a:r>
          </a:p>
          <a:p>
            <a:pPr marL="389324" lvl="1" indent="-128585">
              <a:spcBef>
                <a:spcPct val="0"/>
              </a:spcBef>
              <a:buFont typeface="Wingdings" pitchFamily="2" charset="2"/>
              <a:buChar char="§"/>
            </a:pPr>
            <a:r>
              <a:rPr lang="en-US" dirty="0"/>
              <a:t>Second Level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5"/>
          </p:nvPr>
        </p:nvSpPr>
        <p:spPr>
          <a:xfrm>
            <a:off x="4572017" y="2057440"/>
            <a:ext cx="4371975" cy="24800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11"/>
          <p:cNvSpPr>
            <a:spLocks noChangeArrowheads="1"/>
          </p:cNvSpPr>
          <p:nvPr userDrawn="1"/>
        </p:nvSpPr>
        <p:spPr bwMode="auto">
          <a:xfrm>
            <a:off x="4578368" y="1514009"/>
            <a:ext cx="4257675" cy="2571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 b="1" dirty="0">
                <a:solidFill>
                  <a:srgbClr val="FFFFFF"/>
                </a:solidFill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894027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457332"/>
            <a:ext cx="8458200" cy="1102519"/>
          </a:xfrm>
        </p:spPr>
        <p:txBody>
          <a:bodyPr/>
          <a:lstStyle>
            <a:lvl1pPr>
              <a:defRPr sz="3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2774159"/>
            <a:ext cx="8458200" cy="1114425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4439927"/>
            <a:ext cx="2133600" cy="15478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BA23CF-AA30-4A18-B744-605C3E9DBF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6687D7-76F0-8040-93B6-084C7529F854}"/>
              </a:ext>
            </a:extLst>
          </p:cNvPr>
          <p:cNvSpPr txBox="1"/>
          <p:nvPr userDrawn="1"/>
        </p:nvSpPr>
        <p:spPr>
          <a:xfrm>
            <a:off x="4705816" y="47801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pic>
        <p:nvPicPr>
          <p:cNvPr id="6" name="Picture 27" descr="ti_logo_powerpoint_1_lin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43331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457332"/>
            <a:ext cx="8458200" cy="1102519"/>
          </a:xfrm>
        </p:spPr>
        <p:txBody>
          <a:bodyPr/>
          <a:lstStyle>
            <a:lvl1pPr>
              <a:defRPr sz="3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2774159"/>
            <a:ext cx="8458200" cy="1114425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73F1F293-7B5B-6248-AEF0-BCB7B73543E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4439927"/>
            <a:ext cx="2133600" cy="15478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BA23CF-AA30-4A18-B744-605C3E9DBF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27" descr="ti_logo_powerpoint_1_lin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51851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2774159"/>
            <a:ext cx="8458200" cy="1114425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457332"/>
            <a:ext cx="8458200" cy="1102519"/>
          </a:xfrm>
        </p:spPr>
        <p:txBody>
          <a:bodyPr/>
          <a:lstStyle>
            <a:lvl1pPr>
              <a:defRPr sz="3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7815B5F2-A5A7-1E49-BC30-BA3F759961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4439927"/>
            <a:ext cx="2133600" cy="1547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3BA23CF-AA30-4A18-B744-605C3E9DBF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27" descr="ti_logo_powerpoint_1_lin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33373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457332"/>
            <a:ext cx="8458200" cy="1102519"/>
          </a:xfrm>
        </p:spPr>
        <p:txBody>
          <a:bodyPr/>
          <a:lstStyle>
            <a:lvl1pPr>
              <a:defRPr sz="3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2774159"/>
            <a:ext cx="8458200" cy="1114425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73F1F293-7B5B-6248-AEF0-BCB7B73543E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4439927"/>
            <a:ext cx="2133600" cy="15478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BA23CF-AA30-4A18-B744-605C3E9DBF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5" descr="A picture containing drawing, cup&#10;&#10;Description automatically generated">
            <a:extLst>
              <a:ext uri="{FF2B5EF4-FFF2-40B4-BE49-F238E27FC236}">
                <a16:creationId xmlns:a16="http://schemas.microsoft.com/office/drawing/2014/main" id="{7CC34E39-7310-7442-846F-66689DD005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69" y="4782676"/>
            <a:ext cx="1563597" cy="1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921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9" y="786358"/>
            <a:ext cx="8467725" cy="3709449"/>
          </a:xfrm>
        </p:spPr>
        <p:txBody>
          <a:bodyPr/>
          <a:lstStyle>
            <a:lvl1pPr>
              <a:spcBef>
                <a:spcPts val="667"/>
              </a:spcBef>
              <a:defRPr/>
            </a:lvl1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7888F-6AF7-4263-B69D-592D8C33BA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27" descr="ti_logo_powerpoint_1_line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58926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6" y="889399"/>
            <a:ext cx="4157663" cy="3519488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9" y="889399"/>
            <a:ext cx="4157662" cy="3519488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3548F6-AAA9-4A8D-A869-511B3DFE32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27" descr="ti_logo_powerpoint_1_line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683335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885" indent="0">
              <a:buNone/>
              <a:defRPr sz="1700" b="1"/>
            </a:lvl2pPr>
            <a:lvl3pPr marL="761771" indent="0">
              <a:buNone/>
              <a:defRPr sz="1500" b="1"/>
            </a:lvl3pPr>
            <a:lvl4pPr marL="1142654" indent="0">
              <a:buNone/>
              <a:defRPr sz="1300" b="1"/>
            </a:lvl4pPr>
            <a:lvl5pPr marL="1523535" indent="0">
              <a:buNone/>
              <a:defRPr sz="1300" b="1"/>
            </a:lvl5pPr>
            <a:lvl6pPr marL="1904420" indent="0">
              <a:buNone/>
              <a:defRPr sz="1300" b="1"/>
            </a:lvl6pPr>
            <a:lvl7pPr marL="2285305" indent="0">
              <a:buNone/>
              <a:defRPr sz="1300" b="1"/>
            </a:lvl7pPr>
            <a:lvl8pPr marL="2666186" indent="0">
              <a:buNone/>
              <a:defRPr sz="1300" b="1"/>
            </a:lvl8pPr>
            <a:lvl9pPr marL="3047070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7"/>
            <a:ext cx="4040188" cy="296346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885" indent="0">
              <a:buNone/>
              <a:defRPr sz="1700" b="1"/>
            </a:lvl2pPr>
            <a:lvl3pPr marL="761771" indent="0">
              <a:buNone/>
              <a:defRPr sz="1500" b="1"/>
            </a:lvl3pPr>
            <a:lvl4pPr marL="1142654" indent="0">
              <a:buNone/>
              <a:defRPr sz="1300" b="1"/>
            </a:lvl4pPr>
            <a:lvl5pPr marL="1523535" indent="0">
              <a:buNone/>
              <a:defRPr sz="1300" b="1"/>
            </a:lvl5pPr>
            <a:lvl6pPr marL="1904420" indent="0">
              <a:buNone/>
              <a:defRPr sz="1300" b="1"/>
            </a:lvl6pPr>
            <a:lvl7pPr marL="2285305" indent="0">
              <a:buNone/>
              <a:defRPr sz="1300" b="1"/>
            </a:lvl7pPr>
            <a:lvl8pPr marL="2666186" indent="0">
              <a:buNone/>
              <a:defRPr sz="1300" b="1"/>
            </a:lvl8pPr>
            <a:lvl9pPr marL="3047070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7"/>
            <a:ext cx="4041775" cy="296346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4C35C9-3222-4444-B33E-8AB075BE83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27" descr="ti_logo_powerpoint_1_line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15754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C52F08-588C-488E-A5AB-DF69250DE8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4" name="Picture 27" descr="ti_logo_powerpoint_1_line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0075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2774158"/>
            <a:ext cx="8458200" cy="1114425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457331"/>
            <a:ext cx="8458200" cy="1102519"/>
          </a:xfrm>
        </p:spPr>
        <p:txBody>
          <a:bodyPr/>
          <a:lstStyle>
            <a:lvl1pPr>
              <a:defRPr sz="3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7815B5F2-A5A7-1E49-BC30-BA3F759961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4439927"/>
            <a:ext cx="2133600" cy="1547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3BA23CF-AA30-4A18-B744-605C3E9DBF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27" descr="ti_logo_powerpoint_1_line.png">
            <a:hlinkClick r:id="rId3" action="ppaction://hlinksldjump"/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468514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9"/>
            <a:ext cx="3008313" cy="871538"/>
          </a:xfrm>
        </p:spPr>
        <p:txBody>
          <a:bodyPr anchor="b"/>
          <a:lstStyle>
            <a:lvl1pPr algn="l">
              <a:defRPr sz="27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5"/>
            <a:ext cx="3008313" cy="3518298"/>
          </a:xfrm>
        </p:spPr>
        <p:txBody>
          <a:bodyPr/>
          <a:lstStyle>
            <a:lvl1pPr marL="0" indent="0">
              <a:buNone/>
              <a:defRPr sz="1700"/>
            </a:lvl1pPr>
            <a:lvl2pPr marL="380885" indent="0">
              <a:buNone/>
              <a:defRPr sz="1000"/>
            </a:lvl2pPr>
            <a:lvl3pPr marL="761771" indent="0">
              <a:buNone/>
              <a:defRPr sz="800"/>
            </a:lvl3pPr>
            <a:lvl4pPr marL="1142654" indent="0">
              <a:buNone/>
              <a:defRPr sz="700"/>
            </a:lvl4pPr>
            <a:lvl5pPr marL="1523535" indent="0">
              <a:buNone/>
              <a:defRPr sz="700"/>
            </a:lvl5pPr>
            <a:lvl6pPr marL="1904420" indent="0">
              <a:buNone/>
              <a:defRPr sz="700"/>
            </a:lvl6pPr>
            <a:lvl7pPr marL="2285305" indent="0">
              <a:buNone/>
              <a:defRPr sz="700"/>
            </a:lvl7pPr>
            <a:lvl8pPr marL="2666186" indent="0">
              <a:buNone/>
              <a:defRPr sz="700"/>
            </a:lvl8pPr>
            <a:lvl9pPr marL="3047070" indent="0">
              <a:buNone/>
              <a:defRPr sz="7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97EEC-B5BC-42C5-B73F-31CC660D4D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27" descr="ti_logo_powerpoint_1_line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04985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457331"/>
            <a:ext cx="8458200" cy="1102519"/>
          </a:xfrm>
        </p:spPr>
        <p:txBody>
          <a:bodyPr/>
          <a:lstStyle>
            <a:lvl1pPr>
              <a:defRPr sz="3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2774158"/>
            <a:ext cx="8458200" cy="1114425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4439927"/>
            <a:ext cx="2133600" cy="15478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BA23CF-AA30-4A18-B744-605C3E9DBF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6687D7-76F0-8040-93B6-084C7529F854}"/>
              </a:ext>
            </a:extLst>
          </p:cNvPr>
          <p:cNvSpPr txBox="1"/>
          <p:nvPr userDrawn="1"/>
        </p:nvSpPr>
        <p:spPr>
          <a:xfrm>
            <a:off x="4705815" y="47801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27" descr="ti_logo_powerpoint_1_lin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25789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457331"/>
            <a:ext cx="8458200" cy="1102519"/>
          </a:xfrm>
        </p:spPr>
        <p:txBody>
          <a:bodyPr/>
          <a:lstStyle>
            <a:lvl1pPr>
              <a:defRPr sz="3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2774158"/>
            <a:ext cx="8458200" cy="1114425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73F1F293-7B5B-6248-AEF0-BCB7B73543E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4439927"/>
            <a:ext cx="2133600" cy="15478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BA23CF-AA30-4A18-B744-605C3E9DBF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27" descr="ti_logo_powerpoint_1_lin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01340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2774158"/>
            <a:ext cx="8458200" cy="1114425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457331"/>
            <a:ext cx="8458200" cy="1102519"/>
          </a:xfrm>
        </p:spPr>
        <p:txBody>
          <a:bodyPr/>
          <a:lstStyle>
            <a:lvl1pPr>
              <a:defRPr sz="3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7815B5F2-A5A7-1E49-BC30-BA3F759961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4439927"/>
            <a:ext cx="2133600" cy="1547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3BA23CF-AA30-4A18-B744-605C3E9DBF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27" descr="ti_logo_powerpoint_1_lin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60012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457331"/>
            <a:ext cx="8458200" cy="1102519"/>
          </a:xfrm>
        </p:spPr>
        <p:txBody>
          <a:bodyPr/>
          <a:lstStyle>
            <a:lvl1pPr>
              <a:defRPr sz="3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2774158"/>
            <a:ext cx="8458200" cy="1114425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73F1F293-7B5B-6248-AEF0-BCB7B73543E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4439927"/>
            <a:ext cx="2133600" cy="15478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BA23CF-AA30-4A18-B744-605C3E9DBF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5" descr="A picture containing drawing, cup&#10;&#10;Description automatically generated">
            <a:extLst>
              <a:ext uri="{FF2B5EF4-FFF2-40B4-BE49-F238E27FC236}">
                <a16:creationId xmlns:a16="http://schemas.microsoft.com/office/drawing/2014/main" id="{7CC34E39-7310-7442-846F-66689DD005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68" y="4782676"/>
            <a:ext cx="1563597" cy="1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402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8" y="786357"/>
            <a:ext cx="8467725" cy="3709449"/>
          </a:xfrm>
        </p:spPr>
        <p:txBody>
          <a:bodyPr/>
          <a:lstStyle>
            <a:lvl1pPr>
              <a:spcBef>
                <a:spcPts val="667"/>
              </a:spcBef>
              <a:defRPr/>
            </a:lvl1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7888F-6AF7-4263-B69D-592D8C33BA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27" descr="ti_logo_powerpoint_1_line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68479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5" y="889398"/>
            <a:ext cx="4157663" cy="3519488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889398"/>
            <a:ext cx="4157662" cy="3519488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3548F6-AAA9-4A8D-A869-511B3DFE32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27" descr="ti_logo_powerpoint_1_line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14427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895" indent="0">
              <a:buNone/>
              <a:defRPr sz="1700" b="1"/>
            </a:lvl2pPr>
            <a:lvl3pPr marL="761790" indent="0">
              <a:buNone/>
              <a:defRPr sz="1500" b="1"/>
            </a:lvl3pPr>
            <a:lvl4pPr marL="1142683" indent="0">
              <a:buNone/>
              <a:defRPr sz="1300" b="1"/>
            </a:lvl4pPr>
            <a:lvl5pPr marL="1523573" indent="0">
              <a:buNone/>
              <a:defRPr sz="1300" b="1"/>
            </a:lvl5pPr>
            <a:lvl6pPr marL="1904467" indent="0">
              <a:buNone/>
              <a:defRPr sz="1300" b="1"/>
            </a:lvl6pPr>
            <a:lvl7pPr marL="2285362" indent="0">
              <a:buNone/>
              <a:defRPr sz="1300" b="1"/>
            </a:lvl7pPr>
            <a:lvl8pPr marL="2666253" indent="0">
              <a:buNone/>
              <a:defRPr sz="1300" b="1"/>
            </a:lvl8pPr>
            <a:lvl9pPr marL="3047146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7"/>
            <a:ext cx="4040188" cy="296346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895" indent="0">
              <a:buNone/>
              <a:defRPr sz="1700" b="1"/>
            </a:lvl2pPr>
            <a:lvl3pPr marL="761790" indent="0">
              <a:buNone/>
              <a:defRPr sz="1500" b="1"/>
            </a:lvl3pPr>
            <a:lvl4pPr marL="1142683" indent="0">
              <a:buNone/>
              <a:defRPr sz="1300" b="1"/>
            </a:lvl4pPr>
            <a:lvl5pPr marL="1523573" indent="0">
              <a:buNone/>
              <a:defRPr sz="1300" b="1"/>
            </a:lvl5pPr>
            <a:lvl6pPr marL="1904467" indent="0">
              <a:buNone/>
              <a:defRPr sz="1300" b="1"/>
            </a:lvl6pPr>
            <a:lvl7pPr marL="2285362" indent="0">
              <a:buNone/>
              <a:defRPr sz="1300" b="1"/>
            </a:lvl7pPr>
            <a:lvl8pPr marL="2666253" indent="0">
              <a:buNone/>
              <a:defRPr sz="1300" b="1"/>
            </a:lvl8pPr>
            <a:lvl9pPr marL="3047146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7"/>
            <a:ext cx="4041775" cy="296346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4C35C9-3222-4444-B33E-8AB075BE83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27" descr="ti_logo_powerpoint_1_line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68030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C52F08-588C-488E-A5AB-DF69250DE8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4" name="Picture 27" descr="ti_logo_powerpoint_1_line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17338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8"/>
          </a:xfrm>
        </p:spPr>
        <p:txBody>
          <a:bodyPr anchor="b"/>
          <a:lstStyle>
            <a:lvl1pPr algn="l">
              <a:defRPr sz="27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8298"/>
          </a:xfrm>
        </p:spPr>
        <p:txBody>
          <a:bodyPr/>
          <a:lstStyle>
            <a:lvl1pPr marL="0" indent="0">
              <a:buNone/>
              <a:defRPr sz="1700"/>
            </a:lvl1pPr>
            <a:lvl2pPr marL="380895" indent="0">
              <a:buNone/>
              <a:defRPr sz="1000"/>
            </a:lvl2pPr>
            <a:lvl3pPr marL="761790" indent="0">
              <a:buNone/>
              <a:defRPr sz="800"/>
            </a:lvl3pPr>
            <a:lvl4pPr marL="1142683" indent="0">
              <a:buNone/>
              <a:defRPr sz="700"/>
            </a:lvl4pPr>
            <a:lvl5pPr marL="1523573" indent="0">
              <a:buNone/>
              <a:defRPr sz="700"/>
            </a:lvl5pPr>
            <a:lvl6pPr marL="1904467" indent="0">
              <a:buNone/>
              <a:defRPr sz="700"/>
            </a:lvl6pPr>
            <a:lvl7pPr marL="2285362" indent="0">
              <a:buNone/>
              <a:defRPr sz="700"/>
            </a:lvl7pPr>
            <a:lvl8pPr marL="2666253" indent="0">
              <a:buNone/>
              <a:defRPr sz="700"/>
            </a:lvl8pPr>
            <a:lvl9pPr marL="3047146" indent="0">
              <a:buNone/>
              <a:defRPr sz="7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97EEC-B5BC-42C5-B73F-31CC660D4D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27" descr="ti_logo_powerpoint_1_line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767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457331"/>
            <a:ext cx="8458200" cy="1102519"/>
          </a:xfrm>
        </p:spPr>
        <p:txBody>
          <a:bodyPr/>
          <a:lstStyle>
            <a:lvl1pPr>
              <a:defRPr sz="3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2774158"/>
            <a:ext cx="8458200" cy="1114425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73F1F293-7B5B-6248-AEF0-BCB7B73543E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4439927"/>
            <a:ext cx="2133600" cy="15478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BA23CF-AA30-4A18-B744-605C3E9DBF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5" descr="A picture containing drawing, cup&#10;&#10;Description automatically generated">
            <a:extLst>
              <a:ext uri="{FF2B5EF4-FFF2-40B4-BE49-F238E27FC236}">
                <a16:creationId xmlns:a16="http://schemas.microsoft.com/office/drawing/2014/main" id="{7CC34E39-7310-7442-846F-66689DD005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868" y="4782676"/>
            <a:ext cx="1563597" cy="1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13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8" y="786357"/>
            <a:ext cx="8467725" cy="3709449"/>
          </a:xfrm>
        </p:spPr>
        <p:txBody>
          <a:bodyPr/>
          <a:lstStyle>
            <a:lvl1pPr>
              <a:spcBef>
                <a:spcPts val="667"/>
              </a:spcBef>
              <a:defRPr/>
            </a:lvl1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7888F-6AF7-4263-B69D-592D8C33BA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27" descr="ti_logo_powerpoint_1_line.png">
            <a:hlinkClick r:id="rId2" action="ppaction://hlinksldjump"/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5" y="889398"/>
            <a:ext cx="4157663" cy="3519488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889398"/>
            <a:ext cx="4157662" cy="3519488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3548F6-AAA9-4A8D-A869-511B3DFE32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27" descr="ti_logo_powerpoint_1_line.png">
            <a:hlinkClick r:id="rId2" action="ppaction://hlinksldjump"/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895" indent="0">
              <a:buNone/>
              <a:defRPr sz="1700" b="1"/>
            </a:lvl2pPr>
            <a:lvl3pPr marL="761790" indent="0">
              <a:buNone/>
              <a:defRPr sz="1500" b="1"/>
            </a:lvl3pPr>
            <a:lvl4pPr marL="1142683" indent="0">
              <a:buNone/>
              <a:defRPr sz="1300" b="1"/>
            </a:lvl4pPr>
            <a:lvl5pPr marL="1523573" indent="0">
              <a:buNone/>
              <a:defRPr sz="1300" b="1"/>
            </a:lvl5pPr>
            <a:lvl6pPr marL="1904467" indent="0">
              <a:buNone/>
              <a:defRPr sz="1300" b="1"/>
            </a:lvl6pPr>
            <a:lvl7pPr marL="2285362" indent="0">
              <a:buNone/>
              <a:defRPr sz="1300" b="1"/>
            </a:lvl7pPr>
            <a:lvl8pPr marL="2666253" indent="0">
              <a:buNone/>
              <a:defRPr sz="1300" b="1"/>
            </a:lvl8pPr>
            <a:lvl9pPr marL="3047146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7"/>
            <a:ext cx="4040188" cy="296346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895" indent="0">
              <a:buNone/>
              <a:defRPr sz="1700" b="1"/>
            </a:lvl2pPr>
            <a:lvl3pPr marL="761790" indent="0">
              <a:buNone/>
              <a:defRPr sz="1500" b="1"/>
            </a:lvl3pPr>
            <a:lvl4pPr marL="1142683" indent="0">
              <a:buNone/>
              <a:defRPr sz="1300" b="1"/>
            </a:lvl4pPr>
            <a:lvl5pPr marL="1523573" indent="0">
              <a:buNone/>
              <a:defRPr sz="1300" b="1"/>
            </a:lvl5pPr>
            <a:lvl6pPr marL="1904467" indent="0">
              <a:buNone/>
              <a:defRPr sz="1300" b="1"/>
            </a:lvl6pPr>
            <a:lvl7pPr marL="2285362" indent="0">
              <a:buNone/>
              <a:defRPr sz="1300" b="1"/>
            </a:lvl7pPr>
            <a:lvl8pPr marL="2666253" indent="0">
              <a:buNone/>
              <a:defRPr sz="1300" b="1"/>
            </a:lvl8pPr>
            <a:lvl9pPr marL="3047146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7"/>
            <a:ext cx="4041775" cy="296346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4C35C9-3222-4444-B33E-8AB075BE83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27" descr="ti_logo_powerpoint_1_line.png">
            <a:hlinkClick r:id="rId2" action="ppaction://hlinksldjump"/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C52F08-588C-488E-A5AB-DF69250DE8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4" name="Picture 27" descr="ti_logo_powerpoint_1_line.png">
            <a:hlinkClick r:id="rId2" action="ppaction://hlinksldjump"/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8"/>
          </a:xfrm>
        </p:spPr>
        <p:txBody>
          <a:bodyPr anchor="b"/>
          <a:lstStyle>
            <a:lvl1pPr algn="l">
              <a:defRPr sz="27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8298"/>
          </a:xfrm>
        </p:spPr>
        <p:txBody>
          <a:bodyPr/>
          <a:lstStyle>
            <a:lvl1pPr marL="0" indent="0">
              <a:buNone/>
              <a:defRPr sz="1700"/>
            </a:lvl1pPr>
            <a:lvl2pPr marL="380895" indent="0">
              <a:buNone/>
              <a:defRPr sz="1000"/>
            </a:lvl2pPr>
            <a:lvl3pPr marL="761790" indent="0">
              <a:buNone/>
              <a:defRPr sz="800"/>
            </a:lvl3pPr>
            <a:lvl4pPr marL="1142683" indent="0">
              <a:buNone/>
              <a:defRPr sz="700"/>
            </a:lvl4pPr>
            <a:lvl5pPr marL="1523573" indent="0">
              <a:buNone/>
              <a:defRPr sz="700"/>
            </a:lvl5pPr>
            <a:lvl6pPr marL="1904467" indent="0">
              <a:buNone/>
              <a:defRPr sz="700"/>
            </a:lvl6pPr>
            <a:lvl7pPr marL="2285362" indent="0">
              <a:buNone/>
              <a:defRPr sz="700"/>
            </a:lvl7pPr>
            <a:lvl8pPr marL="2666253" indent="0">
              <a:buNone/>
              <a:defRPr sz="700"/>
            </a:lvl8pPr>
            <a:lvl9pPr marL="3047146" indent="0">
              <a:buNone/>
              <a:defRPr sz="7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97EEC-B5BC-42C5-B73F-31CC660D4D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27" descr="ti_logo_powerpoint_1_line.png">
            <a:hlinkClick r:id="rId2" action="ppaction://hlinksldjump"/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1775" y="107163"/>
            <a:ext cx="8458200" cy="610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3378" y="794149"/>
            <a:ext cx="8467725" cy="37016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67503" y="4442792"/>
            <a:ext cx="2133600" cy="154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r">
              <a:defRPr sz="700"/>
            </a:lvl1pPr>
          </a:lstStyle>
          <a:p>
            <a:pPr>
              <a:defRPr/>
            </a:pPr>
            <a:fld id="{B6C70261-DCF8-4A97-9502-E8EEF2364C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663C74-62AB-B64B-BCBB-0866ABE6E2D3}"/>
              </a:ext>
            </a:extLst>
          </p:cNvPr>
          <p:cNvCxnSpPr>
            <a:cxnSpLocks/>
          </p:cNvCxnSpPr>
          <p:nvPr userDrawn="1"/>
        </p:nvCxnSpPr>
        <p:spPr>
          <a:xfrm>
            <a:off x="0" y="4656947"/>
            <a:ext cx="89288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31">
            <a:extLst>
              <a:ext uri="{FF2B5EF4-FFF2-40B4-BE49-F238E27FC236}">
                <a16:creationId xmlns:a16="http://schemas.microsoft.com/office/drawing/2014/main" id="{BBEA79FD-0CFB-464E-959F-0C18C604804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4013" y="4646685"/>
            <a:ext cx="2111375" cy="184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6179" tIns="38088" rIns="76179" bIns="3808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700" dirty="0">
                <a:cs typeface="+mn-cs"/>
              </a:rPr>
              <a:t>TI Confidential – </a:t>
            </a:r>
            <a:r>
              <a:rPr lang="en-US" altLang="zh-CN" sz="700" dirty="0">
                <a:cs typeface="+mn-cs"/>
              </a:rPr>
              <a:t>Selective Disclosure</a:t>
            </a:r>
            <a:endParaRPr lang="en-US" sz="700" dirty="0"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D96E6-E0A6-5EE8-2C40-DD10CAAC91C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7710488" y="4744720"/>
            <a:ext cx="1433512" cy="3352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2200">
                <a:solidFill>
                  <a:srgbClr val="FF8939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6" r:id="rId2"/>
    <p:sldLayoutId id="2147483735" r:id="rId3"/>
    <p:sldLayoutId id="2147483750" r:id="rId4"/>
    <p:sldLayoutId id="2147483709" r:id="rId5"/>
    <p:sldLayoutId id="2147483711" r:id="rId6"/>
    <p:sldLayoutId id="2147483712" r:id="rId7"/>
    <p:sldLayoutId id="2147483713" r:id="rId8"/>
    <p:sldLayoutId id="2147483715" r:id="rId9"/>
    <p:sldLayoutId id="2147483762" r:id="rId10"/>
    <p:sldLayoutId id="2147483794" r:id="rId11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5pPr>
      <a:lvl6pPr marL="380895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rgbClr val="FF0000"/>
          </a:solidFill>
          <a:latin typeface="Arial" charset="0"/>
        </a:defRPr>
      </a:lvl6pPr>
      <a:lvl7pPr marL="76179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rgbClr val="FF0000"/>
          </a:solidFill>
          <a:latin typeface="Arial" charset="0"/>
        </a:defRPr>
      </a:lvl7pPr>
      <a:lvl8pPr marL="114268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rgbClr val="FF0000"/>
          </a:solidFill>
          <a:latin typeface="Arial" charset="0"/>
        </a:defRPr>
      </a:lvl8pPr>
      <a:lvl9pPr marL="152357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rgbClr val="FF0000"/>
          </a:solidFill>
          <a:latin typeface="Arial" charset="0"/>
        </a:defRPr>
      </a:lvl9pPr>
    </p:titleStyle>
    <p:bodyStyle>
      <a:lvl1pPr marL="189124" indent="-189124" algn="l" rtl="0" eaLnBrk="1" fontAlgn="base" hangingPunct="1">
        <a:spcBef>
          <a:spcPts val="667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78763" indent="-194416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2pPr>
      <a:lvl3pPr marL="711530" indent="-137548" algn="l" rtl="0" eaLnBrk="1" fontAlgn="base" hangingPunct="1">
        <a:spcBef>
          <a:spcPct val="15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001168" indent="-194416" algn="l" rtl="0" eaLnBrk="1" fontAlgn="base" hangingPunct="1">
        <a:spcBef>
          <a:spcPct val="5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1240546" indent="-144163" algn="l" rtl="0" eaLnBrk="1" fontAlgn="base" hangingPunct="1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1621441" indent="-144163" algn="l" rtl="0" eaLnBrk="1" fontAlgn="base" hangingPunct="1">
        <a:spcBef>
          <a:spcPct val="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</a:defRPr>
      </a:lvl6pPr>
      <a:lvl7pPr marL="2002336" indent="-144163" algn="l" rtl="0" eaLnBrk="1" fontAlgn="base" hangingPunct="1">
        <a:spcBef>
          <a:spcPct val="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</a:defRPr>
      </a:lvl7pPr>
      <a:lvl8pPr marL="2383230" indent="-144163" algn="l" rtl="0" eaLnBrk="1" fontAlgn="base" hangingPunct="1">
        <a:spcBef>
          <a:spcPct val="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</a:defRPr>
      </a:lvl8pPr>
      <a:lvl9pPr marL="2764124" indent="-144163" algn="l" rtl="0" eaLnBrk="1" fontAlgn="base" hangingPunct="1">
        <a:spcBef>
          <a:spcPct val="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617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895" algn="l" defTabSz="7617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790" algn="l" defTabSz="7617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683" algn="l" defTabSz="7617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573" algn="l" defTabSz="7617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467" algn="l" defTabSz="7617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362" algn="l" defTabSz="7617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253" algn="l" defTabSz="7617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146" algn="l" defTabSz="7617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1775" y="107164"/>
            <a:ext cx="8458200" cy="610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3379" y="794150"/>
            <a:ext cx="8467725" cy="37016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67503" y="4442792"/>
            <a:ext cx="2133600" cy="154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r">
              <a:defRPr sz="700"/>
            </a:lvl1pPr>
          </a:lstStyle>
          <a:p>
            <a:pPr>
              <a:defRPr/>
            </a:pPr>
            <a:fld id="{B6C70261-DCF8-4A97-9502-E8EEF2364C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663C74-62AB-B64B-BCBB-0866ABE6E2D3}"/>
              </a:ext>
            </a:extLst>
          </p:cNvPr>
          <p:cNvCxnSpPr>
            <a:cxnSpLocks/>
          </p:cNvCxnSpPr>
          <p:nvPr userDrawn="1"/>
        </p:nvCxnSpPr>
        <p:spPr>
          <a:xfrm>
            <a:off x="1" y="4656947"/>
            <a:ext cx="89288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31">
            <a:extLst>
              <a:ext uri="{FF2B5EF4-FFF2-40B4-BE49-F238E27FC236}">
                <a16:creationId xmlns:a16="http://schemas.microsoft.com/office/drawing/2014/main" id="{BBEA79FD-0CFB-464E-959F-0C18C604804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4014" y="4646686"/>
            <a:ext cx="2111375" cy="184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6179" tIns="38088" rIns="76179" bIns="3808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700" dirty="0">
                <a:cs typeface="+mn-cs"/>
              </a:rPr>
              <a:t>TI Confidential – NDA Restrictions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43117-34A2-4FAD-761F-ACCE5061250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7710488" y="4744720"/>
            <a:ext cx="1433512" cy="3352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2200">
                <a:solidFill>
                  <a:srgbClr val="FF8939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761139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5pPr>
      <a:lvl6pPr marL="380885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rgbClr val="FF0000"/>
          </a:solidFill>
          <a:latin typeface="Arial" charset="0"/>
        </a:defRPr>
      </a:lvl6pPr>
      <a:lvl7pPr marL="761771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rgbClr val="FF0000"/>
          </a:solidFill>
          <a:latin typeface="Arial" charset="0"/>
        </a:defRPr>
      </a:lvl7pPr>
      <a:lvl8pPr marL="114265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rgbClr val="FF0000"/>
          </a:solidFill>
          <a:latin typeface="Arial" charset="0"/>
        </a:defRPr>
      </a:lvl8pPr>
      <a:lvl9pPr marL="1523535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rgbClr val="FF0000"/>
          </a:solidFill>
          <a:latin typeface="Arial" charset="0"/>
        </a:defRPr>
      </a:lvl9pPr>
    </p:titleStyle>
    <p:bodyStyle>
      <a:lvl1pPr marL="189119" indent="-189119" algn="l" rtl="0" eaLnBrk="1" fontAlgn="base" hangingPunct="1">
        <a:spcBef>
          <a:spcPts val="667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78751" indent="-194411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2pPr>
      <a:lvl3pPr marL="711512" indent="-137545" algn="l" rtl="0" eaLnBrk="1" fontAlgn="base" hangingPunct="1">
        <a:spcBef>
          <a:spcPct val="15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001143" indent="-194411" algn="l" rtl="0" eaLnBrk="1" fontAlgn="base" hangingPunct="1">
        <a:spcBef>
          <a:spcPct val="5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1240515" indent="-144160" algn="l" rtl="0" eaLnBrk="1" fontAlgn="base" hangingPunct="1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1621400" indent="-144160" algn="l" rtl="0" eaLnBrk="1" fontAlgn="base" hangingPunct="1">
        <a:spcBef>
          <a:spcPct val="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</a:defRPr>
      </a:lvl6pPr>
      <a:lvl7pPr marL="2002286" indent="-144160" algn="l" rtl="0" eaLnBrk="1" fontAlgn="base" hangingPunct="1">
        <a:spcBef>
          <a:spcPct val="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</a:defRPr>
      </a:lvl7pPr>
      <a:lvl8pPr marL="2383171" indent="-144160" algn="l" rtl="0" eaLnBrk="1" fontAlgn="base" hangingPunct="1">
        <a:spcBef>
          <a:spcPct val="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</a:defRPr>
      </a:lvl8pPr>
      <a:lvl9pPr marL="2764055" indent="-144160" algn="l" rtl="0" eaLnBrk="1" fontAlgn="base" hangingPunct="1">
        <a:spcBef>
          <a:spcPct val="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6177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885" algn="l" defTabSz="76177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771" algn="l" defTabSz="76177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654" algn="l" defTabSz="76177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535" algn="l" defTabSz="76177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420" algn="l" defTabSz="76177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305" algn="l" defTabSz="76177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186" algn="l" defTabSz="76177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070" algn="l" defTabSz="76177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1775" y="107164"/>
            <a:ext cx="8458200" cy="610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3379" y="794150"/>
            <a:ext cx="8467725" cy="37016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67503" y="4442792"/>
            <a:ext cx="2133600" cy="154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r">
              <a:defRPr sz="700"/>
            </a:lvl1pPr>
          </a:lstStyle>
          <a:p>
            <a:pPr>
              <a:defRPr/>
            </a:pPr>
            <a:fld id="{B6C70261-DCF8-4A97-9502-E8EEF2364C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663C74-62AB-B64B-BCBB-0866ABE6E2D3}"/>
              </a:ext>
            </a:extLst>
          </p:cNvPr>
          <p:cNvCxnSpPr>
            <a:cxnSpLocks/>
          </p:cNvCxnSpPr>
          <p:nvPr userDrawn="1"/>
        </p:nvCxnSpPr>
        <p:spPr>
          <a:xfrm>
            <a:off x="1" y="4656947"/>
            <a:ext cx="89288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31">
            <a:extLst>
              <a:ext uri="{FF2B5EF4-FFF2-40B4-BE49-F238E27FC236}">
                <a16:creationId xmlns:a16="http://schemas.microsoft.com/office/drawing/2014/main" id="{BBEA79FD-0CFB-464E-959F-0C18C604804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1776" y="4818094"/>
            <a:ext cx="2111375" cy="184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6179" tIns="38088" rIns="76179" bIns="3808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700" dirty="0">
                <a:cs typeface="+mn-cs"/>
              </a:rPr>
              <a:t>TI Confidential – NDA Restrictions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CD17F-9FEE-B50A-2594-DC0251AD7AD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7710488" y="4744720"/>
            <a:ext cx="1433512" cy="3352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2200">
                <a:solidFill>
                  <a:srgbClr val="FF8939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9794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5pPr>
      <a:lvl6pPr marL="380885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rgbClr val="FF0000"/>
          </a:solidFill>
          <a:latin typeface="Arial" charset="0"/>
        </a:defRPr>
      </a:lvl6pPr>
      <a:lvl7pPr marL="761771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rgbClr val="FF0000"/>
          </a:solidFill>
          <a:latin typeface="Arial" charset="0"/>
        </a:defRPr>
      </a:lvl7pPr>
      <a:lvl8pPr marL="114265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rgbClr val="FF0000"/>
          </a:solidFill>
          <a:latin typeface="Arial" charset="0"/>
        </a:defRPr>
      </a:lvl8pPr>
      <a:lvl9pPr marL="1523535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rgbClr val="FF0000"/>
          </a:solidFill>
          <a:latin typeface="Arial" charset="0"/>
        </a:defRPr>
      </a:lvl9pPr>
    </p:titleStyle>
    <p:bodyStyle>
      <a:lvl1pPr marL="189119" indent="-189119" algn="l" rtl="0" eaLnBrk="1" fontAlgn="base" hangingPunct="1">
        <a:spcBef>
          <a:spcPts val="667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78751" indent="-194411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2pPr>
      <a:lvl3pPr marL="711512" indent="-137545" algn="l" rtl="0" eaLnBrk="1" fontAlgn="base" hangingPunct="1">
        <a:spcBef>
          <a:spcPct val="15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001143" indent="-194411" algn="l" rtl="0" eaLnBrk="1" fontAlgn="base" hangingPunct="1">
        <a:spcBef>
          <a:spcPct val="5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1240515" indent="-144160" algn="l" rtl="0" eaLnBrk="1" fontAlgn="base" hangingPunct="1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1621400" indent="-144160" algn="l" rtl="0" eaLnBrk="1" fontAlgn="base" hangingPunct="1">
        <a:spcBef>
          <a:spcPct val="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</a:defRPr>
      </a:lvl6pPr>
      <a:lvl7pPr marL="2002286" indent="-144160" algn="l" rtl="0" eaLnBrk="1" fontAlgn="base" hangingPunct="1">
        <a:spcBef>
          <a:spcPct val="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</a:defRPr>
      </a:lvl7pPr>
      <a:lvl8pPr marL="2383171" indent="-144160" algn="l" rtl="0" eaLnBrk="1" fontAlgn="base" hangingPunct="1">
        <a:spcBef>
          <a:spcPct val="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</a:defRPr>
      </a:lvl8pPr>
      <a:lvl9pPr marL="2764055" indent="-144160" algn="l" rtl="0" eaLnBrk="1" fontAlgn="base" hangingPunct="1">
        <a:spcBef>
          <a:spcPct val="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6177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885" algn="l" defTabSz="76177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771" algn="l" defTabSz="76177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654" algn="l" defTabSz="76177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535" algn="l" defTabSz="76177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420" algn="l" defTabSz="76177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305" algn="l" defTabSz="76177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186" algn="l" defTabSz="76177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070" algn="l" defTabSz="76177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1775" y="107163"/>
            <a:ext cx="8458200" cy="610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3378" y="794149"/>
            <a:ext cx="8467725" cy="37016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67503" y="4442792"/>
            <a:ext cx="2133600" cy="154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r">
              <a:defRPr sz="700"/>
            </a:lvl1pPr>
          </a:lstStyle>
          <a:p>
            <a:pPr>
              <a:defRPr/>
            </a:pPr>
            <a:fld id="{B6C70261-DCF8-4A97-9502-E8EEF2364C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663C74-62AB-B64B-BCBB-0866ABE6E2D3}"/>
              </a:ext>
            </a:extLst>
          </p:cNvPr>
          <p:cNvCxnSpPr>
            <a:cxnSpLocks/>
          </p:cNvCxnSpPr>
          <p:nvPr userDrawn="1"/>
        </p:nvCxnSpPr>
        <p:spPr>
          <a:xfrm>
            <a:off x="0" y="4656947"/>
            <a:ext cx="89288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31">
            <a:extLst>
              <a:ext uri="{FF2B5EF4-FFF2-40B4-BE49-F238E27FC236}">
                <a16:creationId xmlns:a16="http://schemas.microsoft.com/office/drawing/2014/main" id="{BBEA79FD-0CFB-464E-959F-0C18C604804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4013" y="4646685"/>
            <a:ext cx="2111375" cy="184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6179" tIns="38088" rIns="76179" bIns="3808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700" dirty="0">
                <a:cs typeface="+mn-cs"/>
              </a:rPr>
              <a:t>TI Confidential – NDA Restrictions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EB52-2E83-CA03-5373-0B29F5B680D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7710488" y="4744720"/>
            <a:ext cx="1433512" cy="3352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2200">
                <a:solidFill>
                  <a:srgbClr val="FF8939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424125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5pPr>
      <a:lvl6pPr marL="380895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rgbClr val="FF0000"/>
          </a:solidFill>
          <a:latin typeface="Arial" charset="0"/>
        </a:defRPr>
      </a:lvl6pPr>
      <a:lvl7pPr marL="76179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rgbClr val="FF0000"/>
          </a:solidFill>
          <a:latin typeface="Arial" charset="0"/>
        </a:defRPr>
      </a:lvl7pPr>
      <a:lvl8pPr marL="114268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rgbClr val="FF0000"/>
          </a:solidFill>
          <a:latin typeface="Arial" charset="0"/>
        </a:defRPr>
      </a:lvl8pPr>
      <a:lvl9pPr marL="152357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rgbClr val="FF0000"/>
          </a:solidFill>
          <a:latin typeface="Arial" charset="0"/>
        </a:defRPr>
      </a:lvl9pPr>
    </p:titleStyle>
    <p:bodyStyle>
      <a:lvl1pPr marL="189124" indent="-189124" algn="l" rtl="0" eaLnBrk="1" fontAlgn="base" hangingPunct="1">
        <a:spcBef>
          <a:spcPts val="667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78763" indent="-194416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2pPr>
      <a:lvl3pPr marL="711530" indent="-137548" algn="l" rtl="0" eaLnBrk="1" fontAlgn="base" hangingPunct="1">
        <a:spcBef>
          <a:spcPct val="15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001168" indent="-194416" algn="l" rtl="0" eaLnBrk="1" fontAlgn="base" hangingPunct="1">
        <a:spcBef>
          <a:spcPct val="5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1240546" indent="-144163" algn="l" rtl="0" eaLnBrk="1" fontAlgn="base" hangingPunct="1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1621441" indent="-144163" algn="l" rtl="0" eaLnBrk="1" fontAlgn="base" hangingPunct="1">
        <a:spcBef>
          <a:spcPct val="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</a:defRPr>
      </a:lvl6pPr>
      <a:lvl7pPr marL="2002336" indent="-144163" algn="l" rtl="0" eaLnBrk="1" fontAlgn="base" hangingPunct="1">
        <a:spcBef>
          <a:spcPct val="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</a:defRPr>
      </a:lvl7pPr>
      <a:lvl8pPr marL="2383230" indent="-144163" algn="l" rtl="0" eaLnBrk="1" fontAlgn="base" hangingPunct="1">
        <a:spcBef>
          <a:spcPct val="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</a:defRPr>
      </a:lvl8pPr>
      <a:lvl9pPr marL="2764124" indent="-144163" algn="l" rtl="0" eaLnBrk="1" fontAlgn="base" hangingPunct="1">
        <a:spcBef>
          <a:spcPct val="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617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895" algn="l" defTabSz="7617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790" algn="l" defTabSz="7617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683" algn="l" defTabSz="7617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573" algn="l" defTabSz="7617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467" algn="l" defTabSz="7617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362" algn="l" defTabSz="7617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253" algn="l" defTabSz="7617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146" algn="l" defTabSz="7617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emf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image" Target="../media/image49.png"/><Relationship Id="rId3" Type="http://schemas.openxmlformats.org/officeDocument/2006/relationships/slide" Target="slide20.xml"/><Relationship Id="rId7" Type="http://schemas.openxmlformats.org/officeDocument/2006/relationships/slide" Target="slide17.xml"/><Relationship Id="rId12" Type="http://schemas.openxmlformats.org/officeDocument/2006/relationships/image" Target="../media/image4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11" Type="http://schemas.openxmlformats.org/officeDocument/2006/relationships/image" Target="../media/image47.emf"/><Relationship Id="rId5" Type="http://schemas.openxmlformats.org/officeDocument/2006/relationships/slide" Target="slide19.xml"/><Relationship Id="rId15" Type="http://schemas.openxmlformats.org/officeDocument/2006/relationships/image" Target="../media/image14.png"/><Relationship Id="rId10" Type="http://schemas.openxmlformats.org/officeDocument/2006/relationships/image" Target="../media/image46.emf"/><Relationship Id="rId4" Type="http://schemas.openxmlformats.org/officeDocument/2006/relationships/slide" Target="slide21.xml"/><Relationship Id="rId9" Type="http://schemas.openxmlformats.org/officeDocument/2006/relationships/image" Target="../media/image45.emf"/><Relationship Id="rId14" Type="http://schemas.openxmlformats.org/officeDocument/2006/relationships/slide" Target="slide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51.png"/><Relationship Id="rId3" Type="http://schemas.openxmlformats.org/officeDocument/2006/relationships/tags" Target="../tags/tag4.xml"/><Relationship Id="rId21" Type="http://schemas.openxmlformats.org/officeDocument/2006/relationships/image" Target="../media/image53.pn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image" Target="../media/image50.png"/><Relationship Id="rId2" Type="http://schemas.openxmlformats.org/officeDocument/2006/relationships/tags" Target="../tags/tag3.xml"/><Relationship Id="rId16" Type="http://schemas.openxmlformats.org/officeDocument/2006/relationships/notesSlide" Target="../notesSlides/notesSlide6.xml"/><Relationship Id="rId20" Type="http://schemas.openxmlformats.org/officeDocument/2006/relationships/image" Target="../media/image52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15.svg"/><Relationship Id="rId10" Type="http://schemas.openxmlformats.org/officeDocument/2006/relationships/tags" Target="../tags/tag11.xml"/><Relationship Id="rId19" Type="http://schemas.openxmlformats.org/officeDocument/2006/relationships/image" Target="../media/image49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slide" Target="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slide" Target="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slide" Target="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slide" Target="slide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57.em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3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44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slide" Target="slide2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slide" Target="slide25.xml"/><Relationship Id="rId5" Type="http://schemas.openxmlformats.org/officeDocument/2006/relationships/diagramQuickStyle" Target="../diagrams/quickStyle1.xml"/><Relationship Id="rId10" Type="http://schemas.openxmlformats.org/officeDocument/2006/relationships/slide" Target="slide23.xml"/><Relationship Id="rId4" Type="http://schemas.openxmlformats.org/officeDocument/2006/relationships/diagramLayout" Target="../diagrams/layout1.xml"/><Relationship Id="rId9" Type="http://schemas.openxmlformats.org/officeDocument/2006/relationships/slide" Target="slide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slide" Target="slide28.xm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slide" Target="slide5.xml"/><Relationship Id="rId4" Type="http://schemas.openxmlformats.org/officeDocument/2006/relationships/slide" Target="slide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1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slide" Target="slide23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png"/><Relationship Id="rId5" Type="http://schemas.openxmlformats.org/officeDocument/2006/relationships/slide" Target="slide35.xml"/><Relationship Id="rId4" Type="http://schemas.openxmlformats.org/officeDocument/2006/relationships/image" Target="../media/image6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13" Type="http://schemas.openxmlformats.org/officeDocument/2006/relationships/slide" Target="slide37.xml"/><Relationship Id="rId3" Type="http://schemas.openxmlformats.org/officeDocument/2006/relationships/slide" Target="slide40.xml"/><Relationship Id="rId7" Type="http://schemas.openxmlformats.org/officeDocument/2006/relationships/slide" Target="slide32.xml"/><Relationship Id="rId12" Type="http://schemas.openxmlformats.org/officeDocument/2006/relationships/slide" Target="slide36.xml"/><Relationship Id="rId2" Type="http://schemas.openxmlformats.org/officeDocument/2006/relationships/notesSlide" Target="../notesSlides/notesSlide16.xml"/><Relationship Id="rId16" Type="http://schemas.openxmlformats.org/officeDocument/2006/relationships/slide" Target="slide52.xml"/><Relationship Id="rId1" Type="http://schemas.openxmlformats.org/officeDocument/2006/relationships/slideLayout" Target="../slideLayouts/slideLayout8.xml"/><Relationship Id="rId6" Type="http://schemas.openxmlformats.org/officeDocument/2006/relationships/slide" Target="slide41.xml"/><Relationship Id="rId11" Type="http://schemas.openxmlformats.org/officeDocument/2006/relationships/slide" Target="slide35.xml"/><Relationship Id="rId5" Type="http://schemas.openxmlformats.org/officeDocument/2006/relationships/slide" Target="slide42.xml"/><Relationship Id="rId15" Type="http://schemas.openxmlformats.org/officeDocument/2006/relationships/slide" Target="slide47.xml"/><Relationship Id="rId10" Type="http://schemas.openxmlformats.org/officeDocument/2006/relationships/slide" Target="slide34.xml"/><Relationship Id="rId4" Type="http://schemas.openxmlformats.org/officeDocument/2006/relationships/slide" Target="slide31.xml"/><Relationship Id="rId9" Type="http://schemas.openxmlformats.org/officeDocument/2006/relationships/slide" Target="slide33.xml"/><Relationship Id="rId14" Type="http://schemas.openxmlformats.org/officeDocument/2006/relationships/slide" Target="slide3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image" Target="../media/image15.svg"/><Relationship Id="rId3" Type="http://schemas.openxmlformats.org/officeDocument/2006/relationships/slide" Target="slide10.xml"/><Relationship Id="rId7" Type="http://schemas.openxmlformats.org/officeDocument/2006/relationships/slide" Target="slide7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slide" Target="slide5.xml"/><Relationship Id="rId5" Type="http://schemas.openxmlformats.org/officeDocument/2006/relationships/image" Target="../media/image12.png"/><Relationship Id="rId10" Type="http://schemas.openxmlformats.org/officeDocument/2006/relationships/slide" Target="slide24.xml"/><Relationship Id="rId4" Type="http://schemas.openxmlformats.org/officeDocument/2006/relationships/slide" Target="slide23.xml"/><Relationship Id="rId9" Type="http://schemas.openxmlformats.org/officeDocument/2006/relationships/slide" Target="slide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slide" Target="slide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slide" Target="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slide" Target="slide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9.xml"/><Relationship Id="rId4" Type="http://schemas.openxmlformats.org/officeDocument/2006/relationships/image" Target="../media/image8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7.emf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slide" Target="slide15.xml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8.xml"/><Relationship Id="rId4" Type="http://schemas.openxmlformats.org/officeDocument/2006/relationships/slide" Target="slide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image" Target="../media/image87.tif"/><Relationship Id="rId1" Type="http://schemas.openxmlformats.org/officeDocument/2006/relationships/slideLayout" Target="../slideLayouts/slideLayout8.xml"/><Relationship Id="rId5" Type="http://schemas.openxmlformats.org/officeDocument/2006/relationships/slide" Target="slide29.xml"/><Relationship Id="rId4" Type="http://schemas.openxmlformats.org/officeDocument/2006/relationships/image" Target="../media/image89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90.png"/><Relationship Id="rId7" Type="http://schemas.openxmlformats.org/officeDocument/2006/relationships/slide" Target="slide6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slide" Target="slide52.xml"/><Relationship Id="rId5" Type="http://schemas.openxmlformats.org/officeDocument/2006/relationships/slide" Target="slide55.xml"/><Relationship Id="rId4" Type="http://schemas.openxmlformats.org/officeDocument/2006/relationships/slide" Target="slide45.xml"/><Relationship Id="rId9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13" Type="http://schemas.openxmlformats.org/officeDocument/2006/relationships/slide" Target="slide57.xml"/><Relationship Id="rId3" Type="http://schemas.openxmlformats.org/officeDocument/2006/relationships/slide" Target="slide47.xml"/><Relationship Id="rId7" Type="http://schemas.openxmlformats.org/officeDocument/2006/relationships/slide" Target="slide54.xml"/><Relationship Id="rId12" Type="http://schemas.openxmlformats.org/officeDocument/2006/relationships/slide" Target="slide6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slide" Target="slide53.xml"/><Relationship Id="rId11" Type="http://schemas.openxmlformats.org/officeDocument/2006/relationships/slide" Target="slide60.xml"/><Relationship Id="rId5" Type="http://schemas.openxmlformats.org/officeDocument/2006/relationships/slide" Target="slide55.xml"/><Relationship Id="rId10" Type="http://schemas.openxmlformats.org/officeDocument/2006/relationships/slide" Target="slide59.xml"/><Relationship Id="rId4" Type="http://schemas.openxmlformats.org/officeDocument/2006/relationships/slide" Target="slide46.xml"/><Relationship Id="rId9" Type="http://schemas.openxmlformats.org/officeDocument/2006/relationships/slide" Target="slide48.xml"/><Relationship Id="rId14" Type="http://schemas.openxmlformats.org/officeDocument/2006/relationships/slide" Target="slide6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6.png"/><Relationship Id="rId11" Type="http://schemas.openxmlformats.org/officeDocument/2006/relationships/slide" Target="slide43.xml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slide" Target="slide44.xml"/><Relationship Id="rId5" Type="http://schemas.openxmlformats.org/officeDocument/2006/relationships/image" Target="../media/image103.png"/><Relationship Id="rId4" Type="http://schemas.openxmlformats.org/officeDocument/2006/relationships/image" Target="../media/image10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7" Type="http://schemas.openxmlformats.org/officeDocument/2006/relationships/slide" Target="slide4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7.png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slide" Target="slide4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19.png"/><Relationship Id="rId7" Type="http://schemas.openxmlformats.org/officeDocument/2006/relationships/image" Target="../media/image25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15.sv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slide" Target="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slide" Target="slide4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2.jpeg"/><Relationship Id="rId5" Type="http://schemas.openxmlformats.org/officeDocument/2006/relationships/slide" Target="slide43.xml"/><Relationship Id="rId4" Type="http://schemas.openxmlformats.org/officeDocument/2006/relationships/image" Target="../media/image11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slide" Target="slide44.xml"/><Relationship Id="rId4" Type="http://schemas.openxmlformats.org/officeDocument/2006/relationships/image" Target="../media/image113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slide" Target="slide4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8.xml"/><Relationship Id="rId4" Type="http://schemas.openxmlformats.org/officeDocument/2006/relationships/slide" Target="slide4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5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slide" Target="slide3.xml"/><Relationship Id="rId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slide" Target="slide4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4.png"/><Relationship Id="rId7" Type="http://schemas.openxmlformats.org/officeDocument/2006/relationships/image" Target="../media/image32.emf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4.png"/><Relationship Id="rId7" Type="http://schemas.openxmlformats.org/officeDocument/2006/relationships/image" Target="../media/image36.emf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14.png"/><Relationship Id="rId7" Type="http://schemas.openxmlformats.org/officeDocument/2006/relationships/image" Target="../media/image39.emf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065-9139-244A-86CE-7E7BF673FC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LED-DL</a:t>
            </a:r>
            <a:br>
              <a:rPr lang="en-US" dirty="0"/>
            </a:br>
            <a:r>
              <a:rPr lang="en-US" altLang="zh-CN" dirty="0"/>
              <a:t>Device </a:t>
            </a:r>
            <a:r>
              <a:rPr lang="en-US" dirty="0"/>
              <a:t>Roadmaps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E82DED-767D-4547-AF13-5AC0A5F27D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Jul. </a:t>
            </a:r>
            <a:r>
              <a:rPr lang="en-US" dirty="0"/>
              <a:t>202</a:t>
            </a:r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4" name="Rectangle 24">
            <a:extLst>
              <a:ext uri="{FF2B5EF4-FFF2-40B4-BE49-F238E27FC236}">
                <a16:creationId xmlns:a16="http://schemas.microsoft.com/office/drawing/2014/main" id="{7689A688-B6C7-6E46-84AC-AC4FC9D8ED8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07B5736C-021E-4EDA-A2F9-FF199D20DBAA}" type="slidenum">
              <a:rPr lang="en-US" smtClean="0">
                <a:solidFill>
                  <a:srgbClr val="FFFFFF"/>
                </a:solidFill>
              </a:rPr>
              <a:pPr/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618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2EEF-1BAA-4068-A7FA-B3F15B284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7" y="42644"/>
            <a:ext cx="8912226" cy="61079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1600" dirty="0">
                <a:cs typeface="Calibri" panose="020F0502020204030204" pitchFamily="34" charset="0"/>
              </a:rPr>
              <a:t>TLC69699-Q1 </a:t>
            </a:r>
            <a:r>
              <a:rPr lang="en-US" altLang="zh-CN" sz="1400" dirty="0">
                <a:solidFill>
                  <a:schemeClr val="tx1"/>
                </a:solidFill>
                <a:cs typeface="Calibri" panose="020F0502020204030204" pitchFamily="34" charset="0"/>
              </a:rPr>
              <a:t>Augmented Connectivity for TLC696xx-Q1</a:t>
            </a:r>
            <a:endParaRPr lang="en-US" sz="14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EAB80B0-4BB1-4BB3-9825-DCBA186C74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642100" y="4537472"/>
            <a:ext cx="2133600" cy="154782"/>
          </a:xfrm>
        </p:spPr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D44ED974-5E02-43BB-8714-EFFCA0C708B1}"/>
              </a:ext>
            </a:extLst>
          </p:cNvPr>
          <p:cNvSpPr/>
          <p:nvPr/>
        </p:nvSpPr>
        <p:spPr>
          <a:xfrm>
            <a:off x="228600" y="892457"/>
            <a:ext cx="3830320" cy="3077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446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DE0000"/>
                </a:solidFill>
                <a:latin typeface="Calibri" panose="020F0502020204030204" pitchFamily="34" charset="0"/>
                <a:cs typeface="Calibri" pitchFamily="34" charset="0"/>
              </a:rPr>
              <a:t>Developed according ISO26262</a:t>
            </a:r>
          </a:p>
          <a:p>
            <a:pPr marL="552341" lvl="1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Documentation available to aid ISO 26262 system design up to ASIL B</a:t>
            </a:r>
          </a:p>
          <a:p>
            <a:pPr marL="171446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Input voltage range: </a:t>
            </a:r>
            <a:r>
              <a:rPr lang="en-US" sz="900" dirty="0">
                <a:solidFill>
                  <a:srgbClr val="DE0000"/>
                </a:solidFill>
                <a:latin typeface="Calibri" panose="020F0502020204030204" pitchFamily="34" charset="0"/>
                <a:cs typeface="Calibri" pitchFamily="34" charset="0"/>
              </a:rPr>
              <a:t>2.5V to 5.5V</a:t>
            </a:r>
          </a:p>
          <a:p>
            <a:pPr marL="171446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Diagnostics</a:t>
            </a:r>
          </a:p>
          <a:p>
            <a:pPr marL="552332" lvl="1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SPI CRC error detection</a:t>
            </a:r>
          </a:p>
          <a:p>
            <a:pPr marL="552332" lvl="1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SPI time out detection</a:t>
            </a:r>
          </a:p>
          <a:p>
            <a:pPr marL="552332" lvl="1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CCSI </a:t>
            </a:r>
            <a:r>
              <a:rPr lang="en-US" sz="900" dirty="0">
                <a:solidFill>
                  <a:srgbClr val="DE0000"/>
                </a:solidFill>
                <a:latin typeface="Calibri" panose="020F0502020204030204" pitchFamily="34" charset="0"/>
                <a:cs typeface="Calibri" pitchFamily="34" charset="0"/>
              </a:rPr>
              <a:t>brightness and register data CRC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detection</a:t>
            </a:r>
          </a:p>
          <a:p>
            <a:pPr marL="552332" lvl="1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DE0000"/>
                </a:solidFill>
                <a:latin typeface="Calibri" panose="020F0502020204030204" pitchFamily="34" charset="0"/>
                <a:cs typeface="Calibri" pitchFamily="34" charset="0"/>
              </a:rPr>
              <a:t>Missing continuous clock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detection</a:t>
            </a:r>
          </a:p>
          <a:p>
            <a:pPr marL="552332" lvl="1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Oscillator fault detection</a:t>
            </a:r>
          </a:p>
          <a:p>
            <a:pPr marL="552332" lvl="1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OTP CRC error detection</a:t>
            </a:r>
          </a:p>
          <a:p>
            <a:pPr marL="552332" lvl="1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DE0000"/>
                </a:solidFill>
                <a:latin typeface="Calibri" panose="020F0502020204030204" pitchFamily="34" charset="0"/>
                <a:cs typeface="Calibri" pitchFamily="34" charset="0"/>
              </a:rPr>
              <a:t>Fault pin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report</a:t>
            </a:r>
          </a:p>
          <a:p>
            <a:pPr marL="171437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Low EMI</a:t>
            </a:r>
          </a:p>
          <a:p>
            <a:pPr marL="552332" lvl="1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Programmable output clock frequency</a:t>
            </a:r>
          </a:p>
          <a:p>
            <a:pPr marL="552332" lvl="1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DE0000"/>
                </a:solidFill>
                <a:latin typeface="Calibri" panose="020F0502020204030204" pitchFamily="34" charset="0"/>
                <a:cs typeface="Calibri" pitchFamily="34" charset="0"/>
              </a:rPr>
              <a:t>Programmable jitter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on output clock</a:t>
            </a:r>
            <a:endParaRPr lang="en-US" sz="900" dirty="0">
              <a:solidFill>
                <a:srgbClr val="FF0000"/>
              </a:solidFill>
              <a:latin typeface="Calibri" panose="020F0502020204030204" pitchFamily="34" charset="0"/>
              <a:cs typeface="Calibri" pitchFamily="34" charset="0"/>
            </a:endParaRPr>
          </a:p>
          <a:p>
            <a:pPr marL="171446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Data ready interrupt</a:t>
            </a:r>
          </a:p>
          <a:p>
            <a:pPr marL="171446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Operating ambient temperature (-40°C to 125°C)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alibri" panose="020F0502020204030204" pitchFamily="34" charset="0"/>
              <a:cs typeface="Calibri" pitchFamily="34" charset="0"/>
            </a:endParaRPr>
          </a:p>
          <a:p>
            <a:pPr marL="171446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Package:</a:t>
            </a:r>
          </a:p>
          <a:p>
            <a:pPr marL="552341" lvl="1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WSON-12 Wettable (3mm*3mm*0.8mm)</a:t>
            </a:r>
          </a:p>
          <a:p>
            <a:pPr marL="552341" lvl="1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SOT-14 (4.2mm*2mm*1.1mm)</a:t>
            </a:r>
          </a:p>
        </p:txBody>
      </p:sp>
      <p:sp>
        <p:nvSpPr>
          <p:cNvPr id="496" name="Rectangle 14">
            <a:extLst>
              <a:ext uri="{FF2B5EF4-FFF2-40B4-BE49-F238E27FC236}">
                <a16:creationId xmlns:a16="http://schemas.microsoft.com/office/drawing/2014/main" id="{A3D0F21A-C734-4393-9CC9-0E43983C8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25383"/>
            <a:ext cx="3830320" cy="267074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/>
          <a:p>
            <a:pPr defTabSz="914378"/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cs typeface="Arial" pitchFamily="34" charset="0"/>
              </a:rPr>
              <a:t>Features</a:t>
            </a:r>
          </a:p>
        </p:txBody>
      </p:sp>
      <p:sp>
        <p:nvSpPr>
          <p:cNvPr id="497" name="Rectangle 14">
            <a:extLst>
              <a:ext uri="{FF2B5EF4-FFF2-40B4-BE49-F238E27FC236}">
                <a16:creationId xmlns:a16="http://schemas.microsoft.com/office/drawing/2014/main" id="{6A57C259-D102-47CF-84B1-E1B7744F8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9882" y="621980"/>
            <a:ext cx="4800284" cy="257175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/>
          <a:p>
            <a:pPr defTabSz="914378"/>
            <a:r>
              <a:rPr lang="en-US" altLang="zh-CN" b="1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charset="0"/>
              </a:rPr>
              <a:t>Benefits</a:t>
            </a:r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6502C171-FCC1-4640-9C0C-F747524ED235}"/>
              </a:ext>
            </a:extLst>
          </p:cNvPr>
          <p:cNvSpPr/>
          <p:nvPr/>
        </p:nvSpPr>
        <p:spPr>
          <a:xfrm>
            <a:off x="4119880" y="879155"/>
            <a:ext cx="4800285" cy="806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383" indent="-171383" defTabSz="914378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Compatible with SPI controller</a:t>
            </a:r>
          </a:p>
          <a:p>
            <a:pPr marL="171383" indent="-171383" defTabSz="914378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Missing continuous clock detection</a:t>
            </a:r>
          </a:p>
          <a:p>
            <a:pPr marL="171383" indent="-171383" defTabSz="914378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Brightness and register data integrity inspection</a:t>
            </a:r>
          </a:p>
          <a:p>
            <a:pPr marL="171383" indent="-171383" defTabSz="914378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Known safe state for LED drivers when SPI communication is lost</a:t>
            </a:r>
          </a:p>
          <a:p>
            <a:pPr marL="171383" indent="-171383" defTabSz="914378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Spread spectrum continuous clock for low EMI</a:t>
            </a:r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B79CC58C-1413-4C26-BE55-87BA46F677F7}"/>
              </a:ext>
            </a:extLst>
          </p:cNvPr>
          <p:cNvSpPr/>
          <p:nvPr/>
        </p:nvSpPr>
        <p:spPr>
          <a:xfrm>
            <a:off x="228600" y="4163673"/>
            <a:ext cx="3830320" cy="3500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446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SPI compatible connectivity for TLC696x0/1/2/4/8-Q1</a:t>
            </a:r>
          </a:p>
          <a:p>
            <a:pPr marL="171446" indent="-171446" defTabSz="914378">
              <a:buFont typeface="Arial" panose="020B0604020202020204" pitchFamily="34" charset="0"/>
              <a:buChar char="•"/>
              <a:defRPr/>
            </a:pPr>
            <a:endParaRPr lang="en-US" sz="900" dirty="0">
              <a:solidFill>
                <a:srgbClr val="000000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500" name="Rectangle 14">
            <a:extLst>
              <a:ext uri="{FF2B5EF4-FFF2-40B4-BE49-F238E27FC236}">
                <a16:creationId xmlns:a16="http://schemas.microsoft.com/office/drawing/2014/main" id="{44731804-7BDD-4D8C-81A3-5B60309DB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970453"/>
            <a:ext cx="3830320" cy="245414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/>
          <a:p>
            <a:pPr defTabSz="914378"/>
            <a:r>
              <a:rPr lang="en-US" altLang="zh-CN" b="1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itchFamily="34" charset="0"/>
              </a:rPr>
              <a:t>Applications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742" y="1846418"/>
            <a:ext cx="4658361" cy="2311863"/>
          </a:xfrm>
          <a:prstGeom prst="rect">
            <a:avLst/>
          </a:prstGeom>
        </p:spPr>
      </p:pic>
      <p:pic>
        <p:nvPicPr>
          <p:cNvPr id="14" name="Graphic 13" descr="Map with pin">
            <a:hlinkClick r:id="rId4" action="ppaction://hlinksldjump"/>
            <a:extLst>
              <a:ext uri="{FF2B5EF4-FFF2-40B4-BE49-F238E27FC236}">
                <a16:creationId xmlns:a16="http://schemas.microsoft.com/office/drawing/2014/main" id="{C77D4792-2349-4133-8AC9-E4AC3ECA693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5444" y="4687812"/>
            <a:ext cx="367156" cy="3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65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0649" y="0"/>
            <a:ext cx="8458200" cy="61079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ctr" anchorCtr="0" compatLnSpc="1">
            <a:prstTxWarp prst="textNoShape">
              <a:avLst/>
            </a:prstTxWarp>
          </a:bodyPr>
          <a:lstStyle/>
          <a:p>
            <a:r>
              <a:rPr lang="en-US" sz="2400" dirty="0">
                <a:solidFill>
                  <a:schemeClr val="accent1"/>
                </a:solidFill>
                <a:ea typeface="ヒラギノ角ゴ Pro W3" pitchFamily="121" charset="-128"/>
                <a:cs typeface="Calibri" panose="020F0502020204030204" pitchFamily="34" charset="0"/>
              </a:rPr>
              <a:t>TLC6C5748-Q1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0943" y="3591531"/>
            <a:ext cx="4594094" cy="5557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Automotive Local Dimming Backlight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Automotive Pixel Lamp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Automotive RGB display</a:t>
            </a:r>
          </a:p>
          <a:p>
            <a:pPr>
              <a:defRPr/>
            </a:pPr>
            <a:endParaRPr lang="en-US" sz="9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46820" y="749643"/>
            <a:ext cx="4136890" cy="1099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to drive 48 LED zones with uniformity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Perfect solution for chip-on-LED-board architecture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 daisy chain interface with TCON controller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 3 single-junction LEDs/ 1 dual-junction LED in series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Reduces system power consumption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Reduces system cost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Unlimited device cascading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5BB359-F7F1-464D-AC5C-FE626C37AD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2525" y="2188498"/>
            <a:ext cx="4014321" cy="1789418"/>
          </a:xfrm>
          <a:prstGeom prst="rect">
            <a:avLst/>
          </a:prstGeom>
        </p:spPr>
      </p:pic>
      <p:sp>
        <p:nvSpPr>
          <p:cNvPr id="14" name="Rectangle 14">
            <a:extLst>
              <a:ext uri="{FF2B5EF4-FFF2-40B4-BE49-F238E27FC236}">
                <a16:creationId xmlns:a16="http://schemas.microsoft.com/office/drawing/2014/main" id="{467F2655-24B9-4D2C-ACE8-B94C88243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526" y="3374222"/>
            <a:ext cx="4587511" cy="217309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endParaRPr lang="en-US" sz="11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F6B2B8-94BA-4D82-9EE8-D8BC9CC39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526" y="534699"/>
            <a:ext cx="4587510" cy="217309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US" sz="11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8A507ECA-8B8B-4695-9DCE-25FB77921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6819" y="534698"/>
            <a:ext cx="4136891" cy="21504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Benefits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A54F6E-9762-45DE-A59C-651A349AF57F}"/>
              </a:ext>
            </a:extLst>
          </p:cNvPr>
          <p:cNvSpPr/>
          <p:nvPr/>
        </p:nvSpPr>
        <p:spPr>
          <a:xfrm>
            <a:off x="117526" y="749746"/>
            <a:ext cx="4587510" cy="2618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000000"/>
                </a:solidFill>
                <a:latin typeface="Calibri" pitchFamily="34" charset="0"/>
                <a:ea typeface="ヒラギノ角ゴ Pro W3" pitchFamily="121" charset="-128"/>
              </a:rPr>
              <a:t>AEC-Q100 Qualified for Automotive Applications (Grade 1: T</a:t>
            </a:r>
            <a:r>
              <a:rPr lang="en-US" sz="900" b="1" baseline="-25000" dirty="0">
                <a:solidFill>
                  <a:srgbClr val="000000"/>
                </a:solidFill>
                <a:latin typeface="Calibri" pitchFamily="34" charset="0"/>
                <a:ea typeface="ヒラギノ角ゴ Pro W3" pitchFamily="121" charset="-128"/>
              </a:rPr>
              <a:t>A</a:t>
            </a:r>
            <a:r>
              <a:rPr lang="en-US" sz="900" b="1" dirty="0">
                <a:solidFill>
                  <a:srgbClr val="000000"/>
                </a:solidFill>
                <a:latin typeface="Calibri" pitchFamily="34" charset="0"/>
                <a:ea typeface="ヒラギノ角ゴ Pro W3" pitchFamily="121" charset="-128"/>
              </a:rPr>
              <a:t> -40C to +125C)</a:t>
            </a:r>
            <a:endParaRPr lang="en-US" altLang="en-US" sz="9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48 Channel Outputs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Constant Current up to 31.9mA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Breakdown Voltage up to 11V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Constant Current and Dimming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3-bit Max Current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7-bit, Dot Correction for Each Channel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Configurable </a:t>
            </a:r>
            <a:r>
              <a:rPr lang="fr-FR" sz="9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Grayscale</a:t>
            </a:r>
            <a:r>
              <a:rPr lang="fr-FR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Mode: 16-bit</a:t>
            </a:r>
            <a:endParaRPr lang="en-US" sz="9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Precise Constant Current Regulation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Channel-to-Channel:  ± 2% (</a:t>
            </a:r>
            <a:r>
              <a:rPr lang="en-US" sz="9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Device-to-Device:  ± 2% (</a:t>
            </a:r>
            <a:r>
              <a:rPr lang="en-US" sz="9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Diagnostic &amp; Protection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LED Open/Short Detection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Short to GND Detection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 Temperature Detection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Thermal Shutdown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Serial Data Interface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HTSSOP-56 Package (DCA) 6.1mm x 14mm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747E9C-CA62-4BF9-BC56-022867835C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C52F08-588C-488E-A5AB-DF69250DE862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17" name="Graphic 16" descr="Map with pin">
            <a:hlinkClick r:id="rId3" action="ppaction://hlinksldjump"/>
            <a:extLst>
              <a:ext uri="{FF2B5EF4-FFF2-40B4-BE49-F238E27FC236}">
                <a16:creationId xmlns:a16="http://schemas.microsoft.com/office/drawing/2014/main" id="{5CD4072C-6B0D-4862-B99A-4CBF220509C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5444" y="4687812"/>
            <a:ext cx="367156" cy="3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14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7528" y="3882737"/>
            <a:ext cx="4616348" cy="7464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indent="-171450" eaLnBrk="0" hangingPunct="0">
              <a:lnSpc>
                <a:spcPct val="12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chemeClr val="tx1"/>
                </a:solidFill>
                <a:latin typeface="Calibri" panose="020F0502020204030204" pitchFamily="34" charset="0"/>
                <a:ea typeface="宋体" charset="-122"/>
                <a:cs typeface="Calibri" panose="020F0502020204030204" pitchFamily="34" charset="0"/>
              </a:rPr>
              <a:t>Automotive Cluster Indicators</a:t>
            </a:r>
          </a:p>
          <a:p>
            <a:pPr indent="-171450" eaLnBrk="0" hangingPunct="0">
              <a:lnSpc>
                <a:spcPct val="12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chemeClr val="tx1"/>
                </a:solidFill>
                <a:latin typeface="Calibri" panose="020F0502020204030204" pitchFamily="34" charset="0"/>
                <a:ea typeface="宋体" charset="-122"/>
                <a:cs typeface="Calibri" panose="020F0502020204030204" pitchFamily="34" charset="0"/>
              </a:rPr>
              <a:t>Automotive HVAC Panel Backlighting</a:t>
            </a:r>
          </a:p>
          <a:p>
            <a:pPr indent="-171450" eaLnBrk="0" hangingPunct="0">
              <a:lnSpc>
                <a:spcPct val="12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chemeClr val="tx1"/>
                </a:solidFill>
                <a:latin typeface="Calibri" panose="020F0502020204030204" pitchFamily="34" charset="0"/>
                <a:ea typeface="宋体" charset="-122"/>
                <a:cs typeface="Calibri" panose="020F0502020204030204" pitchFamily="34" charset="0"/>
              </a:rPr>
              <a:t>Automotive Local Dimming Display</a:t>
            </a:r>
          </a:p>
          <a:p>
            <a:pPr indent="-171450" eaLnBrk="0" hangingPunct="0">
              <a:lnSpc>
                <a:spcPct val="12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chemeClr val="tx1"/>
                </a:solidFill>
                <a:latin typeface="Calibri" panose="020F0502020204030204" pitchFamily="34" charset="0"/>
                <a:ea typeface="宋体" charset="-122"/>
                <a:cs typeface="Calibri" panose="020F0502020204030204" pitchFamily="34" charset="0"/>
              </a:rPr>
              <a:t>Automotive Ambient Lighting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8129" y="14080"/>
            <a:ext cx="8794096" cy="610791"/>
          </a:xfrm>
        </p:spPr>
        <p:txBody>
          <a:bodyPr/>
          <a:lstStyle/>
          <a:p>
            <a:r>
              <a:rPr lang="en-US" altLang="en-US" sz="2400" dirty="0">
                <a:solidFill>
                  <a:schemeClr val="accent1"/>
                </a:solidFill>
                <a:ea typeface="ヒラギノ角ゴ Pro W3" pitchFamily="121" charset="-128"/>
                <a:cs typeface="Calibri" panose="020F0502020204030204" pitchFamily="34" charset="0"/>
              </a:rPr>
              <a:t>TLC6C5724-Q1</a:t>
            </a:r>
            <a:endParaRPr lang="en-US" sz="2000" dirty="0">
              <a:solidFill>
                <a:schemeClr val="accent1"/>
              </a:solidFill>
              <a:ea typeface="ヒラギノ角ゴ Pro W3" pitchFamily="121" charset="-128"/>
              <a:cs typeface="Calibri" panose="020F0502020204030204" pitchFamily="34" charset="0"/>
            </a:endParaRP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117527" y="3714750"/>
            <a:ext cx="4616348" cy="23241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117526" y="534700"/>
            <a:ext cx="4616349" cy="23241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4835343" y="534699"/>
            <a:ext cx="4178347" cy="23241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Benefits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7528" y="767109"/>
            <a:ext cx="4616348" cy="294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000000"/>
                </a:solidFill>
                <a:latin typeface="Calibri" pitchFamily="34" charset="0"/>
                <a:ea typeface="ヒラギノ角ゴ Pro W3" pitchFamily="121" charset="-128"/>
              </a:rPr>
              <a:t>AEC-Q100 Qualified for Automotive Applications (Grade 1: T</a:t>
            </a:r>
            <a:r>
              <a:rPr lang="en-US" sz="900" b="1" baseline="-25000" dirty="0">
                <a:solidFill>
                  <a:srgbClr val="000000"/>
                </a:solidFill>
                <a:latin typeface="Calibri" pitchFamily="34" charset="0"/>
                <a:ea typeface="ヒラギノ角ゴ Pro W3" pitchFamily="121" charset="-128"/>
              </a:rPr>
              <a:t>A</a:t>
            </a:r>
            <a:r>
              <a:rPr lang="en-US" sz="900" b="1" dirty="0">
                <a:solidFill>
                  <a:srgbClr val="000000"/>
                </a:solidFill>
                <a:latin typeface="Calibri" pitchFamily="34" charset="0"/>
                <a:ea typeface="ヒラギノ角ゴ Pro W3" pitchFamily="121" charset="-128"/>
              </a:rPr>
              <a:t> -40C to +125C)</a:t>
            </a:r>
            <a:endParaRPr lang="en-US" altLang="en-US" sz="9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 Channel Outputs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Constant </a:t>
            </a:r>
            <a:r>
              <a:rPr lang="en-US" altLang="zh-CN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urrent up to 50mA, </a:t>
            </a:r>
            <a:r>
              <a:rPr lang="en-US" altLang="zh-CN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 via </a:t>
            </a:r>
            <a:r>
              <a:rPr lang="en-US" altLang="zh-CN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xternal </a:t>
            </a:r>
            <a:r>
              <a:rPr lang="en-US" altLang="zh-CN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esistor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Breakdown </a:t>
            </a:r>
            <a:r>
              <a:rPr lang="en-US" altLang="zh-CN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oltage up to 8V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Constant Current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7-bit, 128-step Dot </a:t>
            </a:r>
            <a:r>
              <a:rPr lang="en-US" altLang="zh-CN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orrection for </a:t>
            </a:r>
            <a:r>
              <a:rPr lang="en-US" altLang="zh-CN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ach </a:t>
            </a:r>
            <a:r>
              <a:rPr lang="en-US" altLang="zh-CN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hannel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8-bit, 256-step Brightness Control for </a:t>
            </a:r>
            <a:r>
              <a:rPr lang="en-US" altLang="zh-CN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ach </a:t>
            </a:r>
            <a:r>
              <a:rPr lang="en-US" altLang="zh-CN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olor </a:t>
            </a:r>
            <a:r>
              <a:rPr lang="en-US" altLang="zh-CN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roup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PWM Dimming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Configurable </a:t>
            </a:r>
            <a:r>
              <a:rPr lang="fr-FR" sz="9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Grayscale</a:t>
            </a:r>
            <a:r>
              <a:rPr lang="fr-FR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Mode: 12-bit, 10-bit, 8-bit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Diagnostic &amp; Protection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LED Open</a:t>
            </a:r>
            <a:r>
              <a:rPr lang="en-US" altLang="zh-CN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Short Detection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Short to GND Detection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Adjacent-Pin Short Detection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Pre-Thermal Warning, Thermal Shutdown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IREF Resistor Open and Short Detection and Protection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GCLK Error Detection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LOD_LSD Circuit Self Test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Serial Data Interface 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Programmable Output Slew Rate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Channel Group Delay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HTSSOP-38 Package (DAP) 8.1mm x 12.5mm</a:t>
            </a:r>
            <a:endParaRPr lang="en-US" sz="9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35343" y="784961"/>
            <a:ext cx="4178345" cy="896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361950" indent="-276225" eaLnBrk="0" hangingPunct="0">
              <a:lnSpc>
                <a:spcPct val="12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chemeClr val="tx1"/>
                </a:solidFill>
                <a:latin typeface="Calibri" panose="020F0502020204030204" pitchFamily="34" charset="0"/>
                <a:ea typeface="宋体" charset="-122"/>
                <a:cs typeface="Calibri" panose="020F0502020204030204" pitchFamily="34" charset="0"/>
              </a:rPr>
              <a:t>Constant current provide good LED brightness uniformity</a:t>
            </a:r>
          </a:p>
          <a:p>
            <a:pPr marL="361950" indent="-276225" eaLnBrk="0" hangingPunct="0">
              <a:lnSpc>
                <a:spcPct val="12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chemeClr val="tx1"/>
                </a:solidFill>
                <a:latin typeface="Calibri" panose="020F0502020204030204" pitchFamily="34" charset="0"/>
                <a:ea typeface="宋体" charset="-122"/>
                <a:cs typeface="Calibri" panose="020F0502020204030204" pitchFamily="34" charset="0"/>
              </a:rPr>
              <a:t>Full LED diagnostics features improves system reliability and safety</a:t>
            </a:r>
          </a:p>
          <a:p>
            <a:pPr marL="361950" indent="-276225" eaLnBrk="0" hangingPunct="0">
              <a:lnSpc>
                <a:spcPct val="12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chemeClr val="tx1"/>
                </a:solidFill>
                <a:latin typeface="Calibri" panose="020F0502020204030204" pitchFamily="34" charset="0"/>
                <a:ea typeface="宋体" charset="-122"/>
                <a:cs typeface="Calibri" panose="020F0502020204030204" pitchFamily="34" charset="0"/>
              </a:rPr>
              <a:t>Individual PWM dimming and DOT correction benefits RGB LED color mixing</a:t>
            </a:r>
          </a:p>
          <a:p>
            <a:pPr marL="361950" indent="-276225" eaLnBrk="0" hangingPunct="0">
              <a:lnSpc>
                <a:spcPct val="12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chemeClr val="tx1"/>
                </a:solidFill>
                <a:latin typeface="Calibri" panose="020F0502020204030204" pitchFamily="34" charset="0"/>
                <a:ea typeface="宋体" charset="-122"/>
                <a:cs typeface="Calibri" panose="020F0502020204030204" pitchFamily="34" charset="0"/>
              </a:rPr>
              <a:t>Programmable slew rate control optimizes the system EMI performance</a:t>
            </a:r>
          </a:p>
          <a:p>
            <a:pPr marL="361950" indent="-276225" eaLnBrk="0" hangingPunct="0">
              <a:lnSpc>
                <a:spcPct val="12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chemeClr val="tx1"/>
                </a:solidFill>
                <a:latin typeface="Calibri" panose="020F0502020204030204" pitchFamily="34" charset="0"/>
                <a:ea typeface="宋体" charset="-122"/>
                <a:cs typeface="Calibri" panose="020F0502020204030204" pitchFamily="34" charset="0"/>
              </a:rPr>
              <a:t>Output group delay reduce the peak load of front power stage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6BE0B3-B408-4780-B8B2-D55658A5B8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3548F6-AAA9-4A8D-A869-511B3DFE325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15" name="Graphic 14" descr="Map with pin">
            <a:hlinkClick r:id="rId3" action="ppaction://hlinksldjump"/>
            <a:extLst>
              <a:ext uri="{FF2B5EF4-FFF2-40B4-BE49-F238E27FC236}">
                <a16:creationId xmlns:a16="http://schemas.microsoft.com/office/drawing/2014/main" id="{42A7CAA0-9B01-420C-8BF8-E4B7E7EFF39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5444" y="4687812"/>
            <a:ext cx="367156" cy="3671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77BF5F-F5C3-4976-B5CF-6F2263C595F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748" y="1899621"/>
            <a:ext cx="3506724" cy="288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2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>
            <a:extLst>
              <a:ext uri="{FF2B5EF4-FFF2-40B4-BE49-F238E27FC236}">
                <a16:creationId xmlns:a16="http://schemas.microsoft.com/office/drawing/2014/main" id="{19552D69-4E1E-4EEC-8249-BF83132E05BF}"/>
              </a:ext>
            </a:extLst>
          </p:cNvPr>
          <p:cNvSpPr/>
          <p:nvPr/>
        </p:nvSpPr>
        <p:spPr>
          <a:xfrm>
            <a:off x="4490934" y="758024"/>
            <a:ext cx="4364344" cy="25584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5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F54D144-9645-4A4D-801C-16F6735F4185}"/>
              </a:ext>
            </a:extLst>
          </p:cNvPr>
          <p:cNvSpPr/>
          <p:nvPr/>
        </p:nvSpPr>
        <p:spPr>
          <a:xfrm>
            <a:off x="6601351" y="3317127"/>
            <a:ext cx="2259193" cy="12880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5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CD1C39B-1CBB-4215-8C05-DAD360547574}"/>
              </a:ext>
            </a:extLst>
          </p:cNvPr>
          <p:cNvSpPr/>
          <p:nvPr/>
        </p:nvSpPr>
        <p:spPr>
          <a:xfrm>
            <a:off x="4494282" y="3316256"/>
            <a:ext cx="2119072" cy="128806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5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DAB3168-68F9-4FAF-BE1C-9DB0E5B83C1E}"/>
              </a:ext>
            </a:extLst>
          </p:cNvPr>
          <p:cNvSpPr txBox="1"/>
          <p:nvPr/>
        </p:nvSpPr>
        <p:spPr>
          <a:xfrm>
            <a:off x="2558098" y="1335585"/>
            <a:ext cx="466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3"/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E2BE863-4D74-4BF4-81F2-6B54D8056B8B}"/>
              </a:ext>
            </a:extLst>
          </p:cNvPr>
          <p:cNvSpPr txBox="1"/>
          <p:nvPr/>
        </p:nvSpPr>
        <p:spPr>
          <a:xfrm>
            <a:off x="2574639" y="2634162"/>
            <a:ext cx="555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3"/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0.8A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E9C48B5-9366-49B4-9967-68D5DD89A256}"/>
              </a:ext>
            </a:extLst>
          </p:cNvPr>
          <p:cNvSpPr txBox="1"/>
          <p:nvPr/>
        </p:nvSpPr>
        <p:spPr>
          <a:xfrm>
            <a:off x="2578864" y="3870697"/>
            <a:ext cx="518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3"/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0.6A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7917EA8-F22F-4F64-9ADA-043416FD028F}"/>
              </a:ext>
            </a:extLst>
          </p:cNvPr>
          <p:cNvSpPr/>
          <p:nvPr/>
        </p:nvSpPr>
        <p:spPr>
          <a:xfrm>
            <a:off x="2558098" y="755485"/>
            <a:ext cx="1939736" cy="25621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5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72A5058-A364-4B7F-8901-8720D45EAC57}"/>
              </a:ext>
            </a:extLst>
          </p:cNvPr>
          <p:cNvSpPr/>
          <p:nvPr/>
        </p:nvSpPr>
        <p:spPr>
          <a:xfrm>
            <a:off x="7305165" y="339528"/>
            <a:ext cx="1565980" cy="28948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AE54084-8AE3-4A8C-A1E1-8681F593C752}"/>
              </a:ext>
            </a:extLst>
          </p:cNvPr>
          <p:cNvSpPr txBox="1"/>
          <p:nvPr/>
        </p:nvSpPr>
        <p:spPr>
          <a:xfrm>
            <a:off x="6285781" y="444494"/>
            <a:ext cx="8085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33"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Controller</a:t>
            </a:r>
            <a:endParaRPr lang="en-US" sz="69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20230E-D99C-4558-B8B4-04BFF6FB5A86}"/>
              </a:ext>
            </a:extLst>
          </p:cNvPr>
          <p:cNvSpPr txBox="1"/>
          <p:nvPr/>
        </p:nvSpPr>
        <p:spPr>
          <a:xfrm>
            <a:off x="6286249" y="186560"/>
            <a:ext cx="697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33"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Converter</a:t>
            </a:r>
            <a:endParaRPr lang="en-US" sz="69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3BEB006F-05B2-48F0-A0C5-C43AC0EE4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00" y="80189"/>
            <a:ext cx="7422036" cy="610791"/>
          </a:xfrm>
        </p:spPr>
        <p:txBody>
          <a:bodyPr/>
          <a:lstStyle/>
          <a:p>
            <a:r>
              <a:rPr lang="en-US" altLang="zh-CN" sz="2400" dirty="0">
                <a:solidFill>
                  <a:schemeClr val="tx2"/>
                </a:solidFill>
              </a:rPr>
              <a:t>Global Dimming Automotive Backlight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C21E613-8BEA-4328-97D1-B72F580E0E2D}"/>
              </a:ext>
            </a:extLst>
          </p:cNvPr>
          <p:cNvGrpSpPr/>
          <p:nvPr/>
        </p:nvGrpSpPr>
        <p:grpSpPr>
          <a:xfrm>
            <a:off x="2694267" y="832235"/>
            <a:ext cx="1694695" cy="1124289"/>
            <a:chOff x="2774562" y="869951"/>
            <a:chExt cx="1694695" cy="1124289"/>
          </a:xfrm>
        </p:grpSpPr>
        <p:sp>
          <p:nvSpPr>
            <p:cNvPr id="67" name="AutoShape 23">
              <a:hlinkClick r:id="rId3" action="ppaction://hlinksldjump"/>
              <a:extLst>
                <a:ext uri="{FF2B5EF4-FFF2-40B4-BE49-F238E27FC236}">
                  <a16:creationId xmlns:a16="http://schemas.microsoft.com/office/drawing/2014/main" id="{60F18CBD-EF0F-4289-B666-C1B89E334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352" y="869951"/>
              <a:ext cx="1463040" cy="292608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lIns="36000" rIns="36000" anchor="ctr"/>
            <a:lstStyle/>
            <a:p>
              <a:pPr algn="ctr" defTabSz="914355">
                <a:defRPr/>
              </a:pPr>
              <a:r>
                <a:rPr lang="en-US" altLang="en-US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LP8866(</a:t>
              </a:r>
              <a:r>
                <a:rPr lang="en-US" altLang="zh-CN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  <a:r>
                <a:rPr lang="en-US" altLang="en-US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)-Q1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2CE3EE3-4F13-4627-9718-023857E809D2}"/>
                </a:ext>
              </a:extLst>
            </p:cNvPr>
            <p:cNvSpPr txBox="1"/>
            <p:nvPr/>
          </p:nvSpPr>
          <p:spPr>
            <a:xfrm>
              <a:off x="2774562" y="1209410"/>
              <a:ext cx="1694695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42" indent="-171442" defTabSz="914355">
                <a:buClr>
                  <a:srgbClr val="0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3V to 48V V</a:t>
              </a:r>
              <a:r>
                <a:rPr lang="en-US" sz="900" baseline="-25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</a:t>
              </a:r>
            </a:p>
            <a:p>
              <a:pPr marL="171442" indent="-171442" defTabSz="914355">
                <a:buClr>
                  <a:srgbClr val="0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 </a:t>
              </a:r>
              <a:r>
                <a:rPr lang="en-US" sz="900" dirty="0" err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</a:t>
              </a: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x</a:t>
              </a:r>
              <a:r>
                <a:rPr lang="en-US" sz="9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900" dirty="0">
                  <a:solidFill>
                    <a:srgbClr val="11778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200mA (S: 150mA) </a:t>
              </a: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sz="900" baseline="-25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LED</a:t>
              </a:r>
              <a:endPara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171442" indent="-171442" defTabSz="914355">
                <a:buClr>
                  <a:srgbClr val="0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Dimming Ratio 32,000:1</a:t>
              </a:r>
            </a:p>
            <a:p>
              <a:pPr marL="171442" indent="-171442" defTabSz="914355">
                <a:buClr>
                  <a:srgbClr val="0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Power Line PFET Driver</a:t>
              </a:r>
            </a:p>
            <a:p>
              <a:pPr marL="171442" indent="-171442" defTabSz="914355">
                <a:buClr>
                  <a:srgbClr val="0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Full Diagnostics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26321E-C534-45F3-A210-C8900C74A191}"/>
              </a:ext>
            </a:extLst>
          </p:cNvPr>
          <p:cNvGrpSpPr/>
          <p:nvPr/>
        </p:nvGrpSpPr>
        <p:grpSpPr>
          <a:xfrm>
            <a:off x="2692041" y="2073662"/>
            <a:ext cx="1694695" cy="1116793"/>
            <a:chOff x="2122634" y="2419350"/>
            <a:chExt cx="1694696" cy="1116793"/>
          </a:xfrm>
        </p:grpSpPr>
        <p:sp>
          <p:nvSpPr>
            <p:cNvPr id="78" name="AutoShape 23">
              <a:hlinkClick r:id="rId4" action="ppaction://hlinksldjump"/>
              <a:extLst>
                <a:ext uri="{FF2B5EF4-FFF2-40B4-BE49-F238E27FC236}">
                  <a16:creationId xmlns:a16="http://schemas.microsoft.com/office/drawing/2014/main" id="{D0340E0D-0570-4612-8F5D-A719AEB6E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6532" y="2419350"/>
              <a:ext cx="1463040" cy="292608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lIns="36000" rIns="36000" anchor="ctr"/>
            <a:lstStyle/>
            <a:p>
              <a:pPr algn="ctr" defTabSz="914355">
                <a:defRPr/>
              </a:pPr>
              <a:r>
                <a:rPr lang="en-US" altLang="en-US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LP8864(S)-Q1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D655D9A-2742-4CDD-A68E-D2A09509E6B5}"/>
                </a:ext>
              </a:extLst>
            </p:cNvPr>
            <p:cNvSpPr txBox="1"/>
            <p:nvPr/>
          </p:nvSpPr>
          <p:spPr>
            <a:xfrm>
              <a:off x="2122634" y="2751313"/>
              <a:ext cx="1694696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42" indent="-171442" defTabSz="914355">
                <a:buClr>
                  <a:srgbClr val="0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3V to 48V V</a:t>
              </a:r>
              <a:r>
                <a:rPr lang="en-US" sz="900" baseline="-25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</a:t>
              </a:r>
            </a:p>
            <a:p>
              <a:pPr marL="171442" indent="-171442" defTabSz="914355">
                <a:buClr>
                  <a:srgbClr val="0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 </a:t>
              </a:r>
              <a:r>
                <a:rPr lang="en-US" sz="900" dirty="0" err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</a:t>
              </a: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x</a:t>
              </a:r>
              <a:r>
                <a:rPr lang="en-US" sz="9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900" dirty="0">
                  <a:solidFill>
                    <a:srgbClr val="11778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200mA (S: 150mA)</a:t>
              </a:r>
              <a:r>
                <a:rPr lang="en-US" sz="900" dirty="0">
                  <a:solidFill>
                    <a:srgbClr val="DE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sz="900" baseline="-25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LED</a:t>
              </a:r>
              <a:endPara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171442" indent="-171442" defTabSz="914355">
                <a:buClr>
                  <a:srgbClr val="0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Dimming Ratio 32,000:1</a:t>
              </a:r>
            </a:p>
            <a:p>
              <a:pPr marL="171442" indent="-171442" defTabSz="914355">
                <a:buClr>
                  <a:srgbClr val="0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Power Line PFET Driver</a:t>
              </a:r>
            </a:p>
            <a:p>
              <a:pPr marL="171442" indent="-171442" defTabSz="914355">
                <a:buClr>
                  <a:srgbClr val="0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Full Diagnostics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AA8DA1F-8BE5-42D1-B99C-CA92687A5A9C}"/>
              </a:ext>
            </a:extLst>
          </p:cNvPr>
          <p:cNvGrpSpPr/>
          <p:nvPr/>
        </p:nvGrpSpPr>
        <p:grpSpPr>
          <a:xfrm>
            <a:off x="7007381" y="3418415"/>
            <a:ext cx="1734770" cy="1117681"/>
            <a:chOff x="2161747" y="2381353"/>
            <a:chExt cx="1734770" cy="1191764"/>
          </a:xfrm>
        </p:grpSpPr>
        <p:sp>
          <p:nvSpPr>
            <p:cNvPr id="131" name="AutoShape 23">
              <a:hlinkClick r:id="" action="ppaction://noaction"/>
              <a:extLst>
                <a:ext uri="{FF2B5EF4-FFF2-40B4-BE49-F238E27FC236}">
                  <a16:creationId xmlns:a16="http://schemas.microsoft.com/office/drawing/2014/main" id="{6BC1218B-EF7E-451E-88C6-C7377A69F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431" y="2381353"/>
              <a:ext cx="1463040" cy="312004"/>
            </a:xfrm>
            <a:prstGeom prst="flowChartAlternateProcess">
              <a:avLst/>
            </a:prstGeom>
            <a:solidFill>
              <a:srgbClr val="00CC66"/>
            </a:solidFill>
            <a:ln w="38100">
              <a:solidFill>
                <a:schemeClr val="bg1"/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rIns="36000" anchor="ctr"/>
            <a:lstStyle/>
            <a:p>
              <a:pPr algn="ctr" defTabSz="914355">
                <a:defRPr/>
              </a:pPr>
              <a:r>
                <a:rPr lang="en-US" altLang="en-US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LP8876/7-Q1    </a:t>
              </a:r>
              <a:endParaRPr lang="en-US" altLang="en-US" sz="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AE931A8-DEA7-42B5-8858-8C2957E0EEAA}"/>
                </a:ext>
              </a:extLst>
            </p:cNvPr>
            <p:cNvSpPr txBox="1"/>
            <p:nvPr/>
          </p:nvSpPr>
          <p:spPr>
            <a:xfrm>
              <a:off x="2161747" y="2736266"/>
              <a:ext cx="1734770" cy="836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42" indent="-171442" defTabSz="914355">
                <a:buClr>
                  <a:srgbClr val="0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sz="900" dirty="0"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4.5V to </a:t>
              </a:r>
              <a:r>
                <a:rPr lang="en-US" sz="9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36V V</a:t>
              </a:r>
              <a:r>
                <a:rPr lang="en-US" sz="900" baseline="-250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</a:t>
              </a:r>
            </a:p>
            <a:p>
              <a:pPr marL="171442" indent="-171442" defTabSz="914355">
                <a:buClr>
                  <a:srgbClr val="0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 / 6 </a:t>
              </a:r>
              <a:r>
                <a:rPr lang="en-US" sz="900" dirty="0" err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</a:t>
              </a: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x </a:t>
              </a:r>
              <a:r>
                <a:rPr lang="en-US" sz="900" dirty="0">
                  <a:solidFill>
                    <a:srgbClr val="11778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150mA</a:t>
              </a: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I</a:t>
              </a:r>
              <a:r>
                <a:rPr lang="en-US" sz="900" baseline="-25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LED</a:t>
              </a: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</a:t>
              </a:r>
              <a:r>
                <a:rPr lang="en-US" sz="900" dirty="0">
                  <a:solidFill>
                    <a:srgbClr val="DE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900" dirty="0">
                  <a:solidFill>
                    <a:srgbClr val="11778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4.5A</a:t>
              </a:r>
              <a:r>
                <a:rPr lang="en-US" sz="900" dirty="0">
                  <a:solidFill>
                    <a:srgbClr val="DE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sz="900" baseline="-25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</a:t>
              </a:r>
            </a:p>
            <a:p>
              <a:pPr marL="171442" indent="-171442" defTabSz="914355">
                <a:buClr>
                  <a:srgbClr val="0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Dimming Ratio 25,000:1</a:t>
              </a:r>
            </a:p>
            <a:p>
              <a:pPr marL="171442" indent="-171442" defTabSz="914355">
                <a:buClr>
                  <a:srgbClr val="0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Power Line </a:t>
              </a:r>
              <a:r>
                <a:rPr lang="en-US" sz="900" dirty="0">
                  <a:solidFill>
                    <a:srgbClr val="11778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NFET</a:t>
              </a: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Driver</a:t>
              </a:r>
            </a:p>
            <a:p>
              <a:pPr marL="171442" indent="-171442" defTabSz="914355">
                <a:buClr>
                  <a:srgbClr val="0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Full Diagnostics</a:t>
              </a:r>
            </a:p>
          </p:txBody>
        </p:sp>
      </p:grpSp>
      <p:sp>
        <p:nvSpPr>
          <p:cNvPr id="130" name="Rounded Rectangle 74">
            <a:extLst>
              <a:ext uri="{FF2B5EF4-FFF2-40B4-BE49-F238E27FC236}">
                <a16:creationId xmlns:a16="http://schemas.microsoft.com/office/drawing/2014/main" id="{036F5132-3C3D-4690-9766-B4BE02F18A66}"/>
              </a:ext>
            </a:extLst>
          </p:cNvPr>
          <p:cNvSpPr/>
          <p:nvPr/>
        </p:nvSpPr>
        <p:spPr>
          <a:xfrm>
            <a:off x="8281357" y="3648847"/>
            <a:ext cx="213944" cy="12802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55"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en-US" sz="600" b="1" i="1" baseline="30000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EBB1E40-5501-4C3F-B5AB-6A5E877C739A}"/>
              </a:ext>
            </a:extLst>
          </p:cNvPr>
          <p:cNvGrpSpPr/>
          <p:nvPr/>
        </p:nvGrpSpPr>
        <p:grpSpPr>
          <a:xfrm>
            <a:off x="4824420" y="3410260"/>
            <a:ext cx="1602261" cy="1040543"/>
            <a:chOff x="2139093" y="2419351"/>
            <a:chExt cx="1602261" cy="1040544"/>
          </a:xfrm>
        </p:grpSpPr>
        <p:sp>
          <p:nvSpPr>
            <p:cNvPr id="136" name="AutoShape 23">
              <a:hlinkClick r:id="rId5" action="ppaction://hlinksldjump"/>
              <a:extLst>
                <a:ext uri="{FF2B5EF4-FFF2-40B4-BE49-F238E27FC236}">
                  <a16:creationId xmlns:a16="http://schemas.microsoft.com/office/drawing/2014/main" id="{82823A35-5F7C-4375-8049-A00C2C55D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6532" y="2419351"/>
              <a:ext cx="1534822" cy="292608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lIns="36000" rIns="36000" anchor="ctr"/>
            <a:lstStyle/>
            <a:p>
              <a:pPr algn="ctr" defTabSz="914355">
                <a:defRPr/>
              </a:pPr>
              <a:r>
                <a:rPr lang="en-US" altLang="en-US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LP8865(C)/8-Q1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AB910CE-C8F1-4BBA-8C23-F66B402DF689}"/>
                </a:ext>
              </a:extLst>
            </p:cNvPr>
            <p:cNvSpPr txBox="1"/>
            <p:nvPr/>
          </p:nvSpPr>
          <p:spPr>
            <a:xfrm>
              <a:off x="2139093" y="2813563"/>
              <a:ext cx="1568058" cy="646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42" indent="-171442" defTabSz="914355">
                <a:buClr>
                  <a:srgbClr val="0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sz="9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4.5V to 65V V</a:t>
              </a:r>
              <a:r>
                <a:rPr lang="en-US" sz="900" baseline="-250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</a:t>
              </a:r>
            </a:p>
            <a:p>
              <a:pPr marL="171442" indent="-171442" defTabSz="914355">
                <a:buClr>
                  <a:srgbClr val="0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 </a:t>
              </a:r>
              <a:r>
                <a:rPr lang="en-US" sz="900" dirty="0" err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</a:t>
              </a: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x</a:t>
              </a:r>
              <a:r>
                <a:rPr lang="en-US" sz="900" dirty="0">
                  <a:solidFill>
                    <a:srgbClr val="DE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 / 2A I</a:t>
              </a:r>
              <a:r>
                <a:rPr lang="en-US" sz="900" baseline="-25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</a:t>
              </a:r>
              <a:endPara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171442" indent="-171442" defTabSz="914355">
                <a:buClr>
                  <a:srgbClr val="0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Dimming Ratio &gt;32,000:1 </a:t>
              </a:r>
            </a:p>
            <a:p>
              <a:pPr marL="171442" indent="-171442" defTabSz="914355">
                <a:buClr>
                  <a:srgbClr val="0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sz="900" dirty="0">
                  <a:solidFill>
                    <a:srgbClr val="11778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Multi-topology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346AD8F-0FA7-4932-9465-AADF69B552A1}"/>
              </a:ext>
            </a:extLst>
          </p:cNvPr>
          <p:cNvSpPr txBox="1"/>
          <p:nvPr/>
        </p:nvSpPr>
        <p:spPr>
          <a:xfrm>
            <a:off x="2326652" y="554637"/>
            <a:ext cx="571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5"/>
            <a:r>
              <a:rPr lang="en-US" sz="1000" b="1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02E2E-D7A9-42F7-AD95-1D61C4F802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425" y="567608"/>
            <a:ext cx="2162744" cy="395512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80B6CFE1-4977-4F96-AAA7-CB3A7D45E57F}"/>
              </a:ext>
            </a:extLst>
          </p:cNvPr>
          <p:cNvSpPr/>
          <p:nvPr/>
        </p:nvSpPr>
        <p:spPr>
          <a:xfrm>
            <a:off x="2561765" y="3317621"/>
            <a:ext cx="1936067" cy="127215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5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42F4ED5-582F-4959-AF70-73B45FDFAF87}"/>
              </a:ext>
            </a:extLst>
          </p:cNvPr>
          <p:cNvGrpSpPr/>
          <p:nvPr/>
        </p:nvGrpSpPr>
        <p:grpSpPr>
          <a:xfrm>
            <a:off x="2691235" y="3414135"/>
            <a:ext cx="1734770" cy="1089136"/>
            <a:chOff x="2127797" y="2417535"/>
            <a:chExt cx="1734768" cy="1089136"/>
          </a:xfrm>
        </p:grpSpPr>
        <p:sp>
          <p:nvSpPr>
            <p:cNvPr id="93" name="AutoShape 23">
              <a:hlinkClick r:id="rId7" action="ppaction://hlinksldjump"/>
              <a:extLst>
                <a:ext uri="{FF2B5EF4-FFF2-40B4-BE49-F238E27FC236}">
                  <a16:creationId xmlns:a16="http://schemas.microsoft.com/office/drawing/2014/main" id="{5A525CD2-E7A4-4BDD-A235-28805E33C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9619" y="2417535"/>
              <a:ext cx="1529709" cy="292608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lIns="36000" rIns="36000" anchor="ctr"/>
            <a:lstStyle/>
            <a:p>
              <a:pPr algn="ctr" defTabSz="914355">
                <a:defRPr/>
              </a:pPr>
              <a:r>
                <a:rPr lang="en-US" altLang="en-US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LP8867(C)/9(C)-Q1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EBE9505-C095-4A35-86A3-D2E3A4FE72E0}"/>
                </a:ext>
              </a:extLst>
            </p:cNvPr>
            <p:cNvSpPr txBox="1"/>
            <p:nvPr/>
          </p:nvSpPr>
          <p:spPr>
            <a:xfrm>
              <a:off x="2127797" y="2721841"/>
              <a:ext cx="1734768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42" indent="-171442" defTabSz="914355">
                <a:buClr>
                  <a:srgbClr val="0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sz="9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4.5V to 40V V</a:t>
              </a:r>
              <a:r>
                <a:rPr lang="en-US" sz="900" baseline="-250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</a:t>
              </a:r>
            </a:p>
            <a:p>
              <a:pPr marL="171442" indent="-171442" defTabSz="914355">
                <a:buClr>
                  <a:srgbClr val="0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 / 3 </a:t>
              </a:r>
              <a:r>
                <a:rPr lang="en-US" sz="900" dirty="0" err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</a:t>
              </a: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x</a:t>
              </a:r>
              <a:r>
                <a:rPr lang="en-US" sz="900" dirty="0">
                  <a:solidFill>
                    <a:srgbClr val="DE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120mA</a:t>
              </a:r>
              <a:r>
                <a:rPr lang="en-US" sz="900" dirty="0">
                  <a:solidFill>
                    <a:srgbClr val="DE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sz="900" baseline="-25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LED</a:t>
              </a: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3.3A I</a:t>
              </a:r>
              <a:r>
                <a:rPr lang="en-US" sz="900" baseline="-25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</a:t>
              </a:r>
              <a:endPara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171442" indent="-171442" defTabSz="914355">
                <a:buClr>
                  <a:srgbClr val="0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Dimming Ratio 10,000:1</a:t>
              </a:r>
            </a:p>
            <a:p>
              <a:pPr marL="171442" indent="-171442" defTabSz="914355">
                <a:buClr>
                  <a:srgbClr val="0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Power Line PFET Driver </a:t>
              </a:r>
            </a:p>
            <a:p>
              <a:pPr marL="171442" indent="-171442" defTabSz="914355">
                <a:buClr>
                  <a:srgbClr val="0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Current Foldback w/ Ext. NTC</a:t>
              </a:r>
            </a:p>
          </p:txBody>
        </p:sp>
      </p:grpSp>
      <p:sp>
        <p:nvSpPr>
          <p:cNvPr id="102" name="Rounded Rectangle 74">
            <a:extLst>
              <a:ext uri="{FF2B5EF4-FFF2-40B4-BE49-F238E27FC236}">
                <a16:creationId xmlns:a16="http://schemas.microsoft.com/office/drawing/2014/main" id="{7030D18F-38F7-4F91-BA7E-F7727287ADF5}"/>
              </a:ext>
            </a:extLst>
          </p:cNvPr>
          <p:cNvSpPr/>
          <p:nvPr/>
        </p:nvSpPr>
        <p:spPr>
          <a:xfrm>
            <a:off x="3656638" y="3648845"/>
            <a:ext cx="540440" cy="12843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55"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 Alone</a:t>
            </a:r>
          </a:p>
        </p:txBody>
      </p:sp>
      <p:sp>
        <p:nvSpPr>
          <p:cNvPr id="103" name="Rounded Rectangle 74">
            <a:extLst>
              <a:ext uri="{FF2B5EF4-FFF2-40B4-BE49-F238E27FC236}">
                <a16:creationId xmlns:a16="http://schemas.microsoft.com/office/drawing/2014/main" id="{CB309054-E49D-4D7A-93DC-F9D19B20CB19}"/>
              </a:ext>
            </a:extLst>
          </p:cNvPr>
          <p:cNvSpPr/>
          <p:nvPr/>
        </p:nvSpPr>
        <p:spPr>
          <a:xfrm>
            <a:off x="5886904" y="3659792"/>
            <a:ext cx="443437" cy="13379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55"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 Alone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F4B4E62-D2A9-4007-9B90-76135F09522F}"/>
              </a:ext>
            </a:extLst>
          </p:cNvPr>
          <p:cNvSpPr txBox="1"/>
          <p:nvPr/>
        </p:nvSpPr>
        <p:spPr>
          <a:xfrm>
            <a:off x="6079192" y="2241747"/>
            <a:ext cx="178791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2" indent="-171442" defTabSz="914355">
              <a:buClr>
                <a:srgbClr val="000000"/>
              </a:buClr>
              <a:buFont typeface="Wingdings" panose="05000000000000000000" pitchFamily="2" charset="2"/>
              <a:buChar char="Ø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3V to 48V V</a:t>
            </a:r>
            <a:r>
              <a:rPr lang="en-US" sz="9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</a:p>
          <a:p>
            <a:pPr marL="171442" indent="-171442" defTabSz="914355">
              <a:buClr>
                <a:srgbClr val="000000"/>
              </a:buClr>
              <a:buFont typeface="Wingdings" panose="05000000000000000000" pitchFamily="2" charset="2"/>
              <a:buChar char="Ø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/4 </a:t>
            </a:r>
            <a:r>
              <a:rPr lang="en-US" sz="9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x </a:t>
            </a:r>
            <a:r>
              <a:rPr lang="en-US" sz="900" dirty="0">
                <a:solidFill>
                  <a:srgbClr val="1177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150mA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</a:t>
            </a:r>
            <a:r>
              <a:rPr lang="en-US" sz="9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LED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900" dirty="0">
                <a:solidFill>
                  <a:srgbClr val="DE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00" dirty="0">
                <a:solidFill>
                  <a:srgbClr val="1177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5.4A</a:t>
            </a:r>
            <a:r>
              <a:rPr lang="en-US" sz="900" dirty="0">
                <a:solidFill>
                  <a:srgbClr val="DE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9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</a:t>
            </a:r>
          </a:p>
          <a:p>
            <a:pPr marL="171442" indent="-171442" defTabSz="914355">
              <a:buClr>
                <a:srgbClr val="000000"/>
              </a:buClr>
              <a:buFont typeface="Wingdings" panose="05000000000000000000" pitchFamily="2" charset="2"/>
              <a:buChar char="Ø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Dimming Ratio </a:t>
            </a:r>
            <a:r>
              <a:rPr lang="en-US" sz="900" dirty="0">
                <a:solidFill>
                  <a:srgbClr val="1177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65,000:1</a:t>
            </a:r>
          </a:p>
          <a:p>
            <a:pPr marL="171442" indent="-171442" defTabSz="914355">
              <a:buClr>
                <a:srgbClr val="000000"/>
              </a:buClr>
              <a:buFont typeface="Wingdings" panose="05000000000000000000" pitchFamily="2" charset="2"/>
              <a:buChar char="Ø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Line </a:t>
            </a:r>
            <a:r>
              <a:rPr lang="en-US" sz="900" dirty="0">
                <a:solidFill>
                  <a:srgbClr val="1177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NFET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Driver</a:t>
            </a:r>
          </a:p>
          <a:p>
            <a:pPr marL="171442" indent="-171442" defTabSz="914355">
              <a:buClr>
                <a:srgbClr val="000000"/>
              </a:buClr>
              <a:buFont typeface="Wingdings" panose="05000000000000000000" pitchFamily="2" charset="2"/>
              <a:buChar char="Ø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 Diagnostics</a:t>
            </a:r>
          </a:p>
        </p:txBody>
      </p:sp>
      <p:sp>
        <p:nvSpPr>
          <p:cNvPr id="100" name="AutoShape 23">
            <a:hlinkClick r:id="rId8" action="ppaction://hlinksldjump"/>
            <a:extLst>
              <a:ext uri="{FF2B5EF4-FFF2-40B4-BE49-F238E27FC236}">
                <a16:creationId xmlns:a16="http://schemas.microsoft.com/office/drawing/2014/main" id="{92E27AD3-0C07-4FFC-90D9-FC580843E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6103" y="2733552"/>
            <a:ext cx="1291400" cy="289987"/>
          </a:xfrm>
          <a:prstGeom prst="flowChartAlternateProcess">
            <a:avLst/>
          </a:prstGeom>
          <a:solidFill>
            <a:schemeClr val="accent5">
              <a:lumMod val="75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36000" rIns="36000" anchor="ctr"/>
          <a:lstStyle/>
          <a:p>
            <a:pPr algn="ctr" defTabSz="914355">
              <a:defRPr/>
            </a:pPr>
            <a:r>
              <a:rPr lang="en-US" altLang="en-US" sz="105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LP8874/5-Q1</a:t>
            </a:r>
            <a:endParaRPr lang="en-US" altLang="en-US" sz="8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1" name="Rounded Rectangle 74">
            <a:extLst>
              <a:ext uri="{FF2B5EF4-FFF2-40B4-BE49-F238E27FC236}">
                <a16:creationId xmlns:a16="http://schemas.microsoft.com/office/drawing/2014/main" id="{4C49398B-7500-4410-B216-04742A8BD25B}"/>
              </a:ext>
            </a:extLst>
          </p:cNvPr>
          <p:cNvSpPr/>
          <p:nvPr/>
        </p:nvSpPr>
        <p:spPr>
          <a:xfrm>
            <a:off x="5427847" y="2979588"/>
            <a:ext cx="445854" cy="11980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55"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 Alone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79D6A1-44D6-4063-87DB-9D2C51A97867}"/>
              </a:ext>
            </a:extLst>
          </p:cNvPr>
          <p:cNvGrpSpPr/>
          <p:nvPr/>
        </p:nvGrpSpPr>
        <p:grpSpPr>
          <a:xfrm>
            <a:off x="4622322" y="2147657"/>
            <a:ext cx="1448750" cy="358924"/>
            <a:chOff x="4622323" y="2154235"/>
            <a:chExt cx="1291400" cy="358924"/>
          </a:xfrm>
          <a:solidFill>
            <a:schemeClr val="accent5">
              <a:lumMod val="75000"/>
            </a:schemeClr>
          </a:solidFill>
        </p:grpSpPr>
        <p:sp>
          <p:nvSpPr>
            <p:cNvPr id="119" name="AutoShape 23">
              <a:hlinkClick r:id="rId8" action="ppaction://hlinksldjump"/>
              <a:extLst>
                <a:ext uri="{FF2B5EF4-FFF2-40B4-BE49-F238E27FC236}">
                  <a16:creationId xmlns:a16="http://schemas.microsoft.com/office/drawing/2014/main" id="{3DE23F65-AF2E-44AF-A521-D48842F37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323" y="2154235"/>
              <a:ext cx="1291400" cy="289987"/>
            </a:xfrm>
            <a:prstGeom prst="flowChartAlternateProcess">
              <a:avLst/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lIns="36000" rIns="36000" anchor="ctr"/>
            <a:lstStyle/>
            <a:p>
              <a:pPr algn="ctr" defTabSz="914355">
                <a:defRPr/>
              </a:pPr>
              <a:r>
                <a:rPr lang="en-US" altLang="en-US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LP8870/1</a:t>
              </a:r>
              <a:r>
                <a:rPr lang="en-US" altLang="zh-CN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/2/3</a:t>
              </a:r>
              <a:r>
                <a:rPr lang="en-US" altLang="en-US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-Q1</a:t>
              </a:r>
              <a:endParaRPr lang="en-US" altLang="en-US" sz="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8" name="Rounded Rectangle 74">
              <a:extLst>
                <a:ext uri="{FF2B5EF4-FFF2-40B4-BE49-F238E27FC236}">
                  <a16:creationId xmlns:a16="http://schemas.microsoft.com/office/drawing/2014/main" id="{B28BC3DF-E7AB-4404-8165-0AEE6CB4833C}"/>
                </a:ext>
              </a:extLst>
            </p:cNvPr>
            <p:cNvSpPr/>
            <p:nvPr/>
          </p:nvSpPr>
          <p:spPr>
            <a:xfrm>
              <a:off x="5552513" y="2390004"/>
              <a:ext cx="215927" cy="123155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355"/>
              <a:r>
                <a:rPr lang="en-US" sz="600" b="1" i="1" dirty="0">
                  <a:solidFill>
                    <a:srgbClr val="DE0000">
                      <a:lumMod val="20000"/>
                      <a:lumOff val="80000"/>
                    </a:srgb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 2C</a:t>
              </a:r>
            </a:p>
          </p:txBody>
        </p:sp>
        <p:sp>
          <p:nvSpPr>
            <p:cNvPr id="114" name="Rounded Rectangle 74">
              <a:extLst>
                <a:ext uri="{FF2B5EF4-FFF2-40B4-BE49-F238E27FC236}">
                  <a16:creationId xmlns:a16="http://schemas.microsoft.com/office/drawing/2014/main" id="{CB2332EF-C92A-4717-BEB3-52D419D6F73E}"/>
                </a:ext>
              </a:extLst>
            </p:cNvPr>
            <p:cNvSpPr/>
            <p:nvPr/>
          </p:nvSpPr>
          <p:spPr>
            <a:xfrm>
              <a:off x="5006094" y="2385787"/>
              <a:ext cx="475064" cy="116872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355"/>
              <a:r>
                <a:rPr lang="en-US" sz="600" b="1" i="1" dirty="0">
                  <a:solidFill>
                    <a:srgbClr val="DE0000">
                      <a:lumMod val="20000"/>
                      <a:lumOff val="80000"/>
                    </a:srgb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HTSSOP/QFN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FF89373-A792-4C55-905A-1AE750503D60}"/>
              </a:ext>
            </a:extLst>
          </p:cNvPr>
          <p:cNvSpPr txBox="1"/>
          <p:nvPr/>
        </p:nvSpPr>
        <p:spPr>
          <a:xfrm>
            <a:off x="7679619" y="2274820"/>
            <a:ext cx="116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US" altLang="zh-CN" sz="1400" i="1" dirty="0">
                <a:ln w="0"/>
                <a:solidFill>
                  <a:srgbClr val="117788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</a:rPr>
              <a:t>Dual Phase Operation</a:t>
            </a:r>
            <a:endParaRPr lang="en-US" sz="1400" i="1" dirty="0">
              <a:ln w="0"/>
              <a:solidFill>
                <a:srgbClr val="117788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69" name="AutoShape 23">
            <a:hlinkClick r:id="rId8" action="ppaction://hlinksldjump"/>
            <a:extLst>
              <a:ext uri="{FF2B5EF4-FFF2-40B4-BE49-F238E27FC236}">
                <a16:creationId xmlns:a16="http://schemas.microsoft.com/office/drawing/2014/main" id="{A905C9EE-D3CF-4DEF-B6F8-36F134F6E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7828" y="901652"/>
            <a:ext cx="1291400" cy="289987"/>
          </a:xfrm>
          <a:prstGeom prst="flowChartAlternateProcess">
            <a:avLst/>
          </a:prstGeom>
          <a:solidFill>
            <a:schemeClr val="accent5">
              <a:lumMod val="75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36000" rIns="36000" anchor="ctr"/>
          <a:lstStyle/>
          <a:p>
            <a:pPr algn="ctr" defTabSz="914355">
              <a:defRPr/>
            </a:pPr>
            <a:r>
              <a:rPr lang="en-US" altLang="en-US" sz="105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LP8890/1/6/7-Q1</a:t>
            </a:r>
            <a:endParaRPr lang="en-US" altLang="en-US" sz="8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B6970F0-21CE-4CED-BCB2-22CBA4904B38}"/>
              </a:ext>
            </a:extLst>
          </p:cNvPr>
          <p:cNvSpPr txBox="1"/>
          <p:nvPr/>
        </p:nvSpPr>
        <p:spPr>
          <a:xfrm>
            <a:off x="5950316" y="939939"/>
            <a:ext cx="20996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2" indent="-171442" defTabSz="914355">
              <a:buClr>
                <a:srgbClr val="000000"/>
              </a:buClr>
              <a:buFont typeface="Wingdings" panose="05000000000000000000" pitchFamily="2" charset="2"/>
              <a:buChar char="Ø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3V to 48V V</a:t>
            </a:r>
            <a:r>
              <a:rPr lang="en-US" sz="9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</a:p>
          <a:p>
            <a:pPr marL="171442" indent="-171442" defTabSz="914355">
              <a:buClr>
                <a:srgbClr val="000000"/>
              </a:buClr>
              <a:buFont typeface="Wingdings" panose="05000000000000000000" pitchFamily="2" charset="2"/>
              <a:buChar char="Ø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6/4 </a:t>
            </a:r>
            <a:r>
              <a:rPr lang="en-US" sz="9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x </a:t>
            </a:r>
            <a:r>
              <a:rPr lang="en-US" sz="900" dirty="0">
                <a:solidFill>
                  <a:srgbClr val="1177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150/200mA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</a:t>
            </a:r>
            <a:r>
              <a:rPr lang="en-US" sz="9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LED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900" dirty="0">
                <a:solidFill>
                  <a:srgbClr val="DE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00" dirty="0">
                <a:solidFill>
                  <a:srgbClr val="1177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7.5A</a:t>
            </a:r>
            <a:r>
              <a:rPr lang="en-US" sz="900" dirty="0">
                <a:solidFill>
                  <a:srgbClr val="DE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9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</a:t>
            </a:r>
            <a:endParaRPr lang="en-US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42" indent="-171442" defTabSz="914355">
              <a:buClr>
                <a:srgbClr val="000000"/>
              </a:buClr>
              <a:buFont typeface="Wingdings" panose="05000000000000000000" pitchFamily="2" charset="2"/>
              <a:buChar char="Ø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Dimming Ratio </a:t>
            </a:r>
            <a:r>
              <a:rPr lang="en-US" sz="900" dirty="0">
                <a:solidFill>
                  <a:srgbClr val="1177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65,000:1</a:t>
            </a:r>
          </a:p>
          <a:p>
            <a:pPr marL="171442" indent="-171442" defTabSz="914355">
              <a:buClr>
                <a:srgbClr val="000000"/>
              </a:buClr>
              <a:buFont typeface="Wingdings" panose="05000000000000000000" pitchFamily="2" charset="2"/>
              <a:buChar char="Ø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Line </a:t>
            </a:r>
            <a:r>
              <a:rPr lang="en-US" sz="900" dirty="0">
                <a:solidFill>
                  <a:srgbClr val="1177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NFET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Driver</a:t>
            </a:r>
          </a:p>
          <a:p>
            <a:pPr marL="171442" indent="-171442" defTabSz="914355">
              <a:buClr>
                <a:srgbClr val="000000"/>
              </a:buClr>
              <a:buFont typeface="Wingdings" panose="05000000000000000000" pitchFamily="2" charset="2"/>
              <a:buChar char="Ø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 Diagnostics</a:t>
            </a:r>
          </a:p>
        </p:txBody>
      </p:sp>
      <p:sp>
        <p:nvSpPr>
          <p:cNvPr id="172" name="AutoShape 23">
            <a:hlinkClick r:id="rId8" action="ppaction://hlinksldjump"/>
            <a:extLst>
              <a:ext uri="{FF2B5EF4-FFF2-40B4-BE49-F238E27FC236}">
                <a16:creationId xmlns:a16="http://schemas.microsoft.com/office/drawing/2014/main" id="{F017C299-33FA-4989-98FA-C304ACCF9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690" y="1460539"/>
            <a:ext cx="1291400" cy="289987"/>
          </a:xfrm>
          <a:prstGeom prst="flowChartAlternateProcess">
            <a:avLst/>
          </a:prstGeom>
          <a:solidFill>
            <a:schemeClr val="accent5">
              <a:lumMod val="75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36000" rIns="36000" anchor="ctr"/>
          <a:lstStyle/>
          <a:p>
            <a:pPr algn="ctr" defTabSz="914355">
              <a:defRPr/>
            </a:pPr>
            <a:r>
              <a:rPr lang="en-US" altLang="en-US" sz="105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LP8894/5-Q1</a:t>
            </a:r>
            <a:endParaRPr lang="en-US" altLang="en-US" sz="8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2F34298-9894-455B-871C-17EB145EFFD9}"/>
              </a:ext>
            </a:extLst>
          </p:cNvPr>
          <p:cNvCxnSpPr>
            <a:cxnSpLocks/>
          </p:cNvCxnSpPr>
          <p:nvPr/>
        </p:nvCxnSpPr>
        <p:spPr>
          <a:xfrm flipV="1">
            <a:off x="2558096" y="758287"/>
            <a:ext cx="7337" cy="383423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3BC0E101-B641-407C-81AD-C4BC2224ACA2}"/>
              </a:ext>
            </a:extLst>
          </p:cNvPr>
          <p:cNvCxnSpPr>
            <a:cxnSpLocks/>
          </p:cNvCxnSpPr>
          <p:nvPr/>
        </p:nvCxnSpPr>
        <p:spPr>
          <a:xfrm flipV="1">
            <a:off x="2557811" y="4588865"/>
            <a:ext cx="6382079" cy="365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74">
            <a:extLst>
              <a:ext uri="{FF2B5EF4-FFF2-40B4-BE49-F238E27FC236}">
                <a16:creationId xmlns:a16="http://schemas.microsoft.com/office/drawing/2014/main" id="{4BF200FE-CB6A-48DE-AFBA-37334EC69454}"/>
              </a:ext>
            </a:extLst>
          </p:cNvPr>
          <p:cNvSpPr/>
          <p:nvPr/>
        </p:nvSpPr>
        <p:spPr>
          <a:xfrm>
            <a:off x="3974528" y="1076818"/>
            <a:ext cx="215927" cy="12315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55"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en-US" sz="600" b="1" i="1" baseline="30000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85" name="Rounded Rectangle 74">
            <a:extLst>
              <a:ext uri="{FF2B5EF4-FFF2-40B4-BE49-F238E27FC236}">
                <a16:creationId xmlns:a16="http://schemas.microsoft.com/office/drawing/2014/main" id="{9D11AD91-0A46-4204-95A6-4DF8C920D13D}"/>
              </a:ext>
            </a:extLst>
          </p:cNvPr>
          <p:cNvSpPr/>
          <p:nvPr/>
        </p:nvSpPr>
        <p:spPr>
          <a:xfrm>
            <a:off x="3438138" y="1075054"/>
            <a:ext cx="501172" cy="12315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55"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HTSSOP/QFN</a:t>
            </a:r>
          </a:p>
        </p:txBody>
      </p:sp>
      <p:sp>
        <p:nvSpPr>
          <p:cNvPr id="89" name="Rounded Rectangle 74">
            <a:extLst>
              <a:ext uri="{FF2B5EF4-FFF2-40B4-BE49-F238E27FC236}">
                <a16:creationId xmlns:a16="http://schemas.microsoft.com/office/drawing/2014/main" id="{D654A50B-9B7E-4F54-8BBE-16FFC68C34C0}"/>
              </a:ext>
            </a:extLst>
          </p:cNvPr>
          <p:cNvSpPr/>
          <p:nvPr/>
        </p:nvSpPr>
        <p:spPr>
          <a:xfrm>
            <a:off x="3974528" y="2309387"/>
            <a:ext cx="215927" cy="12315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55"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en-US" sz="600" b="1" i="1" baseline="30000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95" name="Rounded Rectangle 74">
            <a:extLst>
              <a:ext uri="{FF2B5EF4-FFF2-40B4-BE49-F238E27FC236}">
                <a16:creationId xmlns:a16="http://schemas.microsoft.com/office/drawing/2014/main" id="{98D5578C-AC21-4015-991E-38F5A07C14A2}"/>
              </a:ext>
            </a:extLst>
          </p:cNvPr>
          <p:cNvSpPr/>
          <p:nvPr/>
        </p:nvSpPr>
        <p:spPr>
          <a:xfrm>
            <a:off x="3438138" y="2307623"/>
            <a:ext cx="501172" cy="12315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55"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HTSSOP/QFN</a:t>
            </a:r>
          </a:p>
        </p:txBody>
      </p:sp>
      <p:sp>
        <p:nvSpPr>
          <p:cNvPr id="96" name="Rounded Rectangle 74">
            <a:extLst>
              <a:ext uri="{FF2B5EF4-FFF2-40B4-BE49-F238E27FC236}">
                <a16:creationId xmlns:a16="http://schemas.microsoft.com/office/drawing/2014/main" id="{A26BC3A1-C245-4C5A-90E8-24DDDD7F561D}"/>
              </a:ext>
            </a:extLst>
          </p:cNvPr>
          <p:cNvSpPr/>
          <p:nvPr/>
        </p:nvSpPr>
        <p:spPr>
          <a:xfrm>
            <a:off x="3303753" y="3649255"/>
            <a:ext cx="343244" cy="12761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55"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HTSSOP</a:t>
            </a:r>
          </a:p>
        </p:txBody>
      </p:sp>
      <p:sp>
        <p:nvSpPr>
          <p:cNvPr id="97" name="Rounded Rectangle 74">
            <a:extLst>
              <a:ext uri="{FF2B5EF4-FFF2-40B4-BE49-F238E27FC236}">
                <a16:creationId xmlns:a16="http://schemas.microsoft.com/office/drawing/2014/main" id="{560FA4FE-B46B-44B5-B13C-C9480816C8E9}"/>
              </a:ext>
            </a:extLst>
          </p:cNvPr>
          <p:cNvSpPr/>
          <p:nvPr/>
        </p:nvSpPr>
        <p:spPr>
          <a:xfrm>
            <a:off x="5655323" y="1140476"/>
            <a:ext cx="215927" cy="12315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55"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en-US" sz="600" b="1" i="1" baseline="30000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121" name="Rounded Rectangle 74">
            <a:extLst>
              <a:ext uri="{FF2B5EF4-FFF2-40B4-BE49-F238E27FC236}">
                <a16:creationId xmlns:a16="http://schemas.microsoft.com/office/drawing/2014/main" id="{4EA0FAB0-E9C9-4941-986D-1930A001D4CF}"/>
              </a:ext>
            </a:extLst>
          </p:cNvPr>
          <p:cNvSpPr/>
          <p:nvPr/>
        </p:nvSpPr>
        <p:spPr>
          <a:xfrm>
            <a:off x="5394930" y="1688992"/>
            <a:ext cx="445854" cy="11980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55"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 Alone</a:t>
            </a:r>
          </a:p>
        </p:txBody>
      </p:sp>
      <p:sp>
        <p:nvSpPr>
          <p:cNvPr id="122" name="Rounded Rectangle 74">
            <a:extLst>
              <a:ext uri="{FF2B5EF4-FFF2-40B4-BE49-F238E27FC236}">
                <a16:creationId xmlns:a16="http://schemas.microsoft.com/office/drawing/2014/main" id="{91CE64B1-3BD9-4DF0-860E-7F2ADA28AB45}"/>
              </a:ext>
            </a:extLst>
          </p:cNvPr>
          <p:cNvSpPr/>
          <p:nvPr/>
        </p:nvSpPr>
        <p:spPr>
          <a:xfrm>
            <a:off x="5118803" y="1138712"/>
            <a:ext cx="510976" cy="12190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55"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HTSSOP/QFN</a:t>
            </a:r>
          </a:p>
        </p:txBody>
      </p:sp>
      <p:sp>
        <p:nvSpPr>
          <p:cNvPr id="143" name="Rounded Rectangle 74">
            <a:extLst>
              <a:ext uri="{FF2B5EF4-FFF2-40B4-BE49-F238E27FC236}">
                <a16:creationId xmlns:a16="http://schemas.microsoft.com/office/drawing/2014/main" id="{FE627EFC-DA21-4F4B-BD62-00BDA14ECC9D}"/>
              </a:ext>
            </a:extLst>
          </p:cNvPr>
          <p:cNvSpPr/>
          <p:nvPr/>
        </p:nvSpPr>
        <p:spPr>
          <a:xfrm>
            <a:off x="5483476" y="3662884"/>
            <a:ext cx="343867" cy="13379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55">
              <a:defRPr/>
            </a:pPr>
            <a:r>
              <a:rPr lang="en-US" altLang="zh-CN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VSON</a:t>
            </a:r>
            <a:endParaRPr lang="en-US" sz="600" b="1" i="1" dirty="0">
              <a:solidFill>
                <a:srgbClr val="DE0000">
                  <a:lumMod val="20000"/>
                  <a:lumOff val="8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Rounded Rectangle 74">
            <a:extLst>
              <a:ext uri="{FF2B5EF4-FFF2-40B4-BE49-F238E27FC236}">
                <a16:creationId xmlns:a16="http://schemas.microsoft.com/office/drawing/2014/main" id="{BA761959-A04A-49BB-9C98-DB34BC89CE00}"/>
              </a:ext>
            </a:extLst>
          </p:cNvPr>
          <p:cNvSpPr/>
          <p:nvPr/>
        </p:nvSpPr>
        <p:spPr>
          <a:xfrm>
            <a:off x="7867111" y="3656188"/>
            <a:ext cx="365618" cy="12068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55"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QFN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101B0A4-77A4-4045-A841-24C0841212E9}"/>
              </a:ext>
            </a:extLst>
          </p:cNvPr>
          <p:cNvGrpSpPr/>
          <p:nvPr/>
        </p:nvGrpSpPr>
        <p:grpSpPr>
          <a:xfrm>
            <a:off x="7180435" y="226019"/>
            <a:ext cx="1666322" cy="436949"/>
            <a:chOff x="5796959" y="352422"/>
            <a:chExt cx="1666322" cy="436950"/>
          </a:xfrm>
        </p:grpSpPr>
        <p:sp>
          <p:nvSpPr>
            <p:cNvPr id="105" name="AutoShape 86">
              <a:extLst>
                <a:ext uri="{FF2B5EF4-FFF2-40B4-BE49-F238E27FC236}">
                  <a16:creationId xmlns:a16="http://schemas.microsoft.com/office/drawing/2014/main" id="{B70F00B2-6A3A-459C-A786-ACBDBF5CC6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96959" y="365371"/>
              <a:ext cx="789105" cy="192037"/>
            </a:xfrm>
            <a:prstGeom prst="roundRect">
              <a:avLst>
                <a:gd name="adj" fmla="val 12102"/>
              </a:avLst>
            </a:prstGeom>
            <a:solidFill>
              <a:schemeClr val="tx1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089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6179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4268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2357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04467" algn="l" defTabSz="76179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285362" algn="l" defTabSz="76179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666253" algn="l" defTabSz="76179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047146" algn="l" defTabSz="76179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42815">
                <a:defRPr/>
              </a:pPr>
              <a:r>
                <a:rPr lang="en-US" sz="900" b="1" i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Released</a:t>
              </a:r>
              <a:endParaRPr lang="en-US" sz="600" b="1" i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1" name="AutoShape 87">
              <a:extLst>
                <a:ext uri="{FF2B5EF4-FFF2-40B4-BE49-F238E27FC236}">
                  <a16:creationId xmlns:a16="http://schemas.microsoft.com/office/drawing/2014/main" id="{2BA11D7F-26BC-4075-813E-EFFA4825D0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74176" y="352422"/>
              <a:ext cx="789105" cy="195808"/>
            </a:xfrm>
            <a:prstGeom prst="roundRect">
              <a:avLst>
                <a:gd name="adj" fmla="val 12102"/>
              </a:avLst>
            </a:prstGeom>
            <a:solidFill>
              <a:srgbClr val="DE0000"/>
            </a:solidFill>
            <a:ln w="28575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lIns="20250" rIns="2025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089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6179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4268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2357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04467" algn="l" defTabSz="76179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285362" algn="l" defTabSz="76179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666253" algn="l" defTabSz="76179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047146" algn="l" defTabSz="76179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42815"/>
              <a:r>
                <a:rPr lang="en-US" altLang="en-US" sz="900" b="1" i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Development</a:t>
              </a:r>
              <a:endParaRPr lang="en-US" altLang="en-US" sz="600" b="1" i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5" name="AutoShape 88">
              <a:extLst>
                <a:ext uri="{FF2B5EF4-FFF2-40B4-BE49-F238E27FC236}">
                  <a16:creationId xmlns:a16="http://schemas.microsoft.com/office/drawing/2014/main" id="{CA6E310A-8CDC-4A06-B927-04322DB6EA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74176" y="603935"/>
              <a:ext cx="789105" cy="185437"/>
            </a:xfrm>
            <a:prstGeom prst="roundRect">
              <a:avLst>
                <a:gd name="adj" fmla="val 12102"/>
              </a:avLst>
            </a:prstGeom>
            <a:solidFill>
              <a:srgbClr val="00CC66"/>
            </a:solidFill>
            <a:ln w="28575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lIns="20250" rIns="2025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089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6179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4268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2357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04467" algn="l" defTabSz="76179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285362" algn="l" defTabSz="76179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666253" algn="l" defTabSz="76179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047146" algn="l" defTabSz="76179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42815">
                <a:defRPr/>
              </a:pPr>
              <a:r>
                <a:rPr lang="en-US" altLang="en-US" sz="900" b="1" i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Definition</a:t>
              </a:r>
            </a:p>
          </p:txBody>
        </p:sp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A0DB755-0E97-424D-AB3D-DBD04DC503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1072" y="191856"/>
            <a:ext cx="233363" cy="233363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301E22E-6F31-4946-9C25-1A22F4C7BC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5762" y="461789"/>
            <a:ext cx="209348" cy="240993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D069D199-94E2-4625-BECC-DA118DAA65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6300" y="865212"/>
            <a:ext cx="215927" cy="248567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80CB3398-B958-469C-93AB-0A05DE03AD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5912" y="2104886"/>
            <a:ext cx="215927" cy="248567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02C1507E-259C-4661-B6F1-5E327122B5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1823" y="3445749"/>
            <a:ext cx="253002" cy="253002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7F4228D3-315C-4483-8654-38CACB017C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5322" y="2194439"/>
            <a:ext cx="206931" cy="206931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FD4016EE-37E5-4FE1-9ED8-B42EE5D96C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3645" y="961222"/>
            <a:ext cx="183520" cy="183520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A23A451C-5FE5-4E02-86F0-3601D95F3F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34669" y="3445749"/>
            <a:ext cx="253002" cy="253002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CB395CA5-6454-4436-944F-57B8902545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5883" y="3452909"/>
            <a:ext cx="253002" cy="253002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3D0BA412-9608-45A6-ACF3-62322A9260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3485" y="1517736"/>
            <a:ext cx="175400" cy="175400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5ABB21CB-10F0-43AC-9CD6-1FD0DB636D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09181" y="2769212"/>
            <a:ext cx="197101" cy="1971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22A627-EF3E-4B9F-AF48-3E1489E000AE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695" y="1397461"/>
            <a:ext cx="891164" cy="891164"/>
          </a:xfrm>
          <a:prstGeom prst="rect">
            <a:avLst/>
          </a:prstGeom>
        </p:spPr>
      </p:pic>
      <p:sp>
        <p:nvSpPr>
          <p:cNvPr id="86" name="Rounded Rectangle 74">
            <a:extLst>
              <a:ext uri="{FF2B5EF4-FFF2-40B4-BE49-F238E27FC236}">
                <a16:creationId xmlns:a16="http://schemas.microsoft.com/office/drawing/2014/main" id="{AE7D98D6-AED5-4661-B0FB-BA4A21EBCB3B}"/>
              </a:ext>
            </a:extLst>
          </p:cNvPr>
          <p:cNvSpPr/>
          <p:nvPr/>
        </p:nvSpPr>
        <p:spPr>
          <a:xfrm>
            <a:off x="7188942" y="492226"/>
            <a:ext cx="786384" cy="19886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55">
              <a:defRPr/>
            </a:pPr>
            <a:r>
              <a:rPr lang="en-US" sz="9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Sampling</a:t>
            </a:r>
          </a:p>
        </p:txBody>
      </p:sp>
      <p:sp>
        <p:nvSpPr>
          <p:cNvPr id="90" name="Rounded Rectangle 74">
            <a:extLst>
              <a:ext uri="{FF2B5EF4-FFF2-40B4-BE49-F238E27FC236}">
                <a16:creationId xmlns:a16="http://schemas.microsoft.com/office/drawing/2014/main" id="{21467ACA-865C-47AC-ABBC-7D8679BD0E24}"/>
              </a:ext>
            </a:extLst>
          </p:cNvPr>
          <p:cNvSpPr/>
          <p:nvPr/>
        </p:nvSpPr>
        <p:spPr>
          <a:xfrm>
            <a:off x="4847338" y="1692114"/>
            <a:ext cx="510976" cy="12190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55"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HTSSOP/QFN</a:t>
            </a:r>
          </a:p>
        </p:txBody>
      </p:sp>
      <p:sp>
        <p:nvSpPr>
          <p:cNvPr id="91" name="Rounded Rectangle 74">
            <a:extLst>
              <a:ext uri="{FF2B5EF4-FFF2-40B4-BE49-F238E27FC236}">
                <a16:creationId xmlns:a16="http://schemas.microsoft.com/office/drawing/2014/main" id="{9C315AE6-51E1-4DBE-B845-1FDC8C7BE671}"/>
              </a:ext>
            </a:extLst>
          </p:cNvPr>
          <p:cNvSpPr/>
          <p:nvPr/>
        </p:nvSpPr>
        <p:spPr>
          <a:xfrm>
            <a:off x="4899840" y="2975398"/>
            <a:ext cx="510976" cy="12190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55"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HTSSOP/QFN</a:t>
            </a:r>
          </a:p>
        </p:txBody>
      </p:sp>
      <p:pic>
        <p:nvPicPr>
          <p:cNvPr id="77" name="Graphic 76" descr="Map with pin">
            <a:hlinkClick r:id="rId14" action="ppaction://hlinksldjump"/>
            <a:extLst>
              <a:ext uri="{FF2B5EF4-FFF2-40B4-BE49-F238E27FC236}">
                <a16:creationId xmlns:a16="http://schemas.microsoft.com/office/drawing/2014/main" id="{6D4865F1-0000-454F-BD26-97B8E43405E6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05444" y="4687812"/>
            <a:ext cx="367156" cy="3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17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9B05B-E4F7-4B67-B057-A726BD909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91" y="70822"/>
            <a:ext cx="8458200" cy="579628"/>
          </a:xfrm>
        </p:spPr>
        <p:txBody>
          <a:bodyPr/>
          <a:lstStyle/>
          <a:p>
            <a:r>
              <a:rPr lang="en-US" dirty="0"/>
              <a:t>Camaro Family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AC336-C246-4B58-BF77-64151108EC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724886" y="4340433"/>
            <a:ext cx="2133600" cy="154782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97888F-6AF7-4263-B69D-592D8C33BAC7}" type="slidenum"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Google Shape;720;p37">
            <a:extLst>
              <a:ext uri="{FF2B5EF4-FFF2-40B4-BE49-F238E27FC236}">
                <a16:creationId xmlns:a16="http://schemas.microsoft.com/office/drawing/2014/main" id="{186A7100-C569-4226-995D-FD737DA4C832}"/>
              </a:ext>
            </a:extLst>
          </p:cNvPr>
          <p:cNvSpPr/>
          <p:nvPr/>
        </p:nvSpPr>
        <p:spPr>
          <a:xfrm flipH="1" flipV="1">
            <a:off x="273790" y="2795359"/>
            <a:ext cx="4303697" cy="1740237"/>
          </a:xfrm>
          <a:custGeom>
            <a:avLst/>
            <a:gdLst/>
            <a:ahLst/>
            <a:cxnLst/>
            <a:rect l="l" t="t" r="r" b="b"/>
            <a:pathLst>
              <a:path w="107455" h="43161" extrusionOk="0">
                <a:moveTo>
                  <a:pt x="0" y="0"/>
                </a:moveTo>
                <a:lnTo>
                  <a:pt x="0" y="40767"/>
                </a:lnTo>
                <a:lnTo>
                  <a:pt x="105073" y="40767"/>
                </a:lnTo>
                <a:cubicBezTo>
                  <a:pt x="106395" y="40767"/>
                  <a:pt x="107454" y="41850"/>
                  <a:pt x="107454" y="43160"/>
                </a:cubicBezTo>
                <a:lnTo>
                  <a:pt x="107454" y="3643"/>
                </a:lnTo>
                <a:cubicBezTo>
                  <a:pt x="107454" y="1631"/>
                  <a:pt x="105823" y="0"/>
                  <a:pt x="103811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399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grpSp>
        <p:nvGrpSpPr>
          <p:cNvPr id="36" name="组合 10">
            <a:extLst>
              <a:ext uri="{FF2B5EF4-FFF2-40B4-BE49-F238E27FC236}">
                <a16:creationId xmlns:a16="http://schemas.microsoft.com/office/drawing/2014/main" id="{D610F89A-7F30-418A-B111-050142BF1C5F}"/>
              </a:ext>
            </a:extLst>
          </p:cNvPr>
          <p:cNvGrpSpPr/>
          <p:nvPr/>
        </p:nvGrpSpPr>
        <p:grpSpPr>
          <a:xfrm flipH="1">
            <a:off x="177391" y="552300"/>
            <a:ext cx="4400096" cy="2246876"/>
            <a:chOff x="1476150" y="1557565"/>
            <a:chExt cx="4395337" cy="1909418"/>
          </a:xfrm>
        </p:grpSpPr>
        <p:sp>
          <p:nvSpPr>
            <p:cNvPr id="37" name="Google Shape;719;p37">
              <a:extLst>
                <a:ext uri="{FF2B5EF4-FFF2-40B4-BE49-F238E27FC236}">
                  <a16:creationId xmlns:a16="http://schemas.microsoft.com/office/drawing/2014/main" id="{D8AAE267-B95B-4F3D-A659-0BFC403B84CA}"/>
                </a:ext>
              </a:extLst>
            </p:cNvPr>
            <p:cNvSpPr/>
            <p:nvPr/>
          </p:nvSpPr>
          <p:spPr>
            <a:xfrm>
              <a:off x="3329736" y="1557565"/>
              <a:ext cx="2541751" cy="1020936"/>
            </a:xfrm>
            <a:custGeom>
              <a:avLst/>
              <a:gdLst/>
              <a:ahLst/>
              <a:cxnLst/>
              <a:rect l="l" t="t" r="r" b="b"/>
              <a:pathLst>
                <a:path w="107455" h="43161" extrusionOk="0">
                  <a:moveTo>
                    <a:pt x="0" y="0"/>
                  </a:moveTo>
                  <a:lnTo>
                    <a:pt x="0" y="40767"/>
                  </a:lnTo>
                  <a:lnTo>
                    <a:pt x="105073" y="40767"/>
                  </a:lnTo>
                  <a:cubicBezTo>
                    <a:pt x="106395" y="40767"/>
                    <a:pt x="107454" y="41850"/>
                    <a:pt x="107454" y="43160"/>
                  </a:cubicBezTo>
                  <a:lnTo>
                    <a:pt x="107454" y="3643"/>
                  </a:lnTo>
                  <a:cubicBezTo>
                    <a:pt x="107454" y="1631"/>
                    <a:pt x="105823" y="0"/>
                    <a:pt x="103811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122153" tIns="122152" rIns="122153" bIns="122152" numCol="1" spcCol="1270" anchor="ctr" anchorCtr="0">
              <a:noAutofit/>
            </a:bodyPr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8" name="Google Shape;720;p37">
              <a:extLst>
                <a:ext uri="{FF2B5EF4-FFF2-40B4-BE49-F238E27FC236}">
                  <a16:creationId xmlns:a16="http://schemas.microsoft.com/office/drawing/2014/main" id="{587D037B-EF6E-4592-B91D-799A835DA4B2}"/>
                </a:ext>
              </a:extLst>
            </p:cNvPr>
            <p:cNvSpPr/>
            <p:nvPr/>
          </p:nvSpPr>
          <p:spPr>
            <a:xfrm>
              <a:off x="1476150" y="1708159"/>
              <a:ext cx="4299045" cy="1758824"/>
            </a:xfrm>
            <a:custGeom>
              <a:avLst/>
              <a:gdLst/>
              <a:ahLst/>
              <a:cxnLst/>
              <a:rect l="l" t="t" r="r" b="b"/>
              <a:pathLst>
                <a:path w="107455" h="43161" extrusionOk="0">
                  <a:moveTo>
                    <a:pt x="0" y="0"/>
                  </a:moveTo>
                  <a:lnTo>
                    <a:pt x="0" y="40767"/>
                  </a:lnTo>
                  <a:lnTo>
                    <a:pt x="105073" y="40767"/>
                  </a:lnTo>
                  <a:cubicBezTo>
                    <a:pt x="106395" y="40767"/>
                    <a:pt x="107454" y="41850"/>
                    <a:pt x="107454" y="43160"/>
                  </a:cubicBezTo>
                  <a:lnTo>
                    <a:pt x="107454" y="3643"/>
                  </a:lnTo>
                  <a:cubicBezTo>
                    <a:pt x="107454" y="1631"/>
                    <a:pt x="105823" y="0"/>
                    <a:pt x="103811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399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40" name="PA-矩形 4">
            <a:extLst>
              <a:ext uri="{FF2B5EF4-FFF2-40B4-BE49-F238E27FC236}">
                <a16:creationId xmlns:a16="http://schemas.microsoft.com/office/drawing/2014/main" id="{58777151-3A25-4973-AFCE-EC9749F28F3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2341" y="563531"/>
            <a:ext cx="2214604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LP887x(D)-Q1  Isw = 5.4A</a:t>
            </a:r>
            <a:endParaRPr kumimoji="0" lang="zh-CN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+mn-lt"/>
            </a:endParaRPr>
          </a:p>
        </p:txBody>
      </p:sp>
      <p:grpSp>
        <p:nvGrpSpPr>
          <p:cNvPr id="41" name="组合 10">
            <a:extLst>
              <a:ext uri="{FF2B5EF4-FFF2-40B4-BE49-F238E27FC236}">
                <a16:creationId xmlns:a16="http://schemas.microsoft.com/office/drawing/2014/main" id="{7F70A667-7605-4C41-903D-6D2188B2452E}"/>
              </a:ext>
            </a:extLst>
          </p:cNvPr>
          <p:cNvGrpSpPr/>
          <p:nvPr/>
        </p:nvGrpSpPr>
        <p:grpSpPr>
          <a:xfrm>
            <a:off x="4495101" y="563182"/>
            <a:ext cx="4459571" cy="2239466"/>
            <a:chOff x="1873535" y="1563863"/>
            <a:chExt cx="3901657" cy="1903120"/>
          </a:xfrm>
        </p:grpSpPr>
        <p:sp>
          <p:nvSpPr>
            <p:cNvPr id="42" name="Google Shape;719;p37">
              <a:extLst>
                <a:ext uri="{FF2B5EF4-FFF2-40B4-BE49-F238E27FC236}">
                  <a16:creationId xmlns:a16="http://schemas.microsoft.com/office/drawing/2014/main" id="{8A885D99-B2E7-42FF-A444-22A66CC9B49B}"/>
                </a:ext>
              </a:extLst>
            </p:cNvPr>
            <p:cNvSpPr/>
            <p:nvPr/>
          </p:nvSpPr>
          <p:spPr>
            <a:xfrm flipH="1">
              <a:off x="1873535" y="1563863"/>
              <a:ext cx="2499683" cy="1011688"/>
            </a:xfrm>
            <a:custGeom>
              <a:avLst/>
              <a:gdLst/>
              <a:ahLst/>
              <a:cxnLst/>
              <a:rect l="l" t="t" r="r" b="b"/>
              <a:pathLst>
                <a:path w="107455" h="43161" extrusionOk="0">
                  <a:moveTo>
                    <a:pt x="0" y="0"/>
                  </a:moveTo>
                  <a:lnTo>
                    <a:pt x="0" y="40767"/>
                  </a:lnTo>
                  <a:lnTo>
                    <a:pt x="105073" y="40767"/>
                  </a:lnTo>
                  <a:cubicBezTo>
                    <a:pt x="106395" y="40767"/>
                    <a:pt x="107454" y="41850"/>
                    <a:pt x="107454" y="43160"/>
                  </a:cubicBezTo>
                  <a:lnTo>
                    <a:pt x="107454" y="3643"/>
                  </a:lnTo>
                  <a:cubicBezTo>
                    <a:pt x="107454" y="1631"/>
                    <a:pt x="105823" y="0"/>
                    <a:pt x="103811" y="0"/>
                  </a:cubicBezTo>
                  <a:close/>
                </a:path>
              </a:pathLst>
            </a:cu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122153" tIns="122152" rIns="122153" bIns="122152" numCol="1" spcCol="1270" anchor="ctr" anchorCtr="0">
              <a:noAutofit/>
            </a:bodyPr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3" name="Google Shape;720;p37">
              <a:extLst>
                <a:ext uri="{FF2B5EF4-FFF2-40B4-BE49-F238E27FC236}">
                  <a16:creationId xmlns:a16="http://schemas.microsoft.com/office/drawing/2014/main" id="{8F04CC6C-657E-4C1A-A99C-890193DCCA57}"/>
                </a:ext>
              </a:extLst>
            </p:cNvPr>
            <p:cNvSpPr/>
            <p:nvPr/>
          </p:nvSpPr>
          <p:spPr>
            <a:xfrm>
              <a:off x="1954254" y="1708159"/>
              <a:ext cx="3820938" cy="1758824"/>
            </a:xfrm>
            <a:custGeom>
              <a:avLst/>
              <a:gdLst/>
              <a:ahLst/>
              <a:cxnLst/>
              <a:rect l="l" t="t" r="r" b="b"/>
              <a:pathLst>
                <a:path w="107455" h="43161" extrusionOk="0">
                  <a:moveTo>
                    <a:pt x="0" y="0"/>
                  </a:moveTo>
                  <a:lnTo>
                    <a:pt x="0" y="40767"/>
                  </a:lnTo>
                  <a:lnTo>
                    <a:pt x="105073" y="40767"/>
                  </a:lnTo>
                  <a:cubicBezTo>
                    <a:pt x="106395" y="40767"/>
                    <a:pt x="107454" y="41850"/>
                    <a:pt x="107454" y="43160"/>
                  </a:cubicBezTo>
                  <a:lnTo>
                    <a:pt x="107454" y="3643"/>
                  </a:lnTo>
                  <a:cubicBezTo>
                    <a:pt x="107454" y="1631"/>
                    <a:pt x="105823" y="0"/>
                    <a:pt x="103811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399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0476C502-F0EF-44E8-97E8-50D212736EE1}"/>
              </a:ext>
            </a:extLst>
          </p:cNvPr>
          <p:cNvSpPr/>
          <p:nvPr/>
        </p:nvSpPr>
        <p:spPr>
          <a:xfrm>
            <a:off x="4643295" y="535187"/>
            <a:ext cx="18341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t>LP889x(D)-Q1   Isw = 7.5A</a:t>
            </a:r>
            <a:endParaRPr kumimoji="0" lang="zh-CN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47" name="Google Shape;720;p37">
            <a:extLst>
              <a:ext uri="{FF2B5EF4-FFF2-40B4-BE49-F238E27FC236}">
                <a16:creationId xmlns:a16="http://schemas.microsoft.com/office/drawing/2014/main" id="{45C96C9D-46E9-4762-81EF-749AA2500096}"/>
              </a:ext>
            </a:extLst>
          </p:cNvPr>
          <p:cNvSpPr/>
          <p:nvPr/>
        </p:nvSpPr>
        <p:spPr>
          <a:xfrm flipV="1">
            <a:off x="4563192" y="2782091"/>
            <a:ext cx="4367310" cy="1733378"/>
          </a:xfrm>
          <a:custGeom>
            <a:avLst/>
            <a:gdLst/>
            <a:ahLst/>
            <a:cxnLst/>
            <a:rect l="l" t="t" r="r" b="b"/>
            <a:pathLst>
              <a:path w="107455" h="43161" extrusionOk="0">
                <a:moveTo>
                  <a:pt x="0" y="0"/>
                </a:moveTo>
                <a:lnTo>
                  <a:pt x="0" y="40767"/>
                </a:lnTo>
                <a:lnTo>
                  <a:pt x="105073" y="40767"/>
                </a:lnTo>
                <a:cubicBezTo>
                  <a:pt x="106395" y="40767"/>
                  <a:pt x="107454" y="41850"/>
                  <a:pt x="107454" y="43160"/>
                </a:cubicBezTo>
                <a:lnTo>
                  <a:pt x="107454" y="3643"/>
                </a:lnTo>
                <a:cubicBezTo>
                  <a:pt x="107454" y="1631"/>
                  <a:pt x="105823" y="0"/>
                  <a:pt x="103811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399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grpSp>
        <p:nvGrpSpPr>
          <p:cNvPr id="52" name="组合 13">
            <a:extLst>
              <a:ext uri="{FF2B5EF4-FFF2-40B4-BE49-F238E27FC236}">
                <a16:creationId xmlns:a16="http://schemas.microsoft.com/office/drawing/2014/main" id="{9C793914-6ED8-4226-94FA-B917EAC172E5}"/>
              </a:ext>
            </a:extLst>
          </p:cNvPr>
          <p:cNvGrpSpPr/>
          <p:nvPr/>
        </p:nvGrpSpPr>
        <p:grpSpPr>
          <a:xfrm>
            <a:off x="4874160" y="903407"/>
            <a:ext cx="1752959" cy="1703684"/>
            <a:chOff x="1320800" y="2197100"/>
            <a:chExt cx="3467100" cy="3505200"/>
          </a:xfrm>
        </p:grpSpPr>
        <p:sp>
          <p:nvSpPr>
            <p:cNvPr id="53" name="矩形: 圆角 11">
              <a:extLst>
                <a:ext uri="{FF2B5EF4-FFF2-40B4-BE49-F238E27FC236}">
                  <a16:creationId xmlns:a16="http://schemas.microsoft.com/office/drawing/2014/main" id="{952A4100-DCE0-43F2-99AD-91A10E7B0125}"/>
                </a:ext>
              </a:extLst>
            </p:cNvPr>
            <p:cNvSpPr/>
            <p:nvPr/>
          </p:nvSpPr>
          <p:spPr>
            <a:xfrm>
              <a:off x="1320800" y="2197100"/>
              <a:ext cx="3467100" cy="3352800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4" name="矩形: 圆角 12">
              <a:hlinkClick r:id="" action="ppaction://noaction"/>
              <a:extLst>
                <a:ext uri="{FF2B5EF4-FFF2-40B4-BE49-F238E27FC236}">
                  <a16:creationId xmlns:a16="http://schemas.microsoft.com/office/drawing/2014/main" id="{E6959062-BFFD-4DA4-ACC8-539BF125DC25}"/>
                </a:ext>
              </a:extLst>
            </p:cNvPr>
            <p:cNvSpPr/>
            <p:nvPr/>
          </p:nvSpPr>
          <p:spPr>
            <a:xfrm>
              <a:off x="1320800" y="2349500"/>
              <a:ext cx="3467100" cy="33528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55" name="椭圆 25">
            <a:extLst>
              <a:ext uri="{FF2B5EF4-FFF2-40B4-BE49-F238E27FC236}">
                <a16:creationId xmlns:a16="http://schemas.microsoft.com/office/drawing/2014/main" id="{8BDD51B2-DFDD-460A-94DA-ABD60FA995D4}"/>
              </a:ext>
            </a:extLst>
          </p:cNvPr>
          <p:cNvSpPr/>
          <p:nvPr/>
        </p:nvSpPr>
        <p:spPr>
          <a:xfrm>
            <a:off x="5404810" y="834491"/>
            <a:ext cx="777476" cy="211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t>Single Phase</a:t>
            </a:r>
            <a:endParaRPr kumimoji="0" lang="zh-CN" altLang="en-US" sz="7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grpSp>
        <p:nvGrpSpPr>
          <p:cNvPr id="60" name="组合 13">
            <a:extLst>
              <a:ext uri="{FF2B5EF4-FFF2-40B4-BE49-F238E27FC236}">
                <a16:creationId xmlns:a16="http://schemas.microsoft.com/office/drawing/2014/main" id="{A96948DA-DDDB-4B31-AC91-0A2CE5CFC1A7}"/>
              </a:ext>
            </a:extLst>
          </p:cNvPr>
          <p:cNvGrpSpPr/>
          <p:nvPr/>
        </p:nvGrpSpPr>
        <p:grpSpPr>
          <a:xfrm>
            <a:off x="478599" y="877002"/>
            <a:ext cx="1752959" cy="1703684"/>
            <a:chOff x="1320800" y="2197100"/>
            <a:chExt cx="3467100" cy="3505200"/>
          </a:xfrm>
        </p:grpSpPr>
        <p:sp>
          <p:nvSpPr>
            <p:cNvPr id="61" name="矩形: 圆角 11">
              <a:extLst>
                <a:ext uri="{FF2B5EF4-FFF2-40B4-BE49-F238E27FC236}">
                  <a16:creationId xmlns:a16="http://schemas.microsoft.com/office/drawing/2014/main" id="{AFA7482C-2EEF-434A-95C8-A5BC88E03F87}"/>
                </a:ext>
              </a:extLst>
            </p:cNvPr>
            <p:cNvSpPr/>
            <p:nvPr/>
          </p:nvSpPr>
          <p:spPr>
            <a:xfrm>
              <a:off x="1320800" y="2197100"/>
              <a:ext cx="3467100" cy="33528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2" name="矩形: 圆角 12">
              <a:hlinkClick r:id="" action="ppaction://noaction"/>
              <a:extLst>
                <a:ext uri="{FF2B5EF4-FFF2-40B4-BE49-F238E27FC236}">
                  <a16:creationId xmlns:a16="http://schemas.microsoft.com/office/drawing/2014/main" id="{ECFB55E0-ED3B-4C53-9244-DBFE040EE9C6}"/>
                </a:ext>
              </a:extLst>
            </p:cNvPr>
            <p:cNvSpPr/>
            <p:nvPr/>
          </p:nvSpPr>
          <p:spPr>
            <a:xfrm>
              <a:off x="1320800" y="2349500"/>
              <a:ext cx="3467100" cy="33528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63" name="椭圆 25">
            <a:extLst>
              <a:ext uri="{FF2B5EF4-FFF2-40B4-BE49-F238E27FC236}">
                <a16:creationId xmlns:a16="http://schemas.microsoft.com/office/drawing/2014/main" id="{519494C5-DF41-4E95-814A-07DA2CC5BE39}"/>
              </a:ext>
            </a:extLst>
          </p:cNvPr>
          <p:cNvSpPr/>
          <p:nvPr/>
        </p:nvSpPr>
        <p:spPr>
          <a:xfrm>
            <a:off x="927414" y="785646"/>
            <a:ext cx="810929" cy="211905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t>Single Phase</a:t>
            </a:r>
            <a:endParaRPr kumimoji="0" lang="zh-CN" altLang="en-US" sz="7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grpSp>
        <p:nvGrpSpPr>
          <p:cNvPr id="68" name="组合 13">
            <a:extLst>
              <a:ext uri="{FF2B5EF4-FFF2-40B4-BE49-F238E27FC236}">
                <a16:creationId xmlns:a16="http://schemas.microsoft.com/office/drawing/2014/main" id="{86AE896C-2CA0-4278-9BCF-162959ABFCE2}"/>
              </a:ext>
            </a:extLst>
          </p:cNvPr>
          <p:cNvGrpSpPr/>
          <p:nvPr/>
        </p:nvGrpSpPr>
        <p:grpSpPr>
          <a:xfrm>
            <a:off x="2416398" y="877002"/>
            <a:ext cx="1866042" cy="1703684"/>
            <a:chOff x="1320800" y="2197100"/>
            <a:chExt cx="3467100" cy="3505200"/>
          </a:xfrm>
        </p:grpSpPr>
        <p:sp>
          <p:nvSpPr>
            <p:cNvPr id="69" name="矩形: 圆角 11">
              <a:extLst>
                <a:ext uri="{FF2B5EF4-FFF2-40B4-BE49-F238E27FC236}">
                  <a16:creationId xmlns:a16="http://schemas.microsoft.com/office/drawing/2014/main" id="{0206D5D1-D55A-4F22-A430-0B1DCFAD55D6}"/>
                </a:ext>
              </a:extLst>
            </p:cNvPr>
            <p:cNvSpPr/>
            <p:nvPr/>
          </p:nvSpPr>
          <p:spPr>
            <a:xfrm>
              <a:off x="1320800" y="2197100"/>
              <a:ext cx="3467100" cy="33528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0" name="矩形: 圆角 12">
              <a:hlinkClick r:id="" action="ppaction://noaction"/>
              <a:extLst>
                <a:ext uri="{FF2B5EF4-FFF2-40B4-BE49-F238E27FC236}">
                  <a16:creationId xmlns:a16="http://schemas.microsoft.com/office/drawing/2014/main" id="{74532AEE-5CA0-4994-A5E3-25211BBAFF69}"/>
                </a:ext>
              </a:extLst>
            </p:cNvPr>
            <p:cNvSpPr/>
            <p:nvPr/>
          </p:nvSpPr>
          <p:spPr>
            <a:xfrm>
              <a:off x="1320800" y="2349500"/>
              <a:ext cx="3467100" cy="33528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71" name="椭圆 25">
            <a:extLst>
              <a:ext uri="{FF2B5EF4-FFF2-40B4-BE49-F238E27FC236}">
                <a16:creationId xmlns:a16="http://schemas.microsoft.com/office/drawing/2014/main" id="{787C7717-B63B-405B-BE67-4AE2C4130415}"/>
              </a:ext>
            </a:extLst>
          </p:cNvPr>
          <p:cNvSpPr/>
          <p:nvPr/>
        </p:nvSpPr>
        <p:spPr>
          <a:xfrm>
            <a:off x="2926706" y="808086"/>
            <a:ext cx="740664" cy="211905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t>Dual Phase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C8DA3A6-DDD4-42B3-8262-908EA946D80B}"/>
              </a:ext>
            </a:extLst>
          </p:cNvPr>
          <p:cNvGrpSpPr/>
          <p:nvPr/>
        </p:nvGrpSpPr>
        <p:grpSpPr>
          <a:xfrm>
            <a:off x="8556630" y="462596"/>
            <a:ext cx="410639" cy="477221"/>
            <a:chOff x="5316071" y="3068085"/>
            <a:chExt cx="547519" cy="636294"/>
          </a:xfrm>
        </p:grpSpPr>
        <p:sp>
          <p:nvSpPr>
            <p:cNvPr id="49" name="矩形 11">
              <a:extLst>
                <a:ext uri="{FF2B5EF4-FFF2-40B4-BE49-F238E27FC236}">
                  <a16:creationId xmlns:a16="http://schemas.microsoft.com/office/drawing/2014/main" id="{1895244A-2E2A-4787-857C-27E891675C99}"/>
                </a:ext>
              </a:extLst>
            </p:cNvPr>
            <p:cNvSpPr/>
            <p:nvPr/>
          </p:nvSpPr>
          <p:spPr>
            <a:xfrm rot="2700000">
              <a:off x="5331718" y="3172508"/>
              <a:ext cx="525611" cy="53813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0" name="矩形 12">
              <a:extLst>
                <a:ext uri="{FF2B5EF4-FFF2-40B4-BE49-F238E27FC236}">
                  <a16:creationId xmlns:a16="http://schemas.microsoft.com/office/drawing/2014/main" id="{585542B1-B043-446A-8D0F-F34B99ECA1C4}"/>
                </a:ext>
              </a:extLst>
            </p:cNvPr>
            <p:cNvSpPr/>
            <p:nvPr/>
          </p:nvSpPr>
          <p:spPr>
            <a:xfrm rot="2700000">
              <a:off x="5322736" y="3061420"/>
              <a:ext cx="532814" cy="54614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7493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51" name="文本框 36">
            <a:extLst>
              <a:ext uri="{FF2B5EF4-FFF2-40B4-BE49-F238E27FC236}">
                <a16:creationId xmlns:a16="http://schemas.microsoft.com/office/drawing/2014/main" id="{26139297-AB3B-4DB3-95CA-FC8ECC0E20C7}"/>
              </a:ext>
            </a:extLst>
          </p:cNvPr>
          <p:cNvSpPr txBox="1"/>
          <p:nvPr/>
        </p:nvSpPr>
        <p:spPr>
          <a:xfrm>
            <a:off x="8414738" y="437333"/>
            <a:ext cx="691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t>20W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t>Converter</a:t>
            </a:r>
            <a:endParaRPr kumimoji="0" lang="zh-CN" altLang="en-US" sz="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grpSp>
        <p:nvGrpSpPr>
          <p:cNvPr id="24" name="组合 25">
            <a:extLst>
              <a:ext uri="{FF2B5EF4-FFF2-40B4-BE49-F238E27FC236}">
                <a16:creationId xmlns:a16="http://schemas.microsoft.com/office/drawing/2014/main" id="{0D1ABAF7-5278-443B-92C3-AB5B40312E37}"/>
              </a:ext>
            </a:extLst>
          </p:cNvPr>
          <p:cNvGrpSpPr/>
          <p:nvPr/>
        </p:nvGrpSpPr>
        <p:grpSpPr>
          <a:xfrm>
            <a:off x="6853324" y="3023906"/>
            <a:ext cx="2037240" cy="601337"/>
            <a:chOff x="2710234" y="1992268"/>
            <a:chExt cx="2931955" cy="737031"/>
          </a:xfrm>
        </p:grpSpPr>
        <p:sp>
          <p:nvSpPr>
            <p:cNvPr id="25" name="PA-矩形 4">
              <a:extLst>
                <a:ext uri="{FF2B5EF4-FFF2-40B4-BE49-F238E27FC236}">
                  <a16:creationId xmlns:a16="http://schemas.microsoft.com/office/drawing/2014/main" id="{EAE3F950-B070-4117-8436-A8203608EC1B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745367" y="1992268"/>
              <a:ext cx="2896822" cy="198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+mn-cs"/>
                  <a:sym typeface="+mn-lt"/>
                </a:rPr>
                <a:t>Diagnostics &amp; Protections</a:t>
              </a:r>
            </a:p>
          </p:txBody>
        </p:sp>
        <p:sp>
          <p:nvSpPr>
            <p:cNvPr id="26" name="PA-矩形 4">
              <a:extLst>
                <a:ext uri="{FF2B5EF4-FFF2-40B4-BE49-F238E27FC236}">
                  <a16:creationId xmlns:a16="http://schemas.microsoft.com/office/drawing/2014/main" id="{15C3B1AB-DAC0-4EE7-B63E-396DCA131A24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710234" y="2253298"/>
              <a:ext cx="2213213" cy="476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171446" marR="0" lvl="0" indent="-171446" algn="l" defTabSz="1015670" rtl="0" eaLnBrk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NMOS Power line FET</a:t>
              </a:r>
            </a:p>
            <a:p>
              <a:pPr marL="171446" marR="0" lvl="0" indent="-171446" algn="l" defTabSz="1015670" rtl="0" eaLnBrk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I2C with CRC</a:t>
              </a:r>
            </a:p>
          </p:txBody>
        </p:sp>
      </p:grpSp>
      <p:sp>
        <p:nvSpPr>
          <p:cNvPr id="27" name="矩形: 圆角 42">
            <a:extLst>
              <a:ext uri="{FF2B5EF4-FFF2-40B4-BE49-F238E27FC236}">
                <a16:creationId xmlns:a16="http://schemas.microsoft.com/office/drawing/2014/main" id="{ADBE53FD-BCD9-4256-A529-FA469DBA6F33}"/>
              </a:ext>
            </a:extLst>
          </p:cNvPr>
          <p:cNvSpPr/>
          <p:nvPr/>
        </p:nvSpPr>
        <p:spPr>
          <a:xfrm>
            <a:off x="6712395" y="3291455"/>
            <a:ext cx="83198" cy="3499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grpSp>
        <p:nvGrpSpPr>
          <p:cNvPr id="28" name="组合 25">
            <a:extLst>
              <a:ext uri="{FF2B5EF4-FFF2-40B4-BE49-F238E27FC236}">
                <a16:creationId xmlns:a16="http://schemas.microsoft.com/office/drawing/2014/main" id="{F5CD7E8A-CB67-4F07-86D7-30E4226BAE3F}"/>
              </a:ext>
            </a:extLst>
          </p:cNvPr>
          <p:cNvGrpSpPr/>
          <p:nvPr/>
        </p:nvGrpSpPr>
        <p:grpSpPr>
          <a:xfrm>
            <a:off x="2239628" y="3087179"/>
            <a:ext cx="2084642" cy="1253254"/>
            <a:chOff x="1635486" y="2031376"/>
            <a:chExt cx="3366635" cy="849677"/>
          </a:xfrm>
        </p:grpSpPr>
        <p:sp>
          <p:nvSpPr>
            <p:cNvPr id="29" name="PA-矩形 4">
              <a:extLst>
                <a:ext uri="{FF2B5EF4-FFF2-40B4-BE49-F238E27FC236}">
                  <a16:creationId xmlns:a16="http://schemas.microsoft.com/office/drawing/2014/main" id="{1FE256D3-B860-406F-8D01-5017216C51A1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635486" y="2031376"/>
              <a:ext cx="2637262" cy="163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17788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+mn-cs"/>
                </a:rPr>
                <a:t>D</a:t>
              </a: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+mn-cs"/>
                </a:rPr>
                <a:t>ual Phase Operation</a:t>
              </a:r>
            </a:p>
          </p:txBody>
        </p:sp>
        <p:sp>
          <p:nvSpPr>
            <p:cNvPr id="30" name="PA-矩形 4">
              <a:extLst>
                <a:ext uri="{FF2B5EF4-FFF2-40B4-BE49-F238E27FC236}">
                  <a16:creationId xmlns:a16="http://schemas.microsoft.com/office/drawing/2014/main" id="{0314B4FA-DAE2-41C9-9E87-1B143E22F131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666527" y="2216375"/>
              <a:ext cx="3335594" cy="664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171446" marR="0" lvl="0" indent="-171446" algn="l" defTabSz="1015670" rtl="0" eaLnBrk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  <a:sym typeface="+mn-lt"/>
                </a:rPr>
                <a:t>$0.4 BOM cost saving </a:t>
              </a:r>
            </a:p>
            <a:p>
              <a:pPr marL="171446" marR="0" lvl="0" indent="-171446" algn="l" defTabSz="1015670" rtl="0" eaLnBrk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  <a:sym typeface="+mn-lt"/>
                </a:rPr>
                <a:t>40% smaller, 70% thinner</a:t>
              </a:r>
            </a:p>
            <a:p>
              <a:pPr marL="171446" marR="0" lvl="0" indent="-171446" algn="l" defTabSz="1015670" rtl="0" eaLnBrk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  <a:sym typeface="+mn-lt"/>
                </a:rPr>
                <a:t>EMI compliant without CMC</a:t>
              </a:r>
            </a:p>
            <a:p>
              <a:pPr marL="171446" marR="0" lvl="0" indent="-171446" algn="l" defTabSz="1015670" rtl="0" eaLnBrk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  <a:sym typeface="+mn-lt"/>
                </a:rPr>
                <a:t>Stackable for 8-12CH display </a:t>
              </a:r>
            </a:p>
          </p:txBody>
        </p:sp>
      </p:grpSp>
      <p:sp>
        <p:nvSpPr>
          <p:cNvPr id="31" name="矩形: 圆角 42">
            <a:extLst>
              <a:ext uri="{FF2B5EF4-FFF2-40B4-BE49-F238E27FC236}">
                <a16:creationId xmlns:a16="http://schemas.microsoft.com/office/drawing/2014/main" id="{6C97DF16-A460-4BB7-B97E-0B2921CEABEC}"/>
              </a:ext>
            </a:extLst>
          </p:cNvPr>
          <p:cNvSpPr/>
          <p:nvPr/>
        </p:nvSpPr>
        <p:spPr>
          <a:xfrm>
            <a:off x="2087146" y="3387731"/>
            <a:ext cx="92669" cy="86429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054BA33-0BE8-4CEB-BACC-A794B0EB880A}"/>
              </a:ext>
            </a:extLst>
          </p:cNvPr>
          <p:cNvSpPr/>
          <p:nvPr/>
        </p:nvSpPr>
        <p:spPr>
          <a:xfrm rot="16200000">
            <a:off x="-852" y="3869796"/>
            <a:ext cx="92919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en-US" altLang="zh-CN" sz="800" b="0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ingle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Phase</a:t>
            </a:r>
            <a:endParaRPr kumimoji="0" lang="en-US" sz="800" b="0" i="0" u="none" strike="noStrike" kern="120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7642968-5A1B-4F4C-A97F-1E3FBB30A09B}"/>
              </a:ext>
            </a:extLst>
          </p:cNvPr>
          <p:cNvSpPr/>
          <p:nvPr/>
        </p:nvSpPr>
        <p:spPr>
          <a:xfrm rot="16200000">
            <a:off x="192216" y="3168406"/>
            <a:ext cx="54305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D</a:t>
            </a:r>
            <a:r>
              <a:rPr kumimoji="0" lang="en-US" altLang="zh-CN" sz="800" b="0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ual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Phase</a:t>
            </a:r>
            <a:endParaRPr kumimoji="0" lang="en-US" sz="800" b="0" i="0" u="none" strike="noStrike" kern="120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6" name="PA-矩形 4">
            <a:extLst>
              <a:ext uri="{FF2B5EF4-FFF2-40B4-BE49-F238E27FC236}">
                <a16:creationId xmlns:a16="http://schemas.microsoft.com/office/drawing/2014/main" id="{025FCC01-5102-49E1-B243-324EA964A8A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48422" y="3937949"/>
            <a:ext cx="2140164" cy="38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71446" marR="0" lvl="0" indent="-171446" algn="l" defTabSz="101567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rPr>
              <a:t>Up to 65,000:1 with PWM dimming</a:t>
            </a:r>
          </a:p>
          <a:p>
            <a:pPr marL="171446" marR="0" lvl="0" indent="-171446" algn="l" defTabSz="101567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rPr>
              <a:t>Up to 520,000:1 with hybrid dimming</a:t>
            </a:r>
          </a:p>
        </p:txBody>
      </p:sp>
      <p:sp>
        <p:nvSpPr>
          <p:cNvPr id="88" name="PA-矩形 4">
            <a:extLst>
              <a:ext uri="{FF2B5EF4-FFF2-40B4-BE49-F238E27FC236}">
                <a16:creationId xmlns:a16="http://schemas.microsoft.com/office/drawing/2014/main" id="{3BC4E0F0-06CA-44E9-8DC8-773A5F28A5B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77736" y="3753636"/>
            <a:ext cx="1145499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01567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Dimming Ratio</a:t>
            </a:r>
          </a:p>
        </p:txBody>
      </p:sp>
      <p:grpSp>
        <p:nvGrpSpPr>
          <p:cNvPr id="93" name="组合 13">
            <a:extLst>
              <a:ext uri="{FF2B5EF4-FFF2-40B4-BE49-F238E27FC236}">
                <a16:creationId xmlns:a16="http://schemas.microsoft.com/office/drawing/2014/main" id="{5A9E33DD-BCB9-4427-8217-492C3507621B}"/>
              </a:ext>
            </a:extLst>
          </p:cNvPr>
          <p:cNvGrpSpPr/>
          <p:nvPr/>
        </p:nvGrpSpPr>
        <p:grpSpPr>
          <a:xfrm>
            <a:off x="6913918" y="896325"/>
            <a:ext cx="1846650" cy="1703684"/>
            <a:chOff x="1320800" y="2197100"/>
            <a:chExt cx="3467100" cy="3505200"/>
          </a:xfrm>
        </p:grpSpPr>
        <p:sp>
          <p:nvSpPr>
            <p:cNvPr id="94" name="矩形: 圆角 11">
              <a:extLst>
                <a:ext uri="{FF2B5EF4-FFF2-40B4-BE49-F238E27FC236}">
                  <a16:creationId xmlns:a16="http://schemas.microsoft.com/office/drawing/2014/main" id="{9A030FBE-2B13-4220-A74A-FD7F166A8050}"/>
                </a:ext>
              </a:extLst>
            </p:cNvPr>
            <p:cNvSpPr/>
            <p:nvPr/>
          </p:nvSpPr>
          <p:spPr>
            <a:xfrm>
              <a:off x="1320800" y="2197100"/>
              <a:ext cx="3467100" cy="3352800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5" name="矩形: 圆角 12">
              <a:hlinkClick r:id="" action="ppaction://noaction"/>
              <a:extLst>
                <a:ext uri="{FF2B5EF4-FFF2-40B4-BE49-F238E27FC236}">
                  <a16:creationId xmlns:a16="http://schemas.microsoft.com/office/drawing/2014/main" id="{59CF19F5-654C-49F9-8AA5-0A0FADD6C343}"/>
                </a:ext>
              </a:extLst>
            </p:cNvPr>
            <p:cNvSpPr/>
            <p:nvPr/>
          </p:nvSpPr>
          <p:spPr>
            <a:xfrm>
              <a:off x="1320800" y="2349500"/>
              <a:ext cx="3467100" cy="33528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96" name="椭圆 25">
            <a:extLst>
              <a:ext uri="{FF2B5EF4-FFF2-40B4-BE49-F238E27FC236}">
                <a16:creationId xmlns:a16="http://schemas.microsoft.com/office/drawing/2014/main" id="{8CB6F88B-60E8-4C31-B6D1-4AD756668A89}"/>
              </a:ext>
            </a:extLst>
          </p:cNvPr>
          <p:cNvSpPr/>
          <p:nvPr/>
        </p:nvSpPr>
        <p:spPr>
          <a:xfrm>
            <a:off x="7538258" y="827409"/>
            <a:ext cx="740664" cy="211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t>Dual Phase</a:t>
            </a:r>
          </a:p>
        </p:txBody>
      </p:sp>
      <p:sp>
        <p:nvSpPr>
          <p:cNvPr id="97" name="PA-矩形 4">
            <a:extLst>
              <a:ext uri="{FF2B5EF4-FFF2-40B4-BE49-F238E27FC236}">
                <a16:creationId xmlns:a16="http://schemas.microsoft.com/office/drawing/2014/main" id="{6AA545E8-1176-457F-9B24-E8B97BF4E89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19957" y="1236824"/>
            <a:ext cx="1759799" cy="90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25" b="1" i="0" u="sng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150 mA/CH </a:t>
            </a:r>
          </a:p>
          <a:p>
            <a:pPr marL="128588" marR="0" lvl="0" indent="-128588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LP8870/2-Q1 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&gt;&gt;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  I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2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C, 6-CH</a:t>
            </a:r>
          </a:p>
          <a:p>
            <a:pPr marL="128588" marR="0" lvl="0" indent="-128588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LP8871/3-Q1 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&gt;&gt;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  I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2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C, 4-CH</a:t>
            </a:r>
          </a:p>
          <a:p>
            <a:pPr marL="128588" marR="0" lvl="0" indent="-128588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LP8874-Q1 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&gt;&gt;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 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 Standalone, 6-CH</a:t>
            </a:r>
          </a:p>
          <a:p>
            <a:pPr marL="128588" marR="0" lvl="0" indent="-128588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LP8875-Q1 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&gt;&gt;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 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 Standalone, 4-CH</a:t>
            </a:r>
          </a:p>
        </p:txBody>
      </p:sp>
      <p:sp>
        <p:nvSpPr>
          <p:cNvPr id="100" name="PA-矩形 4">
            <a:extLst>
              <a:ext uri="{FF2B5EF4-FFF2-40B4-BE49-F238E27FC236}">
                <a16:creationId xmlns:a16="http://schemas.microsoft.com/office/drawing/2014/main" id="{58FC8EB0-2965-4551-8C97-DB807DC44A66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36298" y="1059264"/>
            <a:ext cx="1723888" cy="1466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25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150 mA/CH</a:t>
            </a:r>
          </a:p>
          <a:p>
            <a:pPr marL="128588" marR="0" lvl="0" indent="-128588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LP8890-Q1 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&gt;&gt;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  I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2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C, 6-CH</a:t>
            </a:r>
          </a:p>
          <a:p>
            <a:pPr marL="128588" marR="0" lvl="0" indent="-128588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LP8891-Q1 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&gt;&gt;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  I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2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C, 4-CH</a:t>
            </a:r>
          </a:p>
          <a:p>
            <a:pPr marL="128588" marR="0" lvl="0" indent="-128588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LP8894-Q1 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&gt;&gt;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 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 Standalone, 6-CH</a:t>
            </a:r>
          </a:p>
          <a:p>
            <a:pPr marL="128588" marR="0" lvl="0" indent="-128588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LP8895-Q1 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&gt;&gt;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 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 Standalone, 4-CH</a:t>
            </a: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25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200 mA/CH</a:t>
            </a:r>
          </a:p>
          <a:p>
            <a:pPr marL="128588" marR="0" lvl="0" indent="-128588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LP8896-Q1 &gt;&gt;  I2C, 6-CH</a:t>
            </a:r>
          </a:p>
          <a:p>
            <a:pPr marL="128588" marR="0" lvl="0" indent="-128588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LP8897-Q1 &gt;&gt;  I2C, 4-CH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D0E371-4840-4BC3-839F-604407F36FC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507" y="2941370"/>
            <a:ext cx="1103649" cy="7843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DC8D38-09EC-4C84-86EB-859196A672C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5030" y="3768758"/>
            <a:ext cx="1103650" cy="685700"/>
          </a:xfrm>
          <a:prstGeom prst="rect">
            <a:avLst/>
          </a:prstGeom>
        </p:spPr>
      </p:pic>
      <p:sp>
        <p:nvSpPr>
          <p:cNvPr id="59" name="矩形: 圆角 42">
            <a:extLst>
              <a:ext uri="{FF2B5EF4-FFF2-40B4-BE49-F238E27FC236}">
                <a16:creationId xmlns:a16="http://schemas.microsoft.com/office/drawing/2014/main" id="{08BEFC50-C7E0-4C59-BFF3-7F111EF1374C}"/>
              </a:ext>
            </a:extLst>
          </p:cNvPr>
          <p:cNvSpPr/>
          <p:nvPr/>
        </p:nvSpPr>
        <p:spPr>
          <a:xfrm>
            <a:off x="6712769" y="3965113"/>
            <a:ext cx="83198" cy="3499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65" name="矩形 11">
            <a:extLst>
              <a:ext uri="{FF2B5EF4-FFF2-40B4-BE49-F238E27FC236}">
                <a16:creationId xmlns:a16="http://schemas.microsoft.com/office/drawing/2014/main" id="{41B4008A-FBD1-489A-9A3C-94DC53D9F75E}"/>
              </a:ext>
            </a:extLst>
          </p:cNvPr>
          <p:cNvSpPr/>
          <p:nvPr/>
        </p:nvSpPr>
        <p:spPr>
          <a:xfrm rot="2700000">
            <a:off x="8567499" y="2720940"/>
            <a:ext cx="394208" cy="4035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66" name="矩形 12">
            <a:extLst>
              <a:ext uri="{FF2B5EF4-FFF2-40B4-BE49-F238E27FC236}">
                <a16:creationId xmlns:a16="http://schemas.microsoft.com/office/drawing/2014/main" id="{FB26353F-FC31-4D80-953E-5275A76F5554}"/>
              </a:ext>
            </a:extLst>
          </p:cNvPr>
          <p:cNvSpPr/>
          <p:nvPr/>
        </p:nvSpPr>
        <p:spPr>
          <a:xfrm rot="2700000">
            <a:off x="8560761" y="2637624"/>
            <a:ext cx="399611" cy="40960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7493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10ED9B70-0231-4CCD-AB1C-F1698B657E5E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661" y="2794298"/>
            <a:ext cx="435544" cy="435544"/>
          </a:xfrm>
          <a:prstGeom prst="rect">
            <a:avLst/>
          </a:prstGeom>
        </p:spPr>
      </p:pic>
      <p:sp>
        <p:nvSpPr>
          <p:cNvPr id="74" name="文本框 36">
            <a:extLst>
              <a:ext uri="{FF2B5EF4-FFF2-40B4-BE49-F238E27FC236}">
                <a16:creationId xmlns:a16="http://schemas.microsoft.com/office/drawing/2014/main" id="{C6492FFF-7036-49CE-B6ED-2A6B95B2F886}"/>
              </a:ext>
            </a:extLst>
          </p:cNvPr>
          <p:cNvSpPr txBox="1"/>
          <p:nvPr/>
        </p:nvSpPr>
        <p:spPr>
          <a:xfrm>
            <a:off x="8391153" y="2716129"/>
            <a:ext cx="738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t>Performance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t>Leader</a:t>
            </a:r>
            <a:endParaRPr kumimoji="0" lang="zh-CN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73" name="PA-矩形 4">
            <a:extLst>
              <a:ext uri="{FF2B5EF4-FFF2-40B4-BE49-F238E27FC236}">
                <a16:creationId xmlns:a16="http://schemas.microsoft.com/office/drawing/2014/main" id="{8193841E-E237-4116-A7CD-EFBF6A204DD3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464031" y="1223868"/>
            <a:ext cx="1759799" cy="90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25" b="1" i="0" u="sng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150 mA/CH </a:t>
            </a:r>
          </a:p>
          <a:p>
            <a:pPr marL="128588" marR="0" lvl="0" indent="-128588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LP8870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117788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D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-Q1 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&gt;&gt;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  I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2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C, 6-CH</a:t>
            </a:r>
          </a:p>
          <a:p>
            <a:pPr marL="128588" marR="0" lvl="0" indent="-128588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LP8871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117788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D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-Q1 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&gt;&gt;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  I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2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C, 4-CH</a:t>
            </a:r>
          </a:p>
          <a:p>
            <a:pPr marL="128588" marR="0" lvl="0" indent="-128588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LP8874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117788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D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-Q1 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&gt;&gt;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 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 Standalone, 6-CH</a:t>
            </a:r>
          </a:p>
          <a:p>
            <a:pPr marL="128588" marR="0" lvl="0" indent="-128588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LP8875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117788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D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-Q1 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&gt;&gt;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 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 Standalone, 4-CH</a:t>
            </a:r>
          </a:p>
        </p:txBody>
      </p:sp>
      <p:sp>
        <p:nvSpPr>
          <p:cNvPr id="75" name="PA-矩形 4">
            <a:extLst>
              <a:ext uri="{FF2B5EF4-FFF2-40B4-BE49-F238E27FC236}">
                <a16:creationId xmlns:a16="http://schemas.microsoft.com/office/drawing/2014/main" id="{D353889E-5F11-4CFE-8D3F-ADE8865B78BF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63471" y="1085589"/>
            <a:ext cx="1775338" cy="1466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25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150 mA/CH</a:t>
            </a:r>
          </a:p>
          <a:p>
            <a:pPr marL="128588" marR="0" lvl="0" indent="-128588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LP8890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117788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D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-Q1 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&gt;&gt;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  I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2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C, 6-CH</a:t>
            </a:r>
          </a:p>
          <a:p>
            <a:pPr marL="128588" marR="0" lvl="0" indent="-128588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LP8891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117788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D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-Q1 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&gt;&gt;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  I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2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C, 4-CH</a:t>
            </a:r>
          </a:p>
          <a:p>
            <a:pPr marL="128588" marR="0" lvl="0" indent="-128588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LP8894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117788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D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-Q1 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&gt;&gt;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 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 Standalone, 6-CH</a:t>
            </a:r>
          </a:p>
          <a:p>
            <a:pPr marL="128588" marR="0" lvl="0" indent="-128588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LP8895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117788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D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-Q1 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&gt;&gt;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 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lt"/>
              </a:rPr>
              <a:t> Standalone, 4-CH</a:t>
            </a: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25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200 mA/CH</a:t>
            </a:r>
          </a:p>
          <a:p>
            <a:pPr marL="128588" marR="0" lvl="0" indent="-128588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LP8896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117788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D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-Q1 &gt;&gt;  I2C, 6-CH</a:t>
            </a:r>
          </a:p>
          <a:p>
            <a:pPr marL="128588" marR="0" lvl="0" indent="-128588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LP8897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117788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D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+mn-lt"/>
              </a:rPr>
              <a:t>-Q1 &gt;&gt;  I2C, 4-CH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FDE01F-DCE9-4107-9CAB-636BC35F738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77180" y="3944505"/>
            <a:ext cx="641502" cy="361736"/>
          </a:xfrm>
          <a:prstGeom prst="rect">
            <a:avLst/>
          </a:prstGeom>
        </p:spPr>
      </p:pic>
      <p:sp>
        <p:nvSpPr>
          <p:cNvPr id="76" name="PA-矩形 4">
            <a:extLst>
              <a:ext uri="{FF2B5EF4-FFF2-40B4-BE49-F238E27FC236}">
                <a16:creationId xmlns:a16="http://schemas.microsoft.com/office/drawing/2014/main" id="{4A803286-1199-42E9-A5DB-D0791E84F252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895164" y="3021732"/>
            <a:ext cx="1441566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01567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Package Availability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21EB8-F797-4CB7-A602-CDC3D2E77C03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t="3088"/>
          <a:stretch/>
        </p:blipFill>
        <p:spPr>
          <a:xfrm rot="21436549">
            <a:off x="4769863" y="3378324"/>
            <a:ext cx="611110" cy="333066"/>
          </a:xfrm>
          <a:prstGeom prst="rect">
            <a:avLst/>
          </a:prstGeom>
        </p:spPr>
      </p:pic>
      <p:sp>
        <p:nvSpPr>
          <p:cNvPr id="80" name="矩形: 圆角 42">
            <a:extLst>
              <a:ext uri="{FF2B5EF4-FFF2-40B4-BE49-F238E27FC236}">
                <a16:creationId xmlns:a16="http://schemas.microsoft.com/office/drawing/2014/main" id="{7E3B942C-AD3C-4BF5-9E8D-D00F89110911}"/>
              </a:ext>
            </a:extLst>
          </p:cNvPr>
          <p:cNvSpPr/>
          <p:nvPr/>
        </p:nvSpPr>
        <p:spPr>
          <a:xfrm>
            <a:off x="4656521" y="3393933"/>
            <a:ext cx="92669" cy="86429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81" name="PA-矩形 4">
            <a:extLst>
              <a:ext uri="{FF2B5EF4-FFF2-40B4-BE49-F238E27FC236}">
                <a16:creationId xmlns:a16="http://schemas.microsoft.com/office/drawing/2014/main" id="{6FAA9170-91C6-4D2D-97F5-9A0DE3B770AE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455763" y="3213748"/>
            <a:ext cx="1328965" cy="60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01567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HotRod QFN-24</a:t>
            </a:r>
          </a:p>
          <a:p>
            <a:pPr marL="171446" marR="0" lvl="0" indent="-171446" algn="l" defTabSz="101567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 x 4 mm</a:t>
            </a:r>
          </a:p>
          <a:p>
            <a:pPr marL="171446" marR="0" lvl="0" indent="-171446" algn="l" defTabSz="101567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θ</a:t>
            </a:r>
            <a:r>
              <a:rPr kumimoji="0" lang="en-US" sz="9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JA 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= 27.6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+mn-cs"/>
              </a:rPr>
              <a:t>°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C/W</a:t>
            </a:r>
          </a:p>
          <a:p>
            <a:pPr marL="0" marR="0" lvl="0" indent="0" algn="l" defTabSz="101567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2" name="PA-矩形 4">
            <a:extLst>
              <a:ext uri="{FF2B5EF4-FFF2-40B4-BE49-F238E27FC236}">
                <a16:creationId xmlns:a16="http://schemas.microsoft.com/office/drawing/2014/main" id="{DA2D5EDB-4287-4F08-A31D-024B18040F71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449497" y="3822309"/>
            <a:ext cx="1328965" cy="60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01567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HTSSOP-28</a:t>
            </a:r>
          </a:p>
          <a:p>
            <a:pPr marL="171446" marR="0" lvl="0" indent="-171446" algn="l" defTabSz="101567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9.7 x 4.4 mm</a:t>
            </a:r>
          </a:p>
          <a:p>
            <a:pPr marL="171446" marR="0" lvl="0" indent="-171446" algn="l" defTabSz="101567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θ</a:t>
            </a:r>
            <a:r>
              <a:rPr kumimoji="0" lang="en-US" sz="9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JA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= 26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+mn-cs"/>
              </a:rPr>
              <a:t>°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C/W</a:t>
            </a:r>
          </a:p>
          <a:p>
            <a:pPr marL="0" marR="0" lvl="0" indent="0" algn="l" defTabSz="101567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4" name="Graphic 63" descr="Map with pin">
            <a:hlinkClick r:id="" action="ppaction://noaction"/>
            <a:extLst>
              <a:ext uri="{FF2B5EF4-FFF2-40B4-BE49-F238E27FC236}">
                <a16:creationId xmlns:a16="http://schemas.microsoft.com/office/drawing/2014/main" id="{9D1C128E-BF06-4C98-929D-C95AE8295468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62827" y="4585453"/>
            <a:ext cx="367156" cy="3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88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675B3B2-9A2E-4D6E-9AD4-72F7EBD6DDE4}"/>
              </a:ext>
            </a:extLst>
          </p:cNvPr>
          <p:cNvSpPr/>
          <p:nvPr/>
        </p:nvSpPr>
        <p:spPr>
          <a:xfrm>
            <a:off x="8675699" y="4241006"/>
            <a:ext cx="371475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ts val="800"/>
              </a:spcBef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2pPr>
            <a:lvl3pPr marL="1143000" indent="-228600" eaLnBrk="0" hangingPunct="0">
              <a:spcBef>
                <a:spcPct val="15000"/>
              </a:spcBef>
              <a:buChar char="•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3pPr>
            <a:lvl4pPr marL="1600200" indent="-228600" eaLnBrk="0" hangingPunct="0">
              <a:spcBef>
                <a:spcPct val="5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4pPr>
            <a:lvl5pPr marL="2057400" indent="-228600" eaLnBrk="0" hangingPunct="0">
              <a:buChar char="»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9pPr>
          </a:lstStyle>
          <a:p>
            <a:pPr algn="ctr" defTabSz="914355" eaLnBrk="1" hangingPunct="1">
              <a:spcBef>
                <a:spcPct val="0"/>
              </a:spcBef>
              <a:buNone/>
              <a:defRPr/>
            </a:pPr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B52C8584-46DF-43DB-94F9-07CC22A33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1" y="587773"/>
            <a:ext cx="4373881" cy="2351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defTabSz="914355">
              <a:defRPr/>
            </a:pPr>
            <a:r>
              <a:rPr lang="en-US" altLang="en-US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US" altLang="en-US" sz="12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7F1828-761C-4B18-B392-8D8C02D170F3}"/>
              </a:ext>
            </a:extLst>
          </p:cNvPr>
          <p:cNvSpPr/>
          <p:nvPr/>
        </p:nvSpPr>
        <p:spPr>
          <a:xfrm>
            <a:off x="158752" y="824232"/>
            <a:ext cx="4373881" cy="3773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1pPr>
            <a:lvl2pPr marL="171450" indent="-1714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2pPr>
            <a:lvl3pPr marL="628650" indent="-1714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9pPr>
          </a:lstStyle>
          <a:p>
            <a:pPr marL="128585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sz="800" b="1" dirty="0">
                <a:solidFill>
                  <a:srgbClr val="000000"/>
                </a:solidFill>
              </a:rPr>
              <a:t>AEC-Q100 Qualified for Automotive Applications (Grade 1: T</a:t>
            </a:r>
            <a:r>
              <a:rPr lang="en-US" sz="800" b="1" baseline="-25000" dirty="0">
                <a:solidFill>
                  <a:srgbClr val="000000"/>
                </a:solidFill>
              </a:rPr>
              <a:t>A</a:t>
            </a:r>
            <a:r>
              <a:rPr lang="en-US" sz="800" b="1" dirty="0">
                <a:solidFill>
                  <a:srgbClr val="000000"/>
                </a:solidFill>
              </a:rPr>
              <a:t> -40C to +125C)</a:t>
            </a:r>
          </a:p>
          <a:p>
            <a:pPr marL="128585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Boost or </a:t>
            </a:r>
            <a:r>
              <a:rPr lang="en-US" altLang="en-US" sz="800" b="1" dirty="0" err="1">
                <a:solidFill>
                  <a:srgbClr val="000000"/>
                </a:solidFill>
                <a:cs typeface="Arial" pitchFamily="34" charset="0"/>
              </a:rPr>
              <a:t>Sepic</a:t>
            </a: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 converter with Integrated Power MOSFET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Input Voltage Operating Range </a:t>
            </a: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3 V to 48 V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Up to </a:t>
            </a: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45 V</a:t>
            </a: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 Output Voltage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b="1" dirty="0">
                <a:solidFill>
                  <a:srgbClr val="FF0000"/>
                </a:solidFill>
                <a:cs typeface="Calibri" panose="020F0502020204030204" pitchFamily="34" charset="0"/>
              </a:rPr>
              <a:t>5.4 </a:t>
            </a:r>
            <a:r>
              <a:rPr lang="fi-FI" altLang="en-US" sz="800" b="1" dirty="0">
                <a:solidFill>
                  <a:srgbClr val="FF0000"/>
                </a:solidFill>
                <a:cs typeface="Calibri" panose="020F0502020204030204" pitchFamily="34" charset="0"/>
              </a:rPr>
              <a:t>A</a:t>
            </a:r>
            <a:r>
              <a:rPr lang="fi-FI" altLang="en-US" sz="800" dirty="0">
                <a:solidFill>
                  <a:srgbClr val="FF0000"/>
                </a:solidFill>
                <a:cs typeface="Calibri" panose="020F0502020204030204" pitchFamily="34" charset="0"/>
              </a:rPr>
              <a:t> </a:t>
            </a:r>
            <a:r>
              <a:rPr lang="fi-FI" altLang="en-US" sz="800" dirty="0">
                <a:solidFill>
                  <a:srgbClr val="000000"/>
                </a:solidFill>
                <a:cs typeface="Calibri" panose="020F0502020204030204" pitchFamily="34" charset="0"/>
              </a:rPr>
              <a:t>Switching Current Limit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fi-FI" altLang="en-US" sz="800" b="1" dirty="0">
                <a:solidFill>
                  <a:srgbClr val="000000"/>
                </a:solidFill>
                <a:cs typeface="Calibri" panose="020F0502020204030204" pitchFamily="34" charset="0"/>
              </a:rPr>
              <a:t>Dynamic switching current limit for cold crank</a:t>
            </a:r>
            <a:endParaRPr lang="en-US" altLang="en-US" sz="800" dirty="0">
              <a:solidFill>
                <a:srgbClr val="000000"/>
              </a:solidFill>
              <a:cs typeface="Arial" pitchFamily="34" charset="0"/>
            </a:endParaRP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Switching Frequency 100 kHz to 2.2 MHz with the option of sync input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Support Dual/Single phase operation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Output voltage automatically discharged when boost is disabled</a:t>
            </a:r>
            <a:endParaRPr lang="en-US" altLang="en-US" sz="800" b="1" dirty="0">
              <a:solidFill>
                <a:srgbClr val="000000"/>
              </a:solidFill>
              <a:cs typeface="Arial" pitchFamily="34" charset="0"/>
            </a:endParaRPr>
          </a:p>
          <a:p>
            <a:pPr marL="128585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Thermal</a:t>
            </a:r>
            <a:endParaRPr lang="en-US" altLang="en-US" sz="800" dirty="0">
              <a:solidFill>
                <a:srgbClr val="000000"/>
              </a:solidFill>
              <a:cs typeface="Arial" pitchFamily="34" charset="0"/>
            </a:endParaRP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800" dirty="0">
                <a:solidFill>
                  <a:srgbClr val="000000"/>
                </a:solidFill>
                <a:cs typeface="Calibri" panose="020F0502020204030204" pitchFamily="34" charset="0"/>
              </a:rPr>
              <a:t>50 m</a:t>
            </a:r>
            <a:r>
              <a:rPr lang="el-GR" altLang="zh-CN" sz="800" dirty="0">
                <a:solidFill>
                  <a:srgbClr val="000000"/>
                </a:solidFill>
                <a:cs typeface="Calibri" panose="020F0502020204030204" pitchFamily="34" charset="0"/>
              </a:rPr>
              <a:t>Ω</a:t>
            </a:r>
            <a:r>
              <a:rPr lang="en-US" altLang="zh-CN" sz="800" dirty="0">
                <a:solidFill>
                  <a:srgbClr val="000000"/>
                </a:solidFill>
                <a:cs typeface="Calibri" panose="020F0502020204030204" pitchFamily="34" charset="0"/>
              </a:rPr>
              <a:t>  low </a:t>
            </a:r>
            <a:r>
              <a:rPr lang="en-US" altLang="zh-CN" sz="800" dirty="0" err="1">
                <a:solidFill>
                  <a:srgbClr val="000000"/>
                </a:solidFill>
                <a:cs typeface="Calibri" panose="020F0502020204030204" pitchFamily="34" charset="0"/>
              </a:rPr>
              <a:t>rds</a:t>
            </a:r>
            <a:r>
              <a:rPr lang="en-US" altLang="zh-CN" sz="800" dirty="0">
                <a:solidFill>
                  <a:srgbClr val="000000"/>
                </a:solidFill>
                <a:cs typeface="Calibri" panose="020F0502020204030204" pitchFamily="34" charset="0"/>
              </a:rPr>
              <a:t> on of SW FET</a:t>
            </a:r>
            <a:endParaRPr lang="en-US" altLang="en-US" sz="800" dirty="0">
              <a:solidFill>
                <a:srgbClr val="000000"/>
              </a:solidFill>
              <a:cs typeface="Arial" pitchFamily="34" charset="0"/>
            </a:endParaRP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VQFN-24(W) HotRod </a:t>
            </a: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/PWP- 28 Package available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Adaptive Voltage Control </a:t>
            </a: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for Power Optimization</a:t>
            </a:r>
          </a:p>
          <a:p>
            <a:pPr marL="128585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Low EMI/noise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DRSS for ultra-low EMI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Optimized switching slew rate</a:t>
            </a:r>
          </a:p>
          <a:p>
            <a:pPr marL="128585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High-Precision Current Sinks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4/6  channels * 150 mA </a:t>
            </a: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LED output total current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Current Matching </a:t>
            </a: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1%(typical), 2%@150mA, 3%@50mA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Up to 16-bit LED Dimming Resolution 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Dimming Ratio </a:t>
            </a: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65,000:1 @ 152Hz PWM(100ns minimum pulse)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Support Direct PWM, </a:t>
            </a: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enhanced Phase shift PWM</a:t>
            </a: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, Hybrid dimming and Analog dimming mode with external PWM input pin</a:t>
            </a:r>
          </a:p>
          <a:p>
            <a:pPr marL="128585" lvl="1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Full Protection and Diagnostic Features</a:t>
            </a:r>
            <a:endParaRPr lang="fi-FI" altLang="en-US" sz="800" b="1" dirty="0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fi-FI" altLang="en-US" sz="800" b="1" dirty="0">
                <a:solidFill>
                  <a:srgbClr val="000000"/>
                </a:solidFill>
                <a:cs typeface="Calibri" panose="020F0502020204030204" pitchFamily="34" charset="0"/>
              </a:rPr>
              <a:t>Support Power Line NFET </a:t>
            </a:r>
            <a:r>
              <a:rPr lang="fi-FI" altLang="en-US" sz="800" dirty="0">
                <a:solidFill>
                  <a:srgbClr val="000000"/>
                </a:solidFill>
                <a:cs typeface="Calibri" panose="020F0502020204030204" pitchFamily="34" charset="0"/>
              </a:rPr>
              <a:t>for input OCP protection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fi-FI" altLang="en-US" sz="800" b="1" dirty="0">
                <a:solidFill>
                  <a:srgbClr val="000000"/>
                </a:solidFill>
                <a:cs typeface="Calibri" panose="020F0502020204030204" pitchFamily="34" charset="0"/>
              </a:rPr>
              <a:t>Soft Start Control </a:t>
            </a:r>
            <a:r>
              <a:rPr lang="fi-FI" altLang="en-US" sz="800" dirty="0">
                <a:solidFill>
                  <a:srgbClr val="000000"/>
                </a:solidFill>
                <a:cs typeface="Calibri" panose="020F0502020204030204" pitchFamily="34" charset="0"/>
              </a:rPr>
              <a:t>for Vin transient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1MHz I2C </a:t>
            </a:r>
            <a:r>
              <a:rPr lang="en-US" altLang="zh-CN" sz="800" dirty="0">
                <a:solidFill>
                  <a:srgbClr val="000000"/>
                </a:solidFill>
                <a:cs typeface="Arial" pitchFamily="34" charset="0"/>
              </a:rPr>
              <a:t>interface </a:t>
            </a:r>
            <a:r>
              <a:rPr lang="en-US" altLang="zh-CN" sz="800" b="1" dirty="0">
                <a:solidFill>
                  <a:srgbClr val="000000"/>
                </a:solidFill>
                <a:cs typeface="Arial" pitchFamily="34" charset="0"/>
              </a:rPr>
              <a:t>with CRC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Open, Shorted, Short-to-GND LED Fault Detection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Boost Output OVP and OCP, Input UVLO, OVP and OCP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External Resistor Fault Errors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Support Thermal warning and thermal shutdown </a:t>
            </a:r>
          </a:p>
          <a:p>
            <a:pPr marL="128585" indent="-128585" defTabSz="685783" eaLnBrk="1" hangingPunct="1">
              <a:defRPr/>
            </a:pPr>
            <a:endParaRPr lang="en-US" altLang="en-US" sz="8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313F2401-2917-493F-98B4-E27D29EFF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1370" y="585022"/>
            <a:ext cx="4296092" cy="2428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defTabSz="914355">
              <a:defRPr/>
            </a:pPr>
            <a:r>
              <a:rPr lang="en-US" altLang="en-US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endParaRPr lang="en-US" altLang="en-US" sz="12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0E2A33-89A3-4DD9-BE84-E882B1D10065}"/>
              </a:ext>
            </a:extLst>
          </p:cNvPr>
          <p:cNvSpPr/>
          <p:nvPr/>
        </p:nvSpPr>
        <p:spPr>
          <a:xfrm>
            <a:off x="4611371" y="827830"/>
            <a:ext cx="4296090" cy="975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628619" lvl="1" indent="-171442" defTabSz="457178">
              <a:buFont typeface="Arial" panose="020B0604020202020204" pitchFamily="34" charset="0"/>
              <a:buChar char="•"/>
              <a:defRPr/>
            </a:pPr>
            <a:r>
              <a:rPr lang="en-US" sz="900">
                <a:solidFill>
                  <a:srgbClr val="000000"/>
                </a:solidFill>
                <a:latin typeface="Calibri" panose="020F0502020204030204" pitchFamily="34" charset="0"/>
                <a:cs typeface="Arial" charset="0"/>
              </a:rPr>
              <a:t>Automotive Infotainment</a:t>
            </a:r>
          </a:p>
          <a:p>
            <a:pPr marL="628619" lvl="1" indent="-171442" defTabSz="457178">
              <a:buFont typeface="Arial" panose="020B0604020202020204" pitchFamily="34" charset="0"/>
              <a:buChar char="•"/>
              <a:defRPr/>
            </a:pPr>
            <a:r>
              <a:rPr lang="en-US" sz="900">
                <a:solidFill>
                  <a:srgbClr val="000000"/>
                </a:solidFill>
                <a:latin typeface="Calibri" panose="020F0502020204030204" pitchFamily="34" charset="0"/>
                <a:cs typeface="Arial" charset="0"/>
              </a:rPr>
              <a:t>Automotive Instrument Clusters</a:t>
            </a:r>
          </a:p>
          <a:p>
            <a:pPr marL="628619" lvl="1" indent="-171442" defTabSz="457178">
              <a:buFont typeface="Arial" panose="020B0604020202020204" pitchFamily="34" charset="0"/>
              <a:buChar char="•"/>
              <a:defRPr/>
            </a:pPr>
            <a:r>
              <a:rPr lang="en-US" sz="900">
                <a:solidFill>
                  <a:srgbClr val="000000"/>
                </a:solidFill>
                <a:latin typeface="Calibri" panose="020F0502020204030204" pitchFamily="34" charset="0"/>
                <a:cs typeface="Arial" charset="0"/>
              </a:rPr>
              <a:t>Smart Mirrors</a:t>
            </a:r>
          </a:p>
          <a:p>
            <a:pPr marL="628619" lvl="1" indent="-171442" defTabSz="457178">
              <a:buFont typeface="Arial" panose="020B0604020202020204" pitchFamily="34" charset="0"/>
              <a:buChar char="•"/>
              <a:defRPr/>
            </a:pPr>
            <a:r>
              <a:rPr lang="en-US" sz="900">
                <a:solidFill>
                  <a:srgbClr val="000000"/>
                </a:solidFill>
                <a:latin typeface="Calibri" panose="020F0502020204030204" pitchFamily="34" charset="0"/>
                <a:cs typeface="Arial" charset="0"/>
              </a:rPr>
              <a:t>Heads-Up Displays (HUD)</a:t>
            </a:r>
          </a:p>
          <a:p>
            <a:pPr marL="628619" lvl="1" indent="-171442" defTabSz="457178">
              <a:buFont typeface="Arial" panose="020B0604020202020204" pitchFamily="34" charset="0"/>
              <a:buChar char="•"/>
              <a:defRPr/>
            </a:pPr>
            <a:r>
              <a:rPr lang="en-US" sz="900">
                <a:solidFill>
                  <a:srgbClr val="000000"/>
                </a:solidFill>
                <a:latin typeface="Calibri" panose="020F0502020204030204" pitchFamily="34" charset="0"/>
                <a:cs typeface="Arial" charset="0"/>
              </a:rPr>
              <a:t>Central Information Displays (CID)</a:t>
            </a:r>
          </a:p>
          <a:p>
            <a:pPr marL="628619" lvl="1" indent="-171442" defTabSz="457178">
              <a:buFont typeface="Arial" panose="020B0604020202020204" pitchFamily="34" charset="0"/>
              <a:buChar char="•"/>
              <a:defRPr/>
            </a:pPr>
            <a:r>
              <a:rPr lang="en-US" sz="900">
                <a:solidFill>
                  <a:srgbClr val="000000"/>
                </a:solidFill>
                <a:latin typeface="Calibri" panose="020F0502020204030204" pitchFamily="34" charset="0"/>
                <a:cs typeface="Arial" charset="0"/>
              </a:rPr>
              <a:t>Audio-Video Navigation (AVN)</a:t>
            </a:r>
            <a:endParaRPr lang="en-US" sz="900" dirty="0">
              <a:solidFill>
                <a:srgbClr val="000000"/>
              </a:solidFill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4D6C1D67-8976-4D63-AA95-F19EEB9404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9" y="38608"/>
            <a:ext cx="8724899" cy="36461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en-US" sz="2100" dirty="0">
                <a:ea typeface="ヒラギノ角ゴ Pro W3" pitchFamily="121" charset="-128"/>
                <a:cs typeface="Calibri" panose="020F0502020204030204" pitchFamily="34" charset="0"/>
              </a:rPr>
              <a:t>Camaro LP887x-Q1 Family 4/6 CH</a:t>
            </a:r>
            <a:endParaRPr lang="en-US" altLang="en-US" sz="1500" b="0" dirty="0">
              <a:latin typeface="Calibri" panose="020F0502020204030204" pitchFamily="34" charset="0"/>
              <a:ea typeface="ヒラギノ角ゴ Pro W3" pitchFamily="121" charset="-128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072759-5F7E-4C76-A0AF-97085EBDF0F7}"/>
              </a:ext>
            </a:extLst>
          </p:cNvPr>
          <p:cNvSpPr txBox="1"/>
          <p:nvPr/>
        </p:nvSpPr>
        <p:spPr>
          <a:xfrm>
            <a:off x="96839" y="232703"/>
            <a:ext cx="7210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5">
              <a:defRPr/>
            </a:pPr>
            <a:r>
              <a:rPr lang="en-US" altLang="en-US" sz="1400" dirty="0">
                <a:solidFill>
                  <a:srgbClr val="DE0000"/>
                </a:solidFill>
                <a:ea typeface="ヒラギノ角ゴ Pro W3" pitchFamily="121" charset="-128"/>
                <a:cs typeface="Calibri" panose="020F0502020204030204" pitchFamily="34" charset="0"/>
              </a:rPr>
              <a:t>Next-gen</a:t>
            </a:r>
            <a:r>
              <a:rPr lang="en-US" altLang="en-US" sz="2000" dirty="0">
                <a:solidFill>
                  <a:srgbClr val="DE0000"/>
                </a:solidFill>
                <a:ea typeface="ヒラギノ角ゴ Pro W3" pitchFamily="121" charset="-128"/>
                <a:cs typeface="Calibri" panose="020F0502020204030204" pitchFamily="34" charset="0"/>
              </a:rPr>
              <a:t> </a:t>
            </a:r>
            <a:r>
              <a:rPr lang="en-US" altLang="en-US" sz="1400" dirty="0">
                <a:solidFill>
                  <a:srgbClr val="DE0000"/>
                </a:solidFill>
                <a:ea typeface="ヒラギノ角ゴ Pro W3" pitchFamily="121" charset="-128"/>
                <a:cs typeface="Calibri" panose="020F0502020204030204" pitchFamily="34" charset="0"/>
              </a:rPr>
              <a:t>4 / 6-ch x </a:t>
            </a:r>
            <a:r>
              <a:rPr lang="en-US" altLang="en-US" sz="1400" dirty="0">
                <a:solidFill>
                  <a:srgbClr val="DE0000"/>
                </a:solidFill>
                <a:latin typeface="Arial"/>
                <a:ea typeface="ヒラギノ角ゴ Pro W3" pitchFamily="121" charset="-128"/>
                <a:cs typeface="Calibri" panose="020F0502020204030204" pitchFamily="34" charset="0"/>
              </a:rPr>
              <a:t>150</a:t>
            </a:r>
            <a:r>
              <a:rPr lang="en-US" altLang="en-US" sz="1400" dirty="0">
                <a:solidFill>
                  <a:srgbClr val="DE0000"/>
                </a:solidFill>
                <a:ea typeface="ヒラギノ角ゴ Pro W3" pitchFamily="121" charset="-128"/>
                <a:cs typeface="Calibri" panose="020F0502020204030204" pitchFamily="34" charset="0"/>
              </a:rPr>
              <a:t> mA Automotive LED Backlight Driver with Ultra-low EMI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B3134F9-5844-4EF5-9F33-3C43145DB7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667503" y="4442792"/>
            <a:ext cx="2133600" cy="154782"/>
          </a:xfrm>
        </p:spPr>
        <p:txBody>
          <a:bodyPr/>
          <a:lstStyle/>
          <a:p>
            <a:pPr defTabSz="685783">
              <a:defRPr/>
            </a:pPr>
            <a:fld id="{A18096A3-1C74-4210-9B46-F757C8F29AA0}" type="slidenum">
              <a:rPr lang="en-US">
                <a:solidFill>
                  <a:srgbClr val="000000"/>
                </a:solidFill>
                <a:latin typeface="Arial"/>
              </a:rPr>
              <a:pPr defTabSz="685783">
                <a:defRPr/>
              </a:pPr>
              <a:t>15</a:t>
            </a:fld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AutoShape 87">
            <a:extLst>
              <a:ext uri="{FF2B5EF4-FFF2-40B4-BE49-F238E27FC236}">
                <a16:creationId xmlns:a16="http://schemas.microsoft.com/office/drawing/2014/main" id="{A40B7D01-5553-470C-920D-295C516C63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80004" y="35987"/>
            <a:ext cx="996397" cy="247245"/>
          </a:xfrm>
          <a:prstGeom prst="roundRect">
            <a:avLst>
              <a:gd name="adj" fmla="val 12102"/>
            </a:avLst>
          </a:prstGeom>
          <a:solidFill>
            <a:srgbClr val="DE0000"/>
          </a:solidFill>
          <a:ln w="28575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20250" rIns="2025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42806"/>
            <a:r>
              <a:rPr lang="en-US" altLang="en-US" sz="1200" b="1" i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Development</a:t>
            </a:r>
            <a:endParaRPr lang="en-US" altLang="en-US" sz="1000" b="1" i="1" kern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50113F-A677-48FD-805B-DE5CEBC46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211" y="1802950"/>
            <a:ext cx="3934469" cy="2747460"/>
          </a:xfrm>
          <a:prstGeom prst="rect">
            <a:avLst/>
          </a:prstGeom>
        </p:spPr>
      </p:pic>
      <p:pic>
        <p:nvPicPr>
          <p:cNvPr id="18" name="Graphic 17" descr="Map with pin">
            <a:hlinkClick r:id="rId4" action="ppaction://hlinksldjump"/>
            <a:extLst>
              <a:ext uri="{FF2B5EF4-FFF2-40B4-BE49-F238E27FC236}">
                <a16:creationId xmlns:a16="http://schemas.microsoft.com/office/drawing/2014/main" id="{0AEAB434-D739-4355-ADBE-CF934544E30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5444" y="4687812"/>
            <a:ext cx="367156" cy="3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36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675B3B2-9A2E-4D6E-9AD4-72F7EBD6DDE4}"/>
              </a:ext>
            </a:extLst>
          </p:cNvPr>
          <p:cNvSpPr/>
          <p:nvPr/>
        </p:nvSpPr>
        <p:spPr>
          <a:xfrm>
            <a:off x="8675699" y="4241006"/>
            <a:ext cx="371475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ts val="800"/>
              </a:spcBef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2pPr>
            <a:lvl3pPr marL="1143000" indent="-228600" eaLnBrk="0" hangingPunct="0">
              <a:spcBef>
                <a:spcPct val="15000"/>
              </a:spcBef>
              <a:buChar char="•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3pPr>
            <a:lvl4pPr marL="1600200" indent="-228600" eaLnBrk="0" hangingPunct="0">
              <a:spcBef>
                <a:spcPct val="5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4pPr>
            <a:lvl5pPr marL="2057400" indent="-228600" eaLnBrk="0" hangingPunct="0">
              <a:buChar char="»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9pPr>
          </a:lstStyle>
          <a:p>
            <a:pPr algn="ctr" defTabSz="914355" eaLnBrk="1" hangingPunct="1">
              <a:spcBef>
                <a:spcPct val="0"/>
              </a:spcBef>
              <a:buNone/>
              <a:defRPr/>
            </a:pPr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B52C8584-46DF-43DB-94F9-07CC22A33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1" y="587773"/>
            <a:ext cx="4373881" cy="2351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defTabSz="914355">
              <a:defRPr/>
            </a:pPr>
            <a:r>
              <a:rPr lang="en-US" altLang="en-US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US" altLang="en-US" sz="12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7F1828-761C-4B18-B392-8D8C02D170F3}"/>
              </a:ext>
            </a:extLst>
          </p:cNvPr>
          <p:cNvSpPr/>
          <p:nvPr/>
        </p:nvSpPr>
        <p:spPr>
          <a:xfrm>
            <a:off x="158752" y="824232"/>
            <a:ext cx="4373881" cy="3773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1pPr>
            <a:lvl2pPr marL="171450" indent="-1714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2pPr>
            <a:lvl3pPr marL="628650" indent="-1714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9pPr>
          </a:lstStyle>
          <a:p>
            <a:pPr marL="128585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sz="800" b="1" dirty="0">
                <a:solidFill>
                  <a:srgbClr val="000000"/>
                </a:solidFill>
              </a:rPr>
              <a:t>AEC-Q100 Qualified for Automotive Applications (Grade 1: T</a:t>
            </a:r>
            <a:r>
              <a:rPr lang="en-US" sz="800" b="1" baseline="-25000" dirty="0">
                <a:solidFill>
                  <a:srgbClr val="000000"/>
                </a:solidFill>
              </a:rPr>
              <a:t>A</a:t>
            </a:r>
            <a:r>
              <a:rPr lang="en-US" sz="800" b="1" dirty="0">
                <a:solidFill>
                  <a:srgbClr val="000000"/>
                </a:solidFill>
              </a:rPr>
              <a:t> -40C to +125C)</a:t>
            </a:r>
          </a:p>
          <a:p>
            <a:pPr marL="128585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Boost or </a:t>
            </a:r>
            <a:r>
              <a:rPr lang="en-US" altLang="en-US" sz="800" b="1" dirty="0" err="1">
                <a:solidFill>
                  <a:srgbClr val="000000"/>
                </a:solidFill>
                <a:cs typeface="Arial" pitchFamily="34" charset="0"/>
              </a:rPr>
              <a:t>Sepic</a:t>
            </a: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 converter with Integrated Power MOSFET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Input Voltage Operating Range </a:t>
            </a: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3 V to 48 V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Up to </a:t>
            </a: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45 V</a:t>
            </a: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 Output Voltage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fi-FI" altLang="en-US" sz="800" b="1" dirty="0">
                <a:solidFill>
                  <a:srgbClr val="FF0000"/>
                </a:solidFill>
                <a:cs typeface="Calibri" panose="020F0502020204030204" pitchFamily="34" charset="0"/>
              </a:rPr>
              <a:t>7.5</a:t>
            </a:r>
            <a:r>
              <a:rPr lang="fi-FI" altLang="en-US" sz="800" b="1" dirty="0">
                <a:solidFill>
                  <a:srgbClr val="000000"/>
                </a:solidFill>
                <a:cs typeface="Calibri" panose="020F0502020204030204" pitchFamily="34" charset="0"/>
              </a:rPr>
              <a:t> </a:t>
            </a:r>
            <a:r>
              <a:rPr lang="fi-FI" altLang="en-US" sz="800" dirty="0">
                <a:solidFill>
                  <a:srgbClr val="000000"/>
                </a:solidFill>
                <a:cs typeface="Calibri" panose="020F0502020204030204" pitchFamily="34" charset="0"/>
              </a:rPr>
              <a:t>A Switching Current Limit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fi-FI" altLang="en-US" sz="800" b="1" dirty="0">
                <a:solidFill>
                  <a:srgbClr val="000000"/>
                </a:solidFill>
                <a:cs typeface="Calibri" panose="020F0502020204030204" pitchFamily="34" charset="0"/>
              </a:rPr>
              <a:t>Dynamic switching current limit for cold crank</a:t>
            </a:r>
            <a:endParaRPr lang="en-US" altLang="en-US" sz="800" dirty="0">
              <a:solidFill>
                <a:srgbClr val="000000"/>
              </a:solidFill>
              <a:cs typeface="Arial" pitchFamily="34" charset="0"/>
            </a:endParaRP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Switching Frequency 100 kHz to 2.2 MHz with the option of sync input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Support Dual/Single phase operation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Output voltage automatically discharged when boost is disabled</a:t>
            </a:r>
            <a:endParaRPr lang="en-US" altLang="en-US" sz="800" b="1" dirty="0">
              <a:solidFill>
                <a:srgbClr val="000000"/>
              </a:solidFill>
              <a:cs typeface="Arial" pitchFamily="34" charset="0"/>
            </a:endParaRPr>
          </a:p>
          <a:p>
            <a:pPr marL="128585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Thermal</a:t>
            </a:r>
            <a:endParaRPr lang="en-US" altLang="en-US" sz="800" dirty="0">
              <a:solidFill>
                <a:srgbClr val="000000"/>
              </a:solidFill>
              <a:cs typeface="Arial" pitchFamily="34" charset="0"/>
            </a:endParaRP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800" dirty="0">
                <a:solidFill>
                  <a:srgbClr val="000000"/>
                </a:solidFill>
                <a:cs typeface="Calibri" panose="020F0502020204030204" pitchFamily="34" charset="0"/>
              </a:rPr>
              <a:t>50 m</a:t>
            </a:r>
            <a:r>
              <a:rPr lang="el-GR" altLang="zh-CN" sz="800" dirty="0">
                <a:solidFill>
                  <a:srgbClr val="000000"/>
                </a:solidFill>
                <a:cs typeface="Calibri" panose="020F0502020204030204" pitchFamily="34" charset="0"/>
              </a:rPr>
              <a:t>Ω</a:t>
            </a:r>
            <a:r>
              <a:rPr lang="en-US" altLang="zh-CN" sz="800" dirty="0">
                <a:solidFill>
                  <a:srgbClr val="000000"/>
                </a:solidFill>
                <a:cs typeface="Calibri" panose="020F0502020204030204" pitchFamily="34" charset="0"/>
              </a:rPr>
              <a:t>  low </a:t>
            </a:r>
            <a:r>
              <a:rPr lang="en-US" altLang="zh-CN" sz="800" dirty="0" err="1">
                <a:solidFill>
                  <a:srgbClr val="000000"/>
                </a:solidFill>
                <a:cs typeface="Calibri" panose="020F0502020204030204" pitchFamily="34" charset="0"/>
              </a:rPr>
              <a:t>rds</a:t>
            </a:r>
            <a:r>
              <a:rPr lang="en-US" altLang="zh-CN" sz="800" dirty="0">
                <a:solidFill>
                  <a:srgbClr val="000000"/>
                </a:solidFill>
                <a:cs typeface="Calibri" panose="020F0502020204030204" pitchFamily="34" charset="0"/>
              </a:rPr>
              <a:t> on of SW FET</a:t>
            </a:r>
            <a:endParaRPr lang="en-US" altLang="en-US" sz="800" dirty="0">
              <a:solidFill>
                <a:srgbClr val="000000"/>
              </a:solidFill>
              <a:cs typeface="Arial" pitchFamily="34" charset="0"/>
            </a:endParaRP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VQFN-24(W) HotRod </a:t>
            </a: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/PWP- 28 Package available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Adaptive Voltage Control </a:t>
            </a: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for Power Optimization</a:t>
            </a:r>
          </a:p>
          <a:p>
            <a:pPr marL="128585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Low EMI/noise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DRSS for ultra-low EMI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Optimized switching slew rate</a:t>
            </a:r>
          </a:p>
          <a:p>
            <a:pPr marL="128585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High-Precision Current Sinks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4/6  channels * 150/200 mA </a:t>
            </a: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LED output total current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Current Matching </a:t>
            </a: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1%(typical), 2%@150mA, 3%@50mA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Up to 16-bit LED Dimming Resolution 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Dimming Ratio </a:t>
            </a: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65,000:1 @ 152Hz PWM(100ns minimum pulse)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Support Direct PWM, </a:t>
            </a: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enhanced Phase shift PWM</a:t>
            </a: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, Hybrid dimming and Analog dimming mode with external PWM input pin</a:t>
            </a:r>
          </a:p>
          <a:p>
            <a:pPr marL="128585" lvl="1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Full Protection and Diagnostic Features</a:t>
            </a:r>
            <a:endParaRPr lang="fi-FI" altLang="en-US" sz="800" b="1" dirty="0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fi-FI" altLang="en-US" sz="800" b="1" dirty="0">
                <a:solidFill>
                  <a:srgbClr val="000000"/>
                </a:solidFill>
                <a:cs typeface="Calibri" panose="020F0502020204030204" pitchFamily="34" charset="0"/>
              </a:rPr>
              <a:t>Support Power Line NFET </a:t>
            </a:r>
            <a:r>
              <a:rPr lang="fi-FI" altLang="en-US" sz="800" dirty="0">
                <a:solidFill>
                  <a:srgbClr val="000000"/>
                </a:solidFill>
                <a:cs typeface="Calibri" panose="020F0502020204030204" pitchFamily="34" charset="0"/>
              </a:rPr>
              <a:t>for input OCP protection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fi-FI" altLang="en-US" sz="800" b="1" dirty="0">
                <a:solidFill>
                  <a:srgbClr val="000000"/>
                </a:solidFill>
                <a:cs typeface="Calibri" panose="020F0502020204030204" pitchFamily="34" charset="0"/>
              </a:rPr>
              <a:t>Soft Start Control </a:t>
            </a:r>
            <a:r>
              <a:rPr lang="fi-FI" altLang="en-US" sz="800" dirty="0">
                <a:solidFill>
                  <a:srgbClr val="000000"/>
                </a:solidFill>
                <a:cs typeface="Calibri" panose="020F0502020204030204" pitchFamily="34" charset="0"/>
              </a:rPr>
              <a:t>for Vin transient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1MHz I2C </a:t>
            </a:r>
            <a:r>
              <a:rPr lang="en-US" altLang="zh-CN" sz="800" dirty="0">
                <a:solidFill>
                  <a:srgbClr val="000000"/>
                </a:solidFill>
                <a:cs typeface="Arial" pitchFamily="34" charset="0"/>
              </a:rPr>
              <a:t>interface </a:t>
            </a:r>
            <a:r>
              <a:rPr lang="en-US" altLang="zh-CN" sz="800" b="1" dirty="0">
                <a:solidFill>
                  <a:srgbClr val="000000"/>
                </a:solidFill>
                <a:cs typeface="Arial" pitchFamily="34" charset="0"/>
              </a:rPr>
              <a:t>with CRC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Open, Shorted, Short-to-GND LED Fault Detection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Boost Output OVP and OCP, Input UVLO, OVP and OCP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External Resistor Fault Errors</a:t>
            </a:r>
          </a:p>
          <a:p>
            <a:pPr marL="471476" lvl="2" indent="-128585" defTabSz="685783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Support Thermal warning and thermal shutdown </a:t>
            </a:r>
          </a:p>
          <a:p>
            <a:pPr marL="128585" indent="-128585" defTabSz="685783" eaLnBrk="1" hangingPunct="1">
              <a:defRPr/>
            </a:pPr>
            <a:endParaRPr lang="en-US" altLang="en-US" sz="8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313F2401-2917-493F-98B4-E27D29EFF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1370" y="585022"/>
            <a:ext cx="4296092" cy="2428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defTabSz="914355">
              <a:defRPr/>
            </a:pPr>
            <a:r>
              <a:rPr lang="en-US" altLang="en-US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endParaRPr lang="en-US" altLang="en-US" sz="12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0E2A33-89A3-4DD9-BE84-E882B1D10065}"/>
              </a:ext>
            </a:extLst>
          </p:cNvPr>
          <p:cNvSpPr/>
          <p:nvPr/>
        </p:nvSpPr>
        <p:spPr>
          <a:xfrm>
            <a:off x="4611371" y="827830"/>
            <a:ext cx="4296090" cy="975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628619" lvl="1" indent="-171442" defTabSz="457178">
              <a:buFont typeface="Arial" panose="020B0604020202020204" pitchFamily="34" charset="0"/>
              <a:buChar char="•"/>
              <a:defRPr/>
            </a:pPr>
            <a:r>
              <a:rPr lang="en-US" sz="900">
                <a:solidFill>
                  <a:srgbClr val="000000"/>
                </a:solidFill>
                <a:latin typeface="Calibri" panose="020F0502020204030204" pitchFamily="34" charset="0"/>
                <a:cs typeface="Arial" charset="0"/>
              </a:rPr>
              <a:t>Automotive Infotainment</a:t>
            </a:r>
          </a:p>
          <a:p>
            <a:pPr marL="628619" lvl="1" indent="-171442" defTabSz="457178">
              <a:buFont typeface="Arial" panose="020B0604020202020204" pitchFamily="34" charset="0"/>
              <a:buChar char="•"/>
              <a:defRPr/>
            </a:pPr>
            <a:r>
              <a:rPr lang="en-US" sz="900">
                <a:solidFill>
                  <a:srgbClr val="000000"/>
                </a:solidFill>
                <a:latin typeface="Calibri" panose="020F0502020204030204" pitchFamily="34" charset="0"/>
                <a:cs typeface="Arial" charset="0"/>
              </a:rPr>
              <a:t>Automotive Instrument Clusters</a:t>
            </a:r>
          </a:p>
          <a:p>
            <a:pPr marL="628619" lvl="1" indent="-171442" defTabSz="457178">
              <a:buFont typeface="Arial" panose="020B0604020202020204" pitchFamily="34" charset="0"/>
              <a:buChar char="•"/>
              <a:defRPr/>
            </a:pPr>
            <a:r>
              <a:rPr lang="en-US" sz="900">
                <a:solidFill>
                  <a:srgbClr val="000000"/>
                </a:solidFill>
                <a:latin typeface="Calibri" panose="020F0502020204030204" pitchFamily="34" charset="0"/>
                <a:cs typeface="Arial" charset="0"/>
              </a:rPr>
              <a:t>Smart Mirrors</a:t>
            </a:r>
          </a:p>
          <a:p>
            <a:pPr marL="628619" lvl="1" indent="-171442" defTabSz="457178">
              <a:buFont typeface="Arial" panose="020B0604020202020204" pitchFamily="34" charset="0"/>
              <a:buChar char="•"/>
              <a:defRPr/>
            </a:pPr>
            <a:r>
              <a:rPr lang="en-US" sz="900">
                <a:solidFill>
                  <a:srgbClr val="000000"/>
                </a:solidFill>
                <a:latin typeface="Calibri" panose="020F0502020204030204" pitchFamily="34" charset="0"/>
                <a:cs typeface="Arial" charset="0"/>
              </a:rPr>
              <a:t>Heads-Up Displays (HUD)</a:t>
            </a:r>
          </a:p>
          <a:p>
            <a:pPr marL="628619" lvl="1" indent="-171442" defTabSz="457178">
              <a:buFont typeface="Arial" panose="020B0604020202020204" pitchFamily="34" charset="0"/>
              <a:buChar char="•"/>
              <a:defRPr/>
            </a:pPr>
            <a:r>
              <a:rPr lang="en-US" sz="900">
                <a:solidFill>
                  <a:srgbClr val="000000"/>
                </a:solidFill>
                <a:latin typeface="Calibri" panose="020F0502020204030204" pitchFamily="34" charset="0"/>
                <a:cs typeface="Arial" charset="0"/>
              </a:rPr>
              <a:t>Central Information Displays (CID)</a:t>
            </a:r>
          </a:p>
          <a:p>
            <a:pPr marL="628619" lvl="1" indent="-171442" defTabSz="457178">
              <a:buFont typeface="Arial" panose="020B0604020202020204" pitchFamily="34" charset="0"/>
              <a:buChar char="•"/>
              <a:defRPr/>
            </a:pPr>
            <a:r>
              <a:rPr lang="en-US" sz="900">
                <a:solidFill>
                  <a:srgbClr val="000000"/>
                </a:solidFill>
                <a:latin typeface="Calibri" panose="020F0502020204030204" pitchFamily="34" charset="0"/>
                <a:cs typeface="Arial" charset="0"/>
              </a:rPr>
              <a:t>Audio-Video Navigation (AVN)</a:t>
            </a:r>
            <a:endParaRPr lang="en-US" sz="900" dirty="0">
              <a:solidFill>
                <a:srgbClr val="000000"/>
              </a:solidFill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4D6C1D67-8976-4D63-AA95-F19EEB9404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9" y="38608"/>
            <a:ext cx="8724899" cy="36461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en-US" sz="2100" dirty="0">
                <a:ea typeface="ヒラギノ角ゴ Pro W3" pitchFamily="121" charset="-128"/>
                <a:cs typeface="Calibri" panose="020F0502020204030204" pitchFamily="34" charset="0"/>
              </a:rPr>
              <a:t>Camaro LP889x-Q1 Family 4/6 CH</a:t>
            </a:r>
            <a:endParaRPr lang="en-US" altLang="en-US" sz="1500" b="0" dirty="0">
              <a:latin typeface="Calibri" panose="020F0502020204030204" pitchFamily="34" charset="0"/>
              <a:ea typeface="ヒラギノ角ゴ Pro W3" pitchFamily="121" charset="-128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072759-5F7E-4C76-A0AF-97085EBDF0F7}"/>
              </a:ext>
            </a:extLst>
          </p:cNvPr>
          <p:cNvSpPr txBox="1"/>
          <p:nvPr/>
        </p:nvSpPr>
        <p:spPr>
          <a:xfrm>
            <a:off x="96839" y="232703"/>
            <a:ext cx="7210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5">
              <a:defRPr/>
            </a:pPr>
            <a:r>
              <a:rPr lang="en-US" altLang="en-US" sz="1400" dirty="0">
                <a:solidFill>
                  <a:srgbClr val="DE0000"/>
                </a:solidFill>
                <a:ea typeface="ヒラギノ角ゴ Pro W3" pitchFamily="121" charset="-128"/>
                <a:cs typeface="Calibri" panose="020F0502020204030204" pitchFamily="34" charset="0"/>
              </a:rPr>
              <a:t>Next-gen</a:t>
            </a:r>
            <a:r>
              <a:rPr lang="en-US" altLang="en-US" sz="2000" dirty="0">
                <a:solidFill>
                  <a:srgbClr val="DE0000"/>
                </a:solidFill>
                <a:ea typeface="ヒラギノ角ゴ Pro W3" pitchFamily="121" charset="-128"/>
                <a:cs typeface="Calibri" panose="020F0502020204030204" pitchFamily="34" charset="0"/>
              </a:rPr>
              <a:t> </a:t>
            </a:r>
            <a:r>
              <a:rPr lang="en-US" altLang="en-US" sz="1400" dirty="0">
                <a:solidFill>
                  <a:srgbClr val="DE0000"/>
                </a:solidFill>
                <a:ea typeface="ヒラギノ角ゴ Pro W3" pitchFamily="121" charset="-128"/>
                <a:cs typeface="Calibri" panose="020F0502020204030204" pitchFamily="34" charset="0"/>
              </a:rPr>
              <a:t>4 / 6-ch x </a:t>
            </a:r>
            <a:r>
              <a:rPr lang="en-US" altLang="en-US" sz="1400" dirty="0">
                <a:solidFill>
                  <a:srgbClr val="DE0000"/>
                </a:solidFill>
                <a:latin typeface="Arial"/>
                <a:ea typeface="ヒラギノ角ゴ Pro W3" pitchFamily="121" charset="-128"/>
                <a:cs typeface="Calibri" panose="020F0502020204030204" pitchFamily="34" charset="0"/>
              </a:rPr>
              <a:t>150/200</a:t>
            </a:r>
            <a:r>
              <a:rPr lang="en-US" altLang="en-US" sz="1400" dirty="0">
                <a:solidFill>
                  <a:srgbClr val="DE0000"/>
                </a:solidFill>
                <a:ea typeface="ヒラギノ角ゴ Pro W3" pitchFamily="121" charset="-128"/>
                <a:cs typeface="Calibri" panose="020F0502020204030204" pitchFamily="34" charset="0"/>
              </a:rPr>
              <a:t> mA Automotive LED Backlight Driver with Ultra-low EMI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B3134F9-5844-4EF5-9F33-3C43145DB7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667503" y="4442792"/>
            <a:ext cx="2133600" cy="154782"/>
          </a:xfrm>
        </p:spPr>
        <p:txBody>
          <a:bodyPr/>
          <a:lstStyle/>
          <a:p>
            <a:pPr defTabSz="685783">
              <a:defRPr/>
            </a:pPr>
            <a:fld id="{A18096A3-1C74-4210-9B46-F757C8F29AA0}" type="slidenum">
              <a:rPr lang="en-US">
                <a:solidFill>
                  <a:srgbClr val="000000"/>
                </a:solidFill>
                <a:latin typeface="Arial"/>
              </a:rPr>
              <a:pPr defTabSz="685783">
                <a:defRPr/>
              </a:pPr>
              <a:t>16</a:t>
            </a:fld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AutoShape 87">
            <a:extLst>
              <a:ext uri="{FF2B5EF4-FFF2-40B4-BE49-F238E27FC236}">
                <a16:creationId xmlns:a16="http://schemas.microsoft.com/office/drawing/2014/main" id="{A40B7D01-5553-470C-920D-295C516C63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74949" y="38608"/>
            <a:ext cx="996397" cy="247245"/>
          </a:xfrm>
          <a:prstGeom prst="roundRect">
            <a:avLst>
              <a:gd name="adj" fmla="val 12102"/>
            </a:avLst>
          </a:prstGeom>
          <a:solidFill>
            <a:srgbClr val="DE0000"/>
          </a:solidFill>
          <a:ln w="28575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20250" rIns="2025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42806"/>
            <a:r>
              <a:rPr lang="en-US" altLang="en-US" sz="1200" b="1" i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Development</a:t>
            </a:r>
            <a:endParaRPr lang="en-US" altLang="en-US" sz="1000" b="1" i="1" kern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50113F-A677-48FD-805B-DE5CEBC46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211" y="1802950"/>
            <a:ext cx="3934469" cy="27474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CD37FA-103E-4950-BC89-7E1888818CF7}"/>
              </a:ext>
            </a:extLst>
          </p:cNvPr>
          <p:cNvSpPr txBox="1"/>
          <p:nvPr/>
        </p:nvSpPr>
        <p:spPr>
          <a:xfrm>
            <a:off x="6086414" y="3364995"/>
            <a:ext cx="577428" cy="1769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50" dirty="0"/>
              <a:t>LP889x-Q1</a:t>
            </a:r>
          </a:p>
        </p:txBody>
      </p:sp>
      <p:pic>
        <p:nvPicPr>
          <p:cNvPr id="17" name="Graphic 16" descr="Map with pin">
            <a:hlinkClick r:id="rId4" action="ppaction://hlinksldjump"/>
            <a:extLst>
              <a:ext uri="{FF2B5EF4-FFF2-40B4-BE49-F238E27FC236}">
                <a16:creationId xmlns:a16="http://schemas.microsoft.com/office/drawing/2014/main" id="{03C3E645-AFC4-453E-9F2C-364498E680A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5444" y="4687812"/>
            <a:ext cx="367156" cy="3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27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246064" y="28575"/>
            <a:ext cx="8724899" cy="485775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tx2"/>
                </a:solidFill>
                <a:ea typeface="ヒラギノ角ゴ Pro W3" pitchFamily="121" charset="-128"/>
                <a:cs typeface="Calibri" panose="020F0502020204030204" pitchFamily="34" charset="0"/>
              </a:rPr>
              <a:t>LP8867- Q1 / LP8869 - Q1</a:t>
            </a:r>
          </a:p>
        </p:txBody>
      </p:sp>
      <p:sp>
        <p:nvSpPr>
          <p:cNvPr id="17410" name="Rectangle 14"/>
          <p:cNvSpPr>
            <a:spLocks noChangeArrowheads="1"/>
          </p:cNvSpPr>
          <p:nvPr/>
        </p:nvSpPr>
        <p:spPr bwMode="auto">
          <a:xfrm>
            <a:off x="4732020" y="422671"/>
            <a:ext cx="4238942" cy="2595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Benefits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32020" y="679848"/>
            <a:ext cx="4223702" cy="7489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Minimum system cost and PCB size with Integrated MOSFET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Good EMI performance with Spread Spectrum function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Save MCU resource with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Power-Line FET control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Automatic LED current  reduction with external Temperature Sensor</a:t>
            </a:r>
          </a:p>
        </p:txBody>
      </p:sp>
      <p:sp>
        <p:nvSpPr>
          <p:cNvPr id="17412" name="Rectangle 14"/>
          <p:cNvSpPr>
            <a:spLocks noChangeArrowheads="1"/>
          </p:cNvSpPr>
          <p:nvPr/>
        </p:nvSpPr>
        <p:spPr bwMode="auto">
          <a:xfrm>
            <a:off x="228599" y="422671"/>
            <a:ext cx="4373881" cy="259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Features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32500" y="3479007"/>
            <a:ext cx="687388" cy="816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8599" y="687467"/>
            <a:ext cx="4373881" cy="28825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1pPr>
            <a:lvl2pPr marL="171450" indent="-1714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2pPr>
            <a:lvl3pPr marL="628650" indent="-1714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9pPr>
          </a:lstStyle>
          <a:p>
            <a:pPr marL="171450" marR="0" lvl="0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AEC-Q100 Qualified for Automotive Applications (Grade 1: T</a:t>
            </a:r>
            <a:r>
              <a:rPr kumimoji="0" lang="en-US" sz="8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A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 -40C to +125C)</a:t>
            </a:r>
          </a:p>
          <a:p>
            <a:pPr marL="171450" marR="0" lvl="1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4/3  x 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120mA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 LED Driver for Automotive LCD Display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High Dimming Ratio of 10 000:1 at 100 Hz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Current Matching 1% (Typical)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LED String Current up to 120 mA per Channel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Outputs can be Combined Externally for Higher Current per String</a:t>
            </a:r>
          </a:p>
          <a:p>
            <a:pPr marL="171450" marR="0" lvl="0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Integrated Boost/SEPIC Converter for LED String Power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i-FI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Integrated SW FET with Up to 3A Switching Current Limit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ヒラギノ角ゴ Pro W3" pitchFamily="121" charset="-128"/>
              <a:cs typeface="+mn-cs"/>
            </a:endParaRP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Input Voltage Operating Range 4.5 V to 40 V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Output Voltage up to 45 V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Switching Frequency 300 kHz to 2.2 MHz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Switching Synchronization Input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Spread Spectrum for Lower EMI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Minimum Number of External Components</a:t>
            </a:r>
          </a:p>
          <a:p>
            <a:pPr marL="171450" marR="0" lvl="0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Protection and Fault Detection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Power-Line FET Control for Battery Bus Protection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Fault Output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Input Voltage OVP, UVLO and OCP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Boost OVP, SW OVP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Open and Shorted LED Fault Detection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Automatic LED Current Reduction With External Temperature Sensor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Thermal Shutdown</a:t>
            </a:r>
          </a:p>
          <a:p>
            <a:pPr marL="171450" marR="0" lvl="0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HTSSOP-20 Package (PWP)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03" y="1537375"/>
            <a:ext cx="4445974" cy="3121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228598" y="3569969"/>
            <a:ext cx="4368482" cy="259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Applications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8598" y="3821670"/>
            <a:ext cx="4368481" cy="975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Backlight for: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Automotive Infotainment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Automotive Instrument Clusters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Smart Mirrors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Heads-Up Displays (HUD)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Central Information Displays (CID)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Audio-Video Navigation (AVN)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C012BCC-BEF0-42B4-8FD5-362F342AD8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667503" y="4442792"/>
            <a:ext cx="2133600" cy="154782"/>
          </a:xfrm>
        </p:spPr>
        <p:txBody>
          <a:bodyPr/>
          <a:lstStyle/>
          <a:p>
            <a:pPr>
              <a:defRPr/>
            </a:pPr>
            <a:fld id="{A18096A3-1C74-4210-9B46-F757C8F29AA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18" name="Graphic 17" descr="Map with pin">
            <a:hlinkClick r:id="rId4" action="ppaction://hlinksldjump"/>
            <a:extLst>
              <a:ext uri="{FF2B5EF4-FFF2-40B4-BE49-F238E27FC236}">
                <a16:creationId xmlns:a16="http://schemas.microsoft.com/office/drawing/2014/main" id="{9AA8BCC3-B80C-46E5-88A6-8FBD56878EE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5444" y="4687812"/>
            <a:ext cx="367156" cy="3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8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246064" y="28575"/>
            <a:ext cx="8724899" cy="485775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tx2"/>
                </a:solidFill>
                <a:ea typeface="ヒラギノ角ゴ Pro W3" pitchFamily="121" charset="-128"/>
                <a:cs typeface="Calibri" panose="020F0502020204030204" pitchFamily="34" charset="0"/>
              </a:rPr>
              <a:t>LP8867C- Q1 / LP8869C - Q1</a:t>
            </a:r>
          </a:p>
        </p:txBody>
      </p:sp>
      <p:sp>
        <p:nvSpPr>
          <p:cNvPr id="17410" name="Rectangle 14"/>
          <p:cNvSpPr>
            <a:spLocks noChangeArrowheads="1"/>
          </p:cNvSpPr>
          <p:nvPr/>
        </p:nvSpPr>
        <p:spPr bwMode="auto">
          <a:xfrm>
            <a:off x="4724399" y="422671"/>
            <a:ext cx="4246563" cy="2595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Benefits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24400" y="695088"/>
            <a:ext cx="4246562" cy="486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Minimum system cost and PCB size with Integrated MOSFET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Good EMI performance with Spread Spectrum function</a:t>
            </a:r>
          </a:p>
        </p:txBody>
      </p:sp>
      <p:sp>
        <p:nvSpPr>
          <p:cNvPr id="17412" name="Rectangle 14"/>
          <p:cNvSpPr>
            <a:spLocks noChangeArrowheads="1"/>
          </p:cNvSpPr>
          <p:nvPr/>
        </p:nvSpPr>
        <p:spPr bwMode="auto">
          <a:xfrm>
            <a:off x="228599" y="422671"/>
            <a:ext cx="4373881" cy="259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Features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32500" y="3479007"/>
            <a:ext cx="687388" cy="816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8599" y="687467"/>
            <a:ext cx="4373881" cy="2875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1pPr>
            <a:lvl2pPr marL="171450" indent="-1714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2pPr>
            <a:lvl3pPr marL="628650" indent="-1714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9pPr>
          </a:lstStyle>
          <a:p>
            <a:pPr marL="171450" marR="0" lvl="0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AEC-Q100 Qualified for Automotive Applications (Grade 1: T</a:t>
            </a:r>
            <a:r>
              <a:rPr kumimoji="0" lang="en-US" sz="8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A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 -40C to +125C)</a:t>
            </a:r>
          </a:p>
          <a:p>
            <a:pPr marL="171450" marR="0" lvl="1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4/3  x 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120mA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 LED Driver for Automotive LCD Display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High Dimming Ratio of 10 000:1 at 100 Hz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Current Matching 1% (Typical)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LED String Current up to 120 mA per Channel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Outputs can be Combined Externally for Higher Current per String</a:t>
            </a:r>
          </a:p>
          <a:p>
            <a:pPr marL="171450" marR="0" lvl="0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Integrated Boost/SEPIC Converter for LED String Power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i-FI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Integrated SW FET with Up to 3A Switching Current Limit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ヒラギノ角ゴ Pro W3" pitchFamily="121" charset="-128"/>
              <a:cs typeface="+mn-cs"/>
            </a:endParaRP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Input Voltage Operating Range 4.5 V to 40 V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Output Voltage up to 45 V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Switching Frequency 300 kHz to 2.2 MHz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Switching Synchronization Input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Spread Spectrum for Lower EMI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Minimum Number of External Components</a:t>
            </a:r>
          </a:p>
          <a:p>
            <a:pPr marL="171450" marR="0" lvl="0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Protection and Fault Detection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Fault Output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Input Voltage OVP, UVLO and OCP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Boost OVP, SW OVP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Open and Shorted LED Fault Detection</a:t>
            </a:r>
          </a:p>
          <a:p>
            <a:pPr marL="628650" marR="0" lvl="2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Thermal Shutdown</a:t>
            </a:r>
          </a:p>
          <a:p>
            <a:pPr marL="171450" marR="0" lvl="0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HTSSOP-20 Package (PWP)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228599" y="3486150"/>
            <a:ext cx="4368482" cy="2705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Applications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8599" y="3753090"/>
            <a:ext cx="4368481" cy="975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Backlight for: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Automotive Infotainment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Automotive Instrument Clusters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Smart Mirrors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Heads-Up Displays (HUD)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Central Information Displays (CID)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Audio-Video Navigation (AVN)</a:t>
            </a: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6980" y="1314520"/>
            <a:ext cx="3581400" cy="299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F8345F9A-BDF6-44DA-BD9F-42DBCAA3B3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667503" y="4442792"/>
            <a:ext cx="2133600" cy="154782"/>
          </a:xfrm>
        </p:spPr>
        <p:txBody>
          <a:bodyPr/>
          <a:lstStyle/>
          <a:p>
            <a:pPr>
              <a:defRPr/>
            </a:pPr>
            <a:fld id="{A18096A3-1C74-4210-9B46-F757C8F29AA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19" name="Graphic 18" descr="Map with pin">
            <a:hlinkClick r:id="rId4" action="ppaction://hlinksldjump"/>
            <a:extLst>
              <a:ext uri="{FF2B5EF4-FFF2-40B4-BE49-F238E27FC236}">
                <a16:creationId xmlns:a16="http://schemas.microsoft.com/office/drawing/2014/main" id="{96605A53-D85A-465F-A7D2-BE1389A5C8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5444" y="4687812"/>
            <a:ext cx="367156" cy="3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69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246064" y="28575"/>
            <a:ext cx="8724899" cy="485775"/>
          </a:xfrm>
        </p:spPr>
        <p:txBody>
          <a:bodyPr/>
          <a:lstStyle/>
          <a:p>
            <a:r>
              <a:rPr lang="en-US" sz="2400" dirty="0">
                <a:ea typeface="ヒラギノ角ゴ Pro W3" pitchFamily="121" charset="-128"/>
                <a:cs typeface="Calibri" panose="020F0502020204030204" pitchFamily="34" charset="0"/>
              </a:rPr>
              <a:t>LP8868/5-Q1</a:t>
            </a:r>
            <a:endParaRPr lang="en-US" altLang="en-US" sz="2400" dirty="0">
              <a:solidFill>
                <a:schemeClr val="tx2"/>
              </a:solidFill>
              <a:ea typeface="ヒラギノ角ゴ Pro W3" pitchFamily="121" charset="-128"/>
              <a:cs typeface="Calibri" panose="020F0502020204030204" pitchFamily="34" charset="0"/>
            </a:endParaRPr>
          </a:p>
        </p:txBody>
      </p:sp>
      <p:sp>
        <p:nvSpPr>
          <p:cNvPr id="17410" name="Rectangle 14"/>
          <p:cNvSpPr>
            <a:spLocks noChangeArrowheads="1"/>
          </p:cNvSpPr>
          <p:nvPr/>
        </p:nvSpPr>
        <p:spPr bwMode="auto">
          <a:xfrm>
            <a:off x="4724399" y="422671"/>
            <a:ext cx="4246563" cy="2595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Benefits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24400" y="695088"/>
            <a:ext cx="4246562" cy="699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85750" lvl="0" indent="-285750" defTabSz="4572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800" b="1" dirty="0">
                <a:solidFill>
                  <a:srgbClr val="000000"/>
                </a:solidFill>
                <a:latin typeface="Calibri" panose="020F0502020204030204" pitchFamily="34" charset="0"/>
                <a:cs typeface="Arial" charset="0"/>
              </a:rPr>
              <a:t>High Brightness Support with </a:t>
            </a:r>
          </a:p>
          <a:p>
            <a:pPr marL="285750" lvl="0" indent="-285750" defTabSz="4572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800" b="1" dirty="0">
                <a:solidFill>
                  <a:srgbClr val="000000"/>
                </a:solidFill>
                <a:latin typeface="Calibri" panose="020F0502020204030204" pitchFamily="34" charset="0"/>
                <a:cs typeface="Arial" charset="0"/>
              </a:rPr>
              <a:t>High Power Density Support Various Application</a:t>
            </a:r>
          </a:p>
          <a:p>
            <a:pPr marL="285750" lvl="0" indent="-285750" defTabSz="4572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800" b="1" dirty="0">
                <a:solidFill>
                  <a:srgbClr val="000000"/>
                </a:solidFill>
                <a:latin typeface="Calibri" panose="020F0502020204030204" pitchFamily="34" charset="0"/>
                <a:cs typeface="Arial" charset="0"/>
              </a:rPr>
              <a:t>Dimming</a:t>
            </a:r>
          </a:p>
          <a:p>
            <a:pPr marL="285750" lvl="0" indent="-285750" defTabSz="4572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800" b="1" dirty="0">
                <a:solidFill>
                  <a:srgbClr val="000000"/>
                </a:solidFill>
                <a:latin typeface="Calibri" panose="020F0502020204030204" pitchFamily="34" charset="0"/>
                <a:cs typeface="Arial" charset="0"/>
              </a:rPr>
              <a:t>Fast Response Support High Dimming Ratio Performance</a:t>
            </a:r>
          </a:p>
          <a:p>
            <a:pPr marL="285750" lvl="0" indent="-285750" defTabSz="4572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800" b="1" dirty="0">
                <a:solidFill>
                  <a:srgbClr val="000000"/>
                </a:solidFill>
                <a:latin typeface="Calibri" panose="020F0502020204030204" pitchFamily="34" charset="0"/>
                <a:cs typeface="Arial" charset="0"/>
              </a:rPr>
              <a:t>Mixed Analog and PWM Dimming Method Accelerate the Dimming Performance</a:t>
            </a:r>
          </a:p>
        </p:txBody>
      </p:sp>
      <p:sp>
        <p:nvSpPr>
          <p:cNvPr id="17412" name="Rectangle 14"/>
          <p:cNvSpPr>
            <a:spLocks noChangeArrowheads="1"/>
          </p:cNvSpPr>
          <p:nvPr/>
        </p:nvSpPr>
        <p:spPr bwMode="auto">
          <a:xfrm>
            <a:off x="228599" y="422671"/>
            <a:ext cx="4373881" cy="259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Features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32500" y="3479007"/>
            <a:ext cx="687388" cy="816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8599" y="687467"/>
            <a:ext cx="4373881" cy="25174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1pPr>
            <a:lvl2pPr marL="171450" indent="-1714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2pPr>
            <a:lvl3pPr marL="628650" indent="-1714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9pPr>
          </a:lstStyle>
          <a:p>
            <a:pPr marL="171446" indent="-171446" defTabSz="914378" eaLnBrk="1" hangingPunct="1">
              <a:buFont typeface="Arial" panose="020B0604020202020204" pitchFamily="34" charset="0"/>
              <a:buChar char="•"/>
              <a:defRPr/>
            </a:pPr>
            <a:r>
              <a:rPr lang="en-US" sz="800" b="1" dirty="0">
                <a:solidFill>
                  <a:srgbClr val="000000"/>
                </a:solidFill>
              </a:rPr>
              <a:t>AEC-Q100 Qualified for Automotive Applications (Grade 1: T</a:t>
            </a:r>
            <a:r>
              <a:rPr lang="en-US" sz="800" b="1" baseline="-25000" dirty="0">
                <a:solidFill>
                  <a:srgbClr val="000000"/>
                </a:solidFill>
              </a:rPr>
              <a:t>A</a:t>
            </a:r>
            <a:r>
              <a:rPr lang="en-US" sz="800" b="1" dirty="0">
                <a:solidFill>
                  <a:srgbClr val="000000"/>
                </a:solidFill>
              </a:rPr>
              <a:t> -40C to +125C)</a:t>
            </a:r>
            <a:endParaRPr lang="en-US" altLang="en-US" sz="800" b="1" dirty="0">
              <a:solidFill>
                <a:srgbClr val="000000"/>
              </a:solidFill>
              <a:cs typeface="Arial" pitchFamily="34" charset="0"/>
            </a:endParaRPr>
          </a:p>
          <a:p>
            <a:pPr marL="171446" indent="-171446" defTabSz="914378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Single Channel Current Sink</a:t>
            </a:r>
          </a:p>
          <a:p>
            <a:pPr marL="555498" indent="-171446" defTabSz="914378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FF0000"/>
                </a:solidFill>
                <a:cs typeface="Arial" pitchFamily="34" charset="0"/>
              </a:rPr>
              <a:t>Output Current up to 4A / 2A </a:t>
            </a:r>
          </a:p>
          <a:p>
            <a:pPr marL="555498" indent="-171446" defTabSz="914378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Analog, PWM, Hybrid Brightness Control Modes</a:t>
            </a:r>
          </a:p>
          <a:p>
            <a:pPr marL="555498" indent="-171446" defTabSz="914378" eaLnBrk="1" hangingPunct="1">
              <a:buFont typeface="Arial" panose="020B0604020202020204" pitchFamily="34" charset="0"/>
              <a:buChar char="•"/>
              <a:defRPr/>
            </a:pPr>
            <a:r>
              <a:rPr lang="en-US" sz="800" dirty="0">
                <a:cs typeface="Calibri" pitchFamily="34" charset="0"/>
              </a:rPr>
              <a:t>Analog Dimming (128:1)</a:t>
            </a:r>
          </a:p>
          <a:p>
            <a:pPr marL="555498" indent="-171446" defTabSz="914378" eaLnBrk="1" hangingPunct="1">
              <a:buFont typeface="Arial" panose="020B0604020202020204" pitchFamily="34" charset="0"/>
              <a:buChar char="•"/>
              <a:defRPr/>
            </a:pPr>
            <a:r>
              <a:rPr lang="en-US" sz="800" dirty="0">
                <a:cs typeface="Calibri" pitchFamily="34" charset="0"/>
              </a:rPr>
              <a:t>PWM Dimming (</a:t>
            </a:r>
            <a:r>
              <a:rPr lang="en-US" sz="800" dirty="0">
                <a:solidFill>
                  <a:srgbClr val="FF0000"/>
                </a:solidFill>
                <a:cs typeface="Calibri" pitchFamily="34" charset="0"/>
              </a:rPr>
              <a:t>0.2us</a:t>
            </a:r>
            <a:r>
              <a:rPr lang="en-US" sz="800" dirty="0">
                <a:cs typeface="Calibri" pitchFamily="34" charset="0"/>
              </a:rPr>
              <a:t> min. on time)</a:t>
            </a:r>
          </a:p>
          <a:p>
            <a:pPr marL="555498" indent="-171446" defTabSz="914378" eaLnBrk="1" hangingPunct="1">
              <a:buFont typeface="Arial" panose="020B0604020202020204" pitchFamily="34" charset="0"/>
              <a:buChar char="•"/>
              <a:defRPr/>
            </a:pPr>
            <a:r>
              <a:rPr lang="en-US" sz="800" dirty="0">
                <a:cs typeface="Calibri" pitchFamily="34" charset="0"/>
              </a:rPr>
              <a:t>Hybrid Dimming  (2000:1 in 20kHz PWM)</a:t>
            </a:r>
          </a:p>
          <a:p>
            <a:pPr marL="171446" indent="-171446" defTabSz="914378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Boost/Buck-boost/Buck Power Stage Topology</a:t>
            </a:r>
          </a:p>
          <a:p>
            <a:pPr marL="555498" indent="-171446" defTabSz="914378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Input Voltage Operating Range 4.5V to </a:t>
            </a:r>
            <a:r>
              <a:rPr lang="en-US" altLang="en-US" sz="800" dirty="0">
                <a:solidFill>
                  <a:srgbClr val="FF0000"/>
                </a:solidFill>
                <a:cs typeface="Arial" pitchFamily="34" charset="0"/>
              </a:rPr>
              <a:t>65V</a:t>
            </a:r>
          </a:p>
          <a:p>
            <a:pPr marL="555498" indent="-171446" defTabSz="914378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Integrated 150</a:t>
            </a:r>
            <a:r>
              <a:rPr lang="en-US" sz="800" dirty="0">
                <a:cs typeface="Calibri" pitchFamily="34" charset="0"/>
              </a:rPr>
              <a:t>mΩ /</a:t>
            </a:r>
            <a:r>
              <a:rPr lang="zh-CN" altLang="en-US" sz="800" dirty="0">
                <a:cs typeface="Calibri" pitchFamily="34" charset="0"/>
              </a:rPr>
              <a:t> </a:t>
            </a:r>
            <a:r>
              <a:rPr lang="en-US" altLang="zh-CN" sz="800" dirty="0">
                <a:cs typeface="Calibri" pitchFamily="34" charset="0"/>
              </a:rPr>
              <a:t>300</a:t>
            </a:r>
            <a:r>
              <a:rPr lang="en-US" sz="800" dirty="0">
                <a:cs typeface="Calibri" pitchFamily="34" charset="0"/>
              </a:rPr>
              <a:t>mΩ NFET</a:t>
            </a:r>
          </a:p>
          <a:p>
            <a:pPr marL="555498" indent="-171446" defTabSz="914378" eaLnBrk="1" hangingPunct="1">
              <a:buFont typeface="Arial" panose="020B0604020202020204" pitchFamily="34" charset="0"/>
              <a:buChar char="•"/>
              <a:defRPr/>
            </a:pPr>
            <a:r>
              <a:rPr lang="en-US" sz="800" dirty="0">
                <a:solidFill>
                  <a:srgbClr val="FF0000"/>
                </a:solidFill>
                <a:cs typeface="Calibri" pitchFamily="34" charset="0"/>
              </a:rPr>
              <a:t>NFET Current Limit: 4.5A / 2.5A</a:t>
            </a:r>
            <a:endParaRPr lang="en-US" sz="800" dirty="0">
              <a:solidFill>
                <a:srgbClr val="FF0000"/>
              </a:solidFill>
              <a:cs typeface="Arial" pitchFamily="34" charset="0"/>
            </a:endParaRPr>
          </a:p>
          <a:p>
            <a:pPr marL="555498" indent="-171446" defTabSz="914378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Switching Frequency </a:t>
            </a:r>
            <a:r>
              <a:rPr lang="en-US" altLang="en-US" sz="800" dirty="0">
                <a:cs typeface="Arial" pitchFamily="34" charset="0"/>
              </a:rPr>
              <a:t>100</a:t>
            </a: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 kHz to 2.2 MHz</a:t>
            </a:r>
          </a:p>
          <a:p>
            <a:pPr marL="555498" indent="-171446" defTabSz="914378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dirty="0">
                <a:solidFill>
                  <a:srgbClr val="000000"/>
                </a:solidFill>
                <a:cs typeface="Arial" pitchFamily="34" charset="0"/>
              </a:rPr>
              <a:t>Spread Spectrum for Lower EMI</a:t>
            </a:r>
          </a:p>
          <a:p>
            <a:pPr marL="171446" lvl="1" indent="-171446" defTabSz="914378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800" b="1" dirty="0">
                <a:solidFill>
                  <a:srgbClr val="000000"/>
                </a:solidFill>
                <a:cs typeface="Arial" pitchFamily="34" charset="0"/>
              </a:rPr>
              <a:t>Protection and Diagnostic Features</a:t>
            </a:r>
          </a:p>
          <a:p>
            <a:pPr marL="555498" lvl="1" indent="-171446" defTabSz="914378" eaLnBrk="1" hangingPunct="1">
              <a:buFont typeface="Arial" panose="020B0604020202020204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cs typeface="Arial" pitchFamily="34" charset="0"/>
              </a:rPr>
              <a:t>Cycle-by-cycle Current Limit</a:t>
            </a:r>
          </a:p>
          <a:p>
            <a:pPr marL="555498" lvl="1" indent="-171446" defTabSz="914378" eaLnBrk="1" hangingPunct="1">
              <a:buFont typeface="Arial" panose="020B0604020202020204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cs typeface="Arial" pitchFamily="34" charset="0"/>
              </a:rPr>
              <a:t>LED Open</a:t>
            </a:r>
          </a:p>
          <a:p>
            <a:pPr marL="555498" lvl="1" indent="-171446" defTabSz="914378" eaLnBrk="1" hangingPunct="1">
              <a:buFont typeface="Arial" panose="020B0604020202020204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cs typeface="Arial" pitchFamily="34" charset="0"/>
              </a:rPr>
              <a:t>Thermal Shutdown</a:t>
            </a:r>
          </a:p>
          <a:p>
            <a:pPr marL="555498" lvl="1" indent="-171446" defTabSz="914378" eaLnBrk="1" hangingPunct="1">
              <a:buFont typeface="Arial" panose="020B0604020202020204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cs typeface="Arial" pitchFamily="34" charset="0"/>
              </a:rPr>
              <a:t>Fault Output</a:t>
            </a:r>
          </a:p>
          <a:p>
            <a:pPr marL="171446" indent="-171446" defTabSz="914378" eaLnBrk="1" hangingPunct="1">
              <a:buFont typeface="Arial" panose="020B0604020202020204" pitchFamily="34" charset="0"/>
              <a:buChar char="•"/>
              <a:defRPr/>
            </a:pPr>
            <a:r>
              <a:rPr lang="en-US" sz="800" b="1" dirty="0">
                <a:solidFill>
                  <a:srgbClr val="000000"/>
                </a:solidFill>
              </a:rPr>
              <a:t>VSON-14/HVSSOP-12 Package</a:t>
            </a:r>
            <a:endParaRPr lang="en-US" altLang="en-US" sz="8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228599" y="3206366"/>
            <a:ext cx="4368482" cy="2705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Applications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8599" y="3473306"/>
            <a:ext cx="4368481" cy="975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46" indent="-171446" defTabSz="457189">
              <a:buFont typeface="Arial" panose="020B0604020202020204" pitchFamily="34" charset="0"/>
              <a:buChar char="•"/>
              <a:defRPr/>
            </a:pPr>
            <a:r>
              <a:rPr lang="en-US" sz="800" b="1" dirty="0">
                <a:solidFill>
                  <a:srgbClr val="000000"/>
                </a:solidFill>
                <a:latin typeface="Calibri" panose="020F0502020204030204" pitchFamily="34" charset="0"/>
                <a:cs typeface="Arial" charset="0"/>
              </a:rPr>
              <a:t>Backlight for:</a:t>
            </a:r>
          </a:p>
          <a:p>
            <a:pPr marL="555498" indent="-171446" defTabSz="457189">
              <a:buFont typeface="Arial" panose="020B0604020202020204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Calibri" panose="020F0502020204030204" pitchFamily="34" charset="0"/>
                <a:cs typeface="Arial" charset="0"/>
              </a:rPr>
              <a:t>Automotive Infotainment</a:t>
            </a:r>
          </a:p>
          <a:p>
            <a:pPr marL="555498" indent="-171446" defTabSz="457189">
              <a:buFont typeface="Arial" panose="020B0604020202020204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Calibri" panose="020F0502020204030204" pitchFamily="34" charset="0"/>
                <a:cs typeface="Arial" charset="0"/>
              </a:rPr>
              <a:t>Automotive Instrument Clusters</a:t>
            </a:r>
          </a:p>
          <a:p>
            <a:pPr marL="555498" indent="-171446" defTabSz="457189">
              <a:buFont typeface="Arial" panose="020B0604020202020204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Calibri" panose="020F0502020204030204" pitchFamily="34" charset="0"/>
                <a:cs typeface="Arial" charset="0"/>
              </a:rPr>
              <a:t>Smart Mirrors</a:t>
            </a:r>
          </a:p>
          <a:p>
            <a:pPr marL="555498" indent="-171446" defTabSz="457189">
              <a:buFont typeface="Arial" panose="020B0604020202020204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Calibri" panose="020F0502020204030204" pitchFamily="34" charset="0"/>
                <a:cs typeface="Arial" charset="0"/>
              </a:rPr>
              <a:t>Heads-Up Displays (HUD)</a:t>
            </a:r>
          </a:p>
          <a:p>
            <a:pPr marL="555498" indent="-171446" defTabSz="457189">
              <a:buFont typeface="Arial" panose="020B0604020202020204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Calibri" panose="020F0502020204030204" pitchFamily="34" charset="0"/>
                <a:cs typeface="Arial" charset="0"/>
              </a:rPr>
              <a:t>Central Information Displays (CID)</a:t>
            </a:r>
          </a:p>
          <a:p>
            <a:pPr marL="555498" indent="-171446" defTabSz="457189">
              <a:buFont typeface="Arial" panose="020B0604020202020204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Calibri" panose="020F0502020204030204" pitchFamily="34" charset="0"/>
                <a:cs typeface="Arial" charset="0"/>
              </a:rPr>
              <a:t>Audio-Video Navigation (AVN)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F8345F9A-BDF6-44DA-BD9F-42DBCAA3B3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667503" y="4442792"/>
            <a:ext cx="2133600" cy="154782"/>
          </a:xfrm>
        </p:spPr>
        <p:txBody>
          <a:bodyPr/>
          <a:lstStyle/>
          <a:p>
            <a:pPr>
              <a:defRPr/>
            </a:pPr>
            <a:fld id="{A18096A3-1C74-4210-9B46-F757C8F29AA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67CDC2-7539-4DA4-BD54-24D01CBDCEFE}"/>
              </a:ext>
            </a:extLst>
          </p:cNvPr>
          <p:cNvSpPr txBox="1"/>
          <p:nvPr/>
        </p:nvSpPr>
        <p:spPr>
          <a:xfrm>
            <a:off x="7510916" y="2974088"/>
            <a:ext cx="609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/>
              <a:t>Buck</a:t>
            </a:r>
            <a:endParaRPr lang="en-US" sz="9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3FA3C9-0C72-485B-ACCF-D7EAC46572E2}"/>
              </a:ext>
            </a:extLst>
          </p:cNvPr>
          <p:cNvSpPr txBox="1"/>
          <p:nvPr/>
        </p:nvSpPr>
        <p:spPr>
          <a:xfrm>
            <a:off x="7914996" y="3807754"/>
            <a:ext cx="714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/>
              <a:t>Boost</a:t>
            </a:r>
            <a:endParaRPr lang="en-US" sz="9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AA1EA1-B345-4E2E-81DA-3299B1E33978}"/>
              </a:ext>
            </a:extLst>
          </p:cNvPr>
          <p:cNvSpPr txBox="1"/>
          <p:nvPr/>
        </p:nvSpPr>
        <p:spPr>
          <a:xfrm>
            <a:off x="5430437" y="3006437"/>
            <a:ext cx="962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/>
              <a:t>Buck/boost</a:t>
            </a:r>
            <a:endParaRPr lang="en-US" sz="900" b="1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3C7FD3E-A16C-42D8-AF5B-8BF085B5E6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500" y="3260433"/>
            <a:ext cx="2283145" cy="13371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5FF6D38-1AEE-4AF9-8D71-148A958D2B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6422" y="1508338"/>
            <a:ext cx="1841240" cy="1498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181A81A-903E-480F-88C2-DEAA0F44EE4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958" y="1517971"/>
            <a:ext cx="2028559" cy="1488467"/>
          </a:xfrm>
          <a:prstGeom prst="rect">
            <a:avLst/>
          </a:prstGeom>
        </p:spPr>
      </p:pic>
      <p:pic>
        <p:nvPicPr>
          <p:cNvPr id="20" name="Graphic 19" descr="Map with pin">
            <a:hlinkClick r:id="rId6" action="ppaction://hlinksldjump"/>
            <a:extLst>
              <a:ext uri="{FF2B5EF4-FFF2-40B4-BE49-F238E27FC236}">
                <a16:creationId xmlns:a16="http://schemas.microsoft.com/office/drawing/2014/main" id="{F67B4023-EE52-4D76-8FD5-4A41E8F63CA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05444" y="4687812"/>
            <a:ext cx="367156" cy="3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86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FB4E31-1540-4D03-88AA-21B833F7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4689ABE-BFFD-4E65-97A6-D6FD103512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55047"/>
              </p:ext>
            </p:extLst>
          </p:nvPr>
        </p:nvGraphicFramePr>
        <p:xfrm>
          <a:off x="342898" y="734523"/>
          <a:ext cx="4296338" cy="3709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44F87-6D2A-4205-8D52-088AB99183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BA23CF-AA30-4A18-B744-605C3E9DBF0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10" name="TextBox 9">
            <a:hlinkClick r:id="rId8" action="ppaction://hlinksldjump"/>
            <a:extLst>
              <a:ext uri="{FF2B5EF4-FFF2-40B4-BE49-F238E27FC236}">
                <a16:creationId xmlns:a16="http://schemas.microsoft.com/office/drawing/2014/main" id="{269D971A-B4F9-4055-8720-C83FE9AC6F91}"/>
              </a:ext>
            </a:extLst>
          </p:cNvPr>
          <p:cNvSpPr txBox="1"/>
          <p:nvPr/>
        </p:nvSpPr>
        <p:spPr>
          <a:xfrm>
            <a:off x="941291" y="842017"/>
            <a:ext cx="357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Dimming Backlight Driver</a:t>
            </a:r>
          </a:p>
        </p:txBody>
      </p:sp>
      <p:sp>
        <p:nvSpPr>
          <p:cNvPr id="11" name="TextBox 10">
            <a:hlinkClick r:id="rId9" action="ppaction://hlinksldjump"/>
            <a:extLst>
              <a:ext uri="{FF2B5EF4-FFF2-40B4-BE49-F238E27FC236}">
                <a16:creationId xmlns:a16="http://schemas.microsoft.com/office/drawing/2014/main" id="{7B4522D5-DC16-4E9A-B622-F6B5BC1E3C16}"/>
              </a:ext>
            </a:extLst>
          </p:cNvPr>
          <p:cNvSpPr txBox="1"/>
          <p:nvPr/>
        </p:nvSpPr>
        <p:spPr>
          <a:xfrm>
            <a:off x="941291" y="1491660"/>
            <a:ext cx="357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Dimming Backlight Driver</a:t>
            </a:r>
          </a:p>
        </p:txBody>
      </p:sp>
      <p:sp>
        <p:nvSpPr>
          <p:cNvPr id="12" name="TextBox 11">
            <a:hlinkClick r:id="rId10" action="ppaction://hlinksldjump"/>
            <a:extLst>
              <a:ext uri="{FF2B5EF4-FFF2-40B4-BE49-F238E27FC236}">
                <a16:creationId xmlns:a16="http://schemas.microsoft.com/office/drawing/2014/main" id="{D0DE30A7-D818-403B-85DA-14DC09D0E1A4}"/>
              </a:ext>
            </a:extLst>
          </p:cNvPr>
          <p:cNvSpPr txBox="1"/>
          <p:nvPr/>
        </p:nvSpPr>
        <p:spPr>
          <a:xfrm>
            <a:off x="941291" y="2103583"/>
            <a:ext cx="1453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LCD Bias</a:t>
            </a:r>
            <a:endParaRPr lang="en-US" dirty="0"/>
          </a:p>
        </p:txBody>
      </p:sp>
      <p:sp>
        <p:nvSpPr>
          <p:cNvPr id="13" name="TextBox 12">
            <a:hlinkClick r:id="rId11" action="ppaction://hlinksldjump"/>
            <a:extLst>
              <a:ext uri="{FF2B5EF4-FFF2-40B4-BE49-F238E27FC236}">
                <a16:creationId xmlns:a16="http://schemas.microsoft.com/office/drawing/2014/main" id="{BF1B00F6-1823-48AB-946E-3FA2E2390FC9}"/>
              </a:ext>
            </a:extLst>
          </p:cNvPr>
          <p:cNvSpPr txBox="1"/>
          <p:nvPr/>
        </p:nvSpPr>
        <p:spPr>
          <a:xfrm>
            <a:off x="941291" y="2751531"/>
            <a:ext cx="244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Mini-Micro LED Driver</a:t>
            </a:r>
            <a:endParaRPr lang="en-US" dirty="0"/>
          </a:p>
        </p:txBody>
      </p:sp>
      <p:sp>
        <p:nvSpPr>
          <p:cNvPr id="14" name="TextBox 13">
            <a:hlinkClick r:id="rId12" action="ppaction://hlinksldjump"/>
            <a:extLst>
              <a:ext uri="{FF2B5EF4-FFF2-40B4-BE49-F238E27FC236}">
                <a16:creationId xmlns:a16="http://schemas.microsoft.com/office/drawing/2014/main" id="{E3A6259B-4776-4267-83B7-981F6CCBC033}"/>
              </a:ext>
            </a:extLst>
          </p:cNvPr>
          <p:cNvSpPr txBox="1"/>
          <p:nvPr/>
        </p:nvSpPr>
        <p:spPr>
          <a:xfrm>
            <a:off x="941291" y="3382347"/>
            <a:ext cx="252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Illumination LED Driver</a:t>
            </a:r>
            <a:endParaRPr lang="en-US" dirty="0"/>
          </a:p>
        </p:txBody>
      </p:sp>
      <p:sp>
        <p:nvSpPr>
          <p:cNvPr id="18" name="TextBox 17">
            <a:hlinkClick r:id="rId13" action="ppaction://hlinksldjump"/>
            <a:extLst>
              <a:ext uri="{FF2B5EF4-FFF2-40B4-BE49-F238E27FC236}">
                <a16:creationId xmlns:a16="http://schemas.microsoft.com/office/drawing/2014/main" id="{F03D40B8-7C7A-4488-8C7D-0AEB4EEB0377}"/>
              </a:ext>
            </a:extLst>
          </p:cNvPr>
          <p:cNvSpPr txBox="1"/>
          <p:nvPr/>
        </p:nvSpPr>
        <p:spPr>
          <a:xfrm>
            <a:off x="941291" y="4027745"/>
            <a:ext cx="192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RGB LED Driver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562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>
          <a:xfrm>
            <a:off x="246063" y="99591"/>
            <a:ext cx="8440737" cy="3619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en-US" sz="2400" dirty="0">
                <a:solidFill>
                  <a:schemeClr val="tx2"/>
                </a:solidFill>
                <a:ea typeface="ヒラギノ角ゴ Pro W3" pitchFamily="121" charset="-128"/>
                <a:cs typeface="Calibri" panose="020F0502020204030204" pitchFamily="34" charset="0"/>
              </a:rPr>
              <a:t>LP8866-Q1 / LP8866S-Q1 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675697" y="4241006"/>
            <a:ext cx="371475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ts val="800"/>
              </a:spcBef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2pPr>
            <a:lvl3pPr marL="1143000" indent="-228600" eaLnBrk="0" hangingPunct="0">
              <a:spcBef>
                <a:spcPct val="15000"/>
              </a:spcBef>
              <a:buChar char="•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3pPr>
            <a:lvl4pPr marL="1600200" indent="-228600" eaLnBrk="0" hangingPunct="0">
              <a:spcBef>
                <a:spcPct val="5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4pPr>
            <a:lvl5pPr marL="2057400" indent="-228600" eaLnBrk="0" hangingPunct="0">
              <a:buChar char="»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ヒラギノ角ゴ Pro W3" pitchFamily="123" charset="-128"/>
              <a:cs typeface="+mn-cs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4716779" y="422671"/>
            <a:ext cx="4254184" cy="206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Benefits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16780" y="643891"/>
            <a:ext cx="4254183" cy="1663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High Brightness 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nd Big Size LCD Panel Support with </a:t>
            </a: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6 * 200/150mA  LED Output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Good Cold cranking behavior with</a:t>
            </a: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Input Voltage Operating Range 3 V to 48 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Good EMI Performance with</a:t>
            </a: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Phase Shifted LED </a:t>
            </a:r>
            <a:r>
              <a:rPr lang="en-US" altLang="en-US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kumimoji="0" lang="en-US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utputs</a:t>
            </a:r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Boost Converter Spread Spectrum</a:t>
            </a: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Hybrid Dimming  (Linear + PWM)</a:t>
            </a: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Boost Synchronization </a:t>
            </a:r>
            <a:r>
              <a:rPr lang="en-US" altLang="en-US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kumimoji="0" lang="en-US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nput</a:t>
            </a:r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Ease Customer design with</a:t>
            </a: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Resistor Configuration for PWM /Boost Frequency/LED Configuration/Dimming Mode</a:t>
            </a: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Integrated Discharge </a:t>
            </a:r>
            <a:r>
              <a:rPr lang="en-US" altLang="en-US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unction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228599" y="422671"/>
            <a:ext cx="4373881" cy="206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Features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8600" y="646007"/>
            <a:ext cx="4373881" cy="2915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1pPr>
            <a:lvl2pPr marL="171450" indent="-1714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2pPr>
            <a:lvl3pPr marL="628650" indent="-1714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AEC-Q100 Qualified for Automotive Applications (Grade 1: T</a:t>
            </a:r>
            <a:r>
              <a:rPr kumimoji="0" lang="en-US" sz="8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A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 -40C to +125C)</a:t>
            </a:r>
            <a:endParaRPr kumimoji="0" lang="en-US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ヒラギノ角ゴ Pro W3" pitchFamily="121" charset="-128"/>
              <a:cs typeface="Arial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Six High-Precision Current Sinks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Output Current up to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200/150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 mA/Channel 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Current Matching 1% (typical) 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Up to 16-bit LED Dimming Resolution 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Dimming Ratio 32,000:1 @ 152Hz PWM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I2C, PWM Brightness Control Modes 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8 configurable LED strings configuration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Automatically adjusts phase shift for number of LED strings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Boost Controller for LED String Power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Input Voltage Operating Range 3 V to 48 V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Switching Frequency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100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 kHz to 2.2 MHz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Boost SYNC input to set boost switching frequency from an external clock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Spread Spectrum for lower EMI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Adaptive Voltage Control for Power Optimization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Output voltage automatically discharged when boost is disabled</a:t>
            </a:r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Full Protection and Diagnostic Features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Open, Shorted,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Short-to-GND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 LED Fault Detection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Boost Output OVP and OCP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Boost Input UVLO, OVP and OCP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External Resistor Fault/Charge Pump Fault/CRC Errors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VDD UVLO and Thermal Shutdown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HTSSOP-38 Package (DCP)</a:t>
            </a: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223519" y="3509010"/>
            <a:ext cx="4368482" cy="206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Applications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3519" y="3722610"/>
            <a:ext cx="4368481" cy="975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Backlight for: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Automotive Infotainment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Automotive Instrument Clusters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Smart Mirrors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Heads-Up Displays (HUD)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Central Information Displays (CID)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Audio-Video Navigation (AVN)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1600" y="2231852"/>
            <a:ext cx="3238807" cy="231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E9B03-D863-4732-8455-10EDCC02F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C52F08-588C-488E-A5AB-DF69250DE86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15" name="Graphic 14" descr="Map with pin">
            <a:hlinkClick r:id="rId3" action="ppaction://hlinksldjump"/>
            <a:extLst>
              <a:ext uri="{FF2B5EF4-FFF2-40B4-BE49-F238E27FC236}">
                <a16:creationId xmlns:a16="http://schemas.microsoft.com/office/drawing/2014/main" id="{C1497B0F-79C9-4AD8-9A4D-C3CBD05109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5444" y="4687812"/>
            <a:ext cx="367156" cy="3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00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7305" y="2251712"/>
            <a:ext cx="3244695" cy="2321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>
          <a:xfrm>
            <a:off x="246063" y="99591"/>
            <a:ext cx="8440737" cy="3619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en-US" sz="2400" dirty="0">
                <a:solidFill>
                  <a:schemeClr val="tx2"/>
                </a:solidFill>
                <a:ea typeface="ヒラギノ角ゴ Pro W3" pitchFamily="121" charset="-128"/>
                <a:cs typeface="Calibri" panose="020F0502020204030204" pitchFamily="34" charset="0"/>
              </a:rPr>
              <a:t>LP8864-Q1 / LP8864S-Q1 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675697" y="4241006"/>
            <a:ext cx="371475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ts val="800"/>
              </a:spcBef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2pPr>
            <a:lvl3pPr marL="1143000" indent="-228600" eaLnBrk="0" hangingPunct="0">
              <a:spcBef>
                <a:spcPct val="15000"/>
              </a:spcBef>
              <a:buChar char="•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3pPr>
            <a:lvl4pPr marL="1600200" indent="-228600" eaLnBrk="0" hangingPunct="0">
              <a:spcBef>
                <a:spcPct val="5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4pPr>
            <a:lvl5pPr marL="2057400" indent="-228600" eaLnBrk="0" hangingPunct="0">
              <a:buChar char="»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ヒラギノ角ゴ Pro W3" pitchFamily="123" charset="-128"/>
              <a:cs typeface="+mn-cs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4693919" y="422670"/>
            <a:ext cx="4277044" cy="213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Benefits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228599" y="422671"/>
            <a:ext cx="4373881" cy="206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Features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8600" y="636270"/>
            <a:ext cx="4373881" cy="3111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1pPr>
            <a:lvl2pPr marL="171450" indent="-1714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2pPr>
            <a:lvl3pPr marL="628650" indent="-1714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AEC-Q100 Qualified for Automotive Applications (Grade 1: T</a:t>
            </a:r>
            <a:r>
              <a:rPr kumimoji="0" lang="en-US" sz="8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A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 -40C to +125C)</a:t>
            </a:r>
            <a:endParaRPr kumimoji="0" lang="en-US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ヒラギノ角ゴ Pro W3" pitchFamily="121" charset="-128"/>
              <a:cs typeface="Arial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Four High-Precision Current Sinks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Output Current up to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200/150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 mA/Channel 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Current Matching 1% (typical) 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Up to 16-bit LED Dimming Resolution 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Dimming Ratio 32,000:1 @ 152Hz PWM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I2C, PWM Brightness Control Modes 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8 configurable LED strings configuration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Automatically adjusts phase shift for number of LED strings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Boost Controller for LED String Power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Input Voltage Operating Range 3 V to 48 V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Switching Frequency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100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 kHz to 2.2 MHz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Boost SYNC input to set boost switching frequency from an external clock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Spread Spectrum for lower EMI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Adaptive Voltage Control for Power Optimization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Output voltage automatically discharged when boost is disabled</a:t>
            </a:r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Full Protection and Diagnostic Features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Open, Shorted,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Short-to-GND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 LED Fault Detection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Boost Output OVP and OCP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Boost Input UVLO, OVP and OCP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External Resistor Fault/Charge Pump Fault/CRC Errors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VDD UVLO and Thermal Shutdown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HTSSOP-38 Package (DCP)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ヒラギノ角ゴ Pro W3" pitchFamily="121" charset="-128"/>
              <a:cs typeface="Arial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ヒラギノ角ゴ Pro W3" pitchFamily="121" charset="-128"/>
              <a:cs typeface="Arial" pitchFamily="34" charset="0"/>
            </a:endParaRP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223519" y="3509009"/>
            <a:ext cx="4368482" cy="2067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Applications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3519" y="3730230"/>
            <a:ext cx="4368481" cy="957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Backlight for: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Automotive Infotainment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Automotive Instrument Clusters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Smart Mirrors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Heads-Up Displays (HUD)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Central Information Displays (CID)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Audio-Video Navigation (AVN)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0FE5D1-A53A-4DC9-8A66-3F27D8C0091D}"/>
              </a:ext>
            </a:extLst>
          </p:cNvPr>
          <p:cNvSpPr/>
          <p:nvPr/>
        </p:nvSpPr>
        <p:spPr>
          <a:xfrm>
            <a:off x="4693920" y="628651"/>
            <a:ext cx="4277043" cy="1663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High Brightness 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nd Big Size LCD Panel Support with </a:t>
            </a: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en-US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* 200/150mA  LED Output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Good Cold cranking behavior with</a:t>
            </a: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Input Voltage Operating Range 3 V to 48 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Good EMI Performance with</a:t>
            </a: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Phase Shifted LED </a:t>
            </a:r>
            <a:r>
              <a:rPr lang="en-US" altLang="en-US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kumimoji="0" lang="en-US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utputs</a:t>
            </a:r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Boost Converter Spread Spectrum</a:t>
            </a: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Hybrid Dimming  (Linear + PWM)</a:t>
            </a: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Boost Synchronization </a:t>
            </a:r>
            <a:r>
              <a:rPr lang="en-US" altLang="en-US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kumimoji="0" lang="en-US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nput</a:t>
            </a:r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Ease Customer Design with</a:t>
            </a: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Resistor Configuration for PWM /Boost Frequency/LED Configuration/Dimming Mode</a:t>
            </a: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Integrated Discharge </a:t>
            </a:r>
            <a:r>
              <a:rPr lang="en-US" altLang="en-US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unction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274619-AC67-45CC-88F7-4FDCA81655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C52F08-588C-488E-A5AB-DF69250DE86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16" name="Graphic 15" descr="Map with pin">
            <a:hlinkClick r:id="rId3" action="ppaction://hlinksldjump"/>
            <a:extLst>
              <a:ext uri="{FF2B5EF4-FFF2-40B4-BE49-F238E27FC236}">
                <a16:creationId xmlns:a16="http://schemas.microsoft.com/office/drawing/2014/main" id="{EE3CFAF9-C487-4EB6-B939-9BA1263937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5444" y="4687812"/>
            <a:ext cx="367156" cy="3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60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4142" y="2274571"/>
            <a:ext cx="2971800" cy="2375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>
          <a:xfrm>
            <a:off x="246063" y="76200"/>
            <a:ext cx="8440737" cy="36195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tx2"/>
                </a:solidFill>
                <a:ea typeface="ヒラギノ角ゴ Pro W3" pitchFamily="121" charset="-128"/>
                <a:cs typeface="Calibri" panose="020F0502020204030204" pitchFamily="34" charset="0"/>
              </a:rPr>
              <a:t>LP8863-Q1</a:t>
            </a:r>
            <a:r>
              <a:rPr lang="en-US" altLang="en-US" sz="2400" dirty="0">
                <a:solidFill>
                  <a:schemeClr val="tx2"/>
                </a:solidFill>
                <a:ea typeface="ヒラギノ角ゴ Pro W3" pitchFamily="123" charset="-128"/>
                <a:cs typeface="Arial" pitchFamily="34" charset="0"/>
              </a:rPr>
              <a:t> </a:t>
            </a:r>
            <a:r>
              <a:rPr lang="en-US" altLang="en-US" sz="3100" b="0" dirty="0">
                <a:solidFill>
                  <a:schemeClr val="tx2"/>
                </a:solidFill>
                <a:ea typeface="ヒラギノ角ゴ Pro W3" pitchFamily="123" charset="-128"/>
                <a:cs typeface="Arial" pitchFamily="34" charset="0"/>
              </a:rPr>
              <a:t> </a:t>
            </a:r>
            <a:endParaRPr lang="en-US" altLang="en-US" sz="1800" dirty="0">
              <a:solidFill>
                <a:schemeClr val="tx2"/>
              </a:solidFill>
              <a:ea typeface="ヒラギノ角ゴ Pro W3" pitchFamily="123" charset="-12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675697" y="4241006"/>
            <a:ext cx="371475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ts val="800"/>
              </a:spcBef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2pPr>
            <a:lvl3pPr marL="1143000" indent="-228600" eaLnBrk="0" hangingPunct="0">
              <a:spcBef>
                <a:spcPct val="15000"/>
              </a:spcBef>
              <a:buChar char="•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3pPr>
            <a:lvl4pPr marL="1600200" indent="-228600" eaLnBrk="0" hangingPunct="0">
              <a:spcBef>
                <a:spcPct val="5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4pPr>
            <a:lvl5pPr marL="2057400" indent="-228600" eaLnBrk="0" hangingPunct="0">
              <a:buChar char="»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  <a:ea typeface="ヒラギノ角ゴ Pro W3" pitchFamily="123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ヒラギノ角ゴ Pro W3" pitchFamily="123" charset="-128"/>
              <a:cs typeface="+mn-cs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4709159" y="422670"/>
            <a:ext cx="4261803" cy="2172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Benefits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09159" y="634129"/>
            <a:ext cx="4261804" cy="1663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50" lvl="0" indent="-1714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Brightness </a:t>
            </a:r>
            <a:r>
              <a:rPr lang="en-US" altLang="zh-CN" sz="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 Big Size LCD Panel Support with </a:t>
            </a: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6*150mA  LED output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Good Cold cranking behavior with</a:t>
            </a: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Input Voltage Operating Range 3 V to 48 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Good EMI Performance with</a:t>
            </a: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Phase Shifted LED Outputs</a:t>
            </a: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Boost Converter Spread Spectrum</a:t>
            </a: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Hybrid Dimming  (Linear + PWM)</a:t>
            </a: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Boost Synchronization Input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Ease Customer </a:t>
            </a:r>
            <a:r>
              <a:rPr lang="en-US" altLang="en-US" sz="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kumimoji="0" lang="en-US" altLang="en-US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esign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with</a:t>
            </a: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Resistor </a:t>
            </a:r>
            <a:r>
              <a:rPr lang="en-US" altLang="en-US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kumimoji="0" lang="en-US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onfiguration</a:t>
            </a:r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Automatic Detection of LED String Configuration</a:t>
            </a:r>
          </a:p>
          <a:p>
            <a:pPr marL="45720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Integrated Discharge Function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228599" y="422671"/>
            <a:ext cx="4373881" cy="2097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Features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8600" y="628651"/>
            <a:ext cx="4373881" cy="3111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1pPr>
            <a:lvl2pPr marL="171450" indent="-1714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2pPr>
            <a:lvl3pPr marL="628650" indent="-1714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ヒラギノ角ゴ Pro W3" pitchFamily="121" charset="-128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AEC-Q100 Qualified for Automotive Applications (Grade 1: T</a:t>
            </a:r>
            <a:r>
              <a:rPr kumimoji="0" lang="en-US" sz="8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A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 -40C to +125C)</a:t>
            </a:r>
            <a:endParaRPr kumimoji="0" lang="en-US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ヒラギノ角ゴ Pro W3" pitchFamily="121" charset="-128"/>
              <a:cs typeface="Arial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Six High-Precision Current Sinks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Output Current up to 150 mA/Channel 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Current Matching 1% (typical) 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Up to 16-bit LED Dimming Resolution 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Individual LED String Brightness Control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Dimming Ratio 32,000:1 @ 152Hz PWM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Boost Controller for LED String Power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Input Voltage Operating Range 3 V to 48 V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Switching Frequency 300 kHz to 2.2 MHz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Boost SYNC input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Spread Spectrum for lower EMI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Adaptive Voltage Control for Power Optimization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Discharge function when boost is disabled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Extensive Protection Features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Open and Shorted LED Fault Detection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Boost Output OVP and OCP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Boost Input UVLO, OVP and OCP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VDD UVLO and Thermal Shutdown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Simple Configuration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Resistor configuration for Boost Frequency, LED PWM Frequency and LED Current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Automatic String Configuration Detection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Automatically adjusts phase shift for number of LED strings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Arial" pitchFamily="34" charset="0"/>
              </a:rPr>
              <a:t>I2C, SPI and PWM Brightness Control Modes </a:t>
            </a:r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ヒラギノ角ゴ Pro W3" pitchFamily="121" charset="-128"/>
                <a:cs typeface="+mn-cs"/>
              </a:rPr>
              <a:t>HTSSOP-38 Package (DCP)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ヒラギノ角ゴ Pro W3" pitchFamily="121" charset="-128"/>
              <a:cs typeface="Arial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ヒラギノ角ゴ Pro W3" pitchFamily="121" charset="-128"/>
              <a:cs typeface="Arial" pitchFamily="34" charset="0"/>
            </a:endParaRP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223519" y="3751580"/>
            <a:ext cx="4368482" cy="2097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Applications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3519" y="3972800"/>
            <a:ext cx="4368481" cy="831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Backlight for: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Automotive Infotainment,  Instrument Clusters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Smart Mirrors, Heads-Up Displays (HUD)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Central Information Displays (CID)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t>Audio-Video Navigation (AVN)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E4D306-5475-4AA5-A1AA-C151D37B8A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C52F08-588C-488E-A5AB-DF69250DE86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15" name="Graphic 14" descr="Map with pin">
            <a:hlinkClick r:id="rId3" action="ppaction://hlinksldjump"/>
            <a:extLst>
              <a:ext uri="{FF2B5EF4-FFF2-40B4-BE49-F238E27FC236}">
                <a16:creationId xmlns:a16="http://schemas.microsoft.com/office/drawing/2014/main" id="{E07DF96D-F6EF-48B9-9E46-6382F47ABB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5444" y="4687812"/>
            <a:ext cx="367156" cy="3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43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93BCF27-30A4-4701-AE15-0415D5AEFACE}"/>
              </a:ext>
            </a:extLst>
          </p:cNvPr>
          <p:cNvSpPr/>
          <p:nvPr/>
        </p:nvSpPr>
        <p:spPr>
          <a:xfrm>
            <a:off x="5391699" y="218422"/>
            <a:ext cx="1642057" cy="25771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30956C54-319B-42E0-A9C4-3839FE9F9817}"/>
              </a:ext>
            </a:extLst>
          </p:cNvPr>
          <p:cNvSpPr/>
          <p:nvPr/>
        </p:nvSpPr>
        <p:spPr>
          <a:xfrm>
            <a:off x="662620" y="632832"/>
            <a:ext cx="1227464" cy="375532"/>
          </a:xfrm>
          <a:prstGeom prst="round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000" b="1" dirty="0">
                <a:solidFill>
                  <a:srgbClr val="FFFFFF"/>
                </a:solidFill>
              </a:rPr>
              <a:t>TPS65150-Q1</a:t>
            </a:r>
          </a:p>
        </p:txBody>
      </p:sp>
      <p:sp>
        <p:nvSpPr>
          <p:cNvPr id="19" name="Rectangle: Rounded Corners 18">
            <a:hlinkClick r:id="rId3" action="ppaction://hlinksldjump"/>
            <a:extLst>
              <a:ext uri="{FF2B5EF4-FFF2-40B4-BE49-F238E27FC236}">
                <a16:creationId xmlns:a16="http://schemas.microsoft.com/office/drawing/2014/main" id="{5B6C37EB-DA04-46F7-91F1-DF3E20AF1FB6}"/>
              </a:ext>
            </a:extLst>
          </p:cNvPr>
          <p:cNvSpPr/>
          <p:nvPr/>
        </p:nvSpPr>
        <p:spPr>
          <a:xfrm>
            <a:off x="3479286" y="628459"/>
            <a:ext cx="1403861" cy="413785"/>
          </a:xfrm>
          <a:prstGeom prst="round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Saber</a:t>
            </a:r>
          </a:p>
          <a:p>
            <a:pPr algn="ctr"/>
            <a:r>
              <a:rPr lang="en-US" sz="900" b="1" dirty="0"/>
              <a:t>TPS92100-Q1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E354B66-C4B6-4F41-993C-5BE0CBC02093}"/>
              </a:ext>
            </a:extLst>
          </p:cNvPr>
          <p:cNvSpPr/>
          <p:nvPr/>
        </p:nvSpPr>
        <p:spPr>
          <a:xfrm>
            <a:off x="7184657" y="191089"/>
            <a:ext cx="801873" cy="257712"/>
          </a:xfrm>
          <a:prstGeom prst="round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Released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CCB1C89-9F6C-461D-8AD7-D06EB1CC0219}"/>
              </a:ext>
            </a:extLst>
          </p:cNvPr>
          <p:cNvSpPr/>
          <p:nvPr/>
        </p:nvSpPr>
        <p:spPr>
          <a:xfrm>
            <a:off x="8137431" y="187149"/>
            <a:ext cx="899277" cy="260076"/>
          </a:xfrm>
          <a:prstGeom prst="round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Development</a:t>
            </a:r>
          </a:p>
        </p:txBody>
      </p:sp>
      <p:sp>
        <p:nvSpPr>
          <p:cNvPr id="25" name="Title 4">
            <a:extLst>
              <a:ext uri="{FF2B5EF4-FFF2-40B4-BE49-F238E27FC236}">
                <a16:creationId xmlns:a16="http://schemas.microsoft.com/office/drawing/2014/main" id="{2354CB01-9B57-4DB5-9521-818CB3888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13" y="116579"/>
            <a:ext cx="4258056" cy="4387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ctr" anchorCtr="0" compatLnSpc="1">
            <a:prstTxWarp prst="textNoShape">
              <a:avLst/>
            </a:prstTxWarp>
            <a:noAutofit/>
          </a:bodyPr>
          <a:lstStyle/>
          <a:p>
            <a:pPr lvl="0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altLang="zh-CN" sz="2000" kern="1200" dirty="0">
                <a:solidFill>
                  <a:schemeClr val="tx2"/>
                </a:solidFill>
                <a:cs typeface="Calibri" panose="020F0502020204030204" pitchFamily="34" charset="0"/>
              </a:rPr>
              <a:t>Automotive </a:t>
            </a:r>
            <a:r>
              <a:rPr lang="en-US" sz="2000" kern="1200" dirty="0">
                <a:solidFill>
                  <a:schemeClr val="tx2"/>
                </a:solidFill>
                <a:cs typeface="Calibri" panose="020F0502020204030204" pitchFamily="34" charset="0"/>
              </a:rPr>
              <a:t>LCD </a:t>
            </a:r>
            <a:r>
              <a:rPr lang="en-US" sz="2000" dirty="0">
                <a:solidFill>
                  <a:schemeClr val="tx2"/>
                </a:solidFill>
                <a:cs typeface="Calibri" panose="020F0502020204030204" pitchFamily="34" charset="0"/>
              </a:rPr>
              <a:t>Bias </a:t>
            </a:r>
            <a:r>
              <a:rPr lang="en-US" sz="2000" kern="1200" dirty="0">
                <a:solidFill>
                  <a:schemeClr val="tx2"/>
                </a:solidFill>
                <a:cs typeface="Calibri" panose="020F0502020204030204" pitchFamily="34" charset="0"/>
              </a:rPr>
              <a:t>Roadmap</a:t>
            </a:r>
          </a:p>
        </p:txBody>
      </p:sp>
      <p:sp>
        <p:nvSpPr>
          <p:cNvPr id="26" name="Rectangle: Rounded Corners 25">
            <a:hlinkClick r:id="rId4" action="ppaction://hlinksldjump"/>
            <a:extLst>
              <a:ext uri="{FF2B5EF4-FFF2-40B4-BE49-F238E27FC236}">
                <a16:creationId xmlns:a16="http://schemas.microsoft.com/office/drawing/2014/main" id="{24E27F3B-CF1A-4485-8912-6B96DCE06F17}"/>
              </a:ext>
            </a:extLst>
          </p:cNvPr>
          <p:cNvSpPr/>
          <p:nvPr/>
        </p:nvSpPr>
        <p:spPr>
          <a:xfrm>
            <a:off x="3478007" y="2515956"/>
            <a:ext cx="1405140" cy="356085"/>
          </a:xfrm>
          <a:prstGeom prst="round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Saber</a:t>
            </a:r>
            <a:r>
              <a:rPr lang="en-US" sz="900" b="1" i="1" u="sng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010A05-F07D-4C16-96DF-C1A7EEB97207}"/>
              </a:ext>
            </a:extLst>
          </p:cNvPr>
          <p:cNvSpPr/>
          <p:nvPr/>
        </p:nvSpPr>
        <p:spPr>
          <a:xfrm>
            <a:off x="5492806" y="214318"/>
            <a:ext cx="712053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50" b="0" cap="none" spc="0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Unipolar</a:t>
            </a:r>
            <a:endParaRPr lang="en-US" sz="1050" b="0" cap="none" spc="0" dirty="0">
              <a:ln w="0"/>
              <a:solidFill>
                <a:schemeClr val="accent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EA729BA7-32EA-4FA7-94CC-4465DDFE19CC}"/>
              </a:ext>
            </a:extLst>
          </p:cNvPr>
          <p:cNvSpPr/>
          <p:nvPr/>
        </p:nvSpPr>
        <p:spPr>
          <a:xfrm>
            <a:off x="5419295" y="253636"/>
            <a:ext cx="175353" cy="182973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6D268C-438F-4502-ACCE-A555411F004F}"/>
              </a:ext>
            </a:extLst>
          </p:cNvPr>
          <p:cNvSpPr/>
          <p:nvPr/>
        </p:nvSpPr>
        <p:spPr>
          <a:xfrm>
            <a:off x="6461394" y="220478"/>
            <a:ext cx="606255" cy="2539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50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Bi</a:t>
            </a:r>
            <a:r>
              <a:rPr lang="en-US" altLang="zh-CN" sz="1050" b="0" cap="none" spc="0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polar</a:t>
            </a:r>
            <a:endParaRPr lang="en-US" sz="1050" b="0" cap="none" spc="0" dirty="0">
              <a:ln w="0"/>
              <a:solidFill>
                <a:schemeClr val="accent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" name="Plus Sign 37">
            <a:extLst>
              <a:ext uri="{FF2B5EF4-FFF2-40B4-BE49-F238E27FC236}">
                <a16:creationId xmlns:a16="http://schemas.microsoft.com/office/drawing/2014/main" id="{6042CA6A-FE0B-4D16-9B2C-EAEEE55D122F}"/>
              </a:ext>
            </a:extLst>
          </p:cNvPr>
          <p:cNvSpPr/>
          <p:nvPr/>
        </p:nvSpPr>
        <p:spPr>
          <a:xfrm>
            <a:off x="6208527" y="254033"/>
            <a:ext cx="175353" cy="182973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Sign 12">
            <a:extLst>
              <a:ext uri="{FF2B5EF4-FFF2-40B4-BE49-F238E27FC236}">
                <a16:creationId xmlns:a16="http://schemas.microsoft.com/office/drawing/2014/main" id="{BE434E94-9031-40C6-B5BC-08DA70A7FF09}"/>
              </a:ext>
            </a:extLst>
          </p:cNvPr>
          <p:cNvSpPr/>
          <p:nvPr/>
        </p:nvSpPr>
        <p:spPr>
          <a:xfrm>
            <a:off x="6359428" y="266746"/>
            <a:ext cx="169871" cy="169871"/>
          </a:xfrm>
          <a:prstGeom prst="mathMinus">
            <a:avLst/>
          </a:prstGeom>
          <a:solidFill>
            <a:srgbClr val="F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Plus Sign 38">
            <a:extLst>
              <a:ext uri="{FF2B5EF4-FFF2-40B4-BE49-F238E27FC236}">
                <a16:creationId xmlns:a16="http://schemas.microsoft.com/office/drawing/2014/main" id="{1F365A43-82B3-424E-8636-AA0C50B2B1AF}"/>
              </a:ext>
            </a:extLst>
          </p:cNvPr>
          <p:cNvSpPr/>
          <p:nvPr/>
        </p:nvSpPr>
        <p:spPr>
          <a:xfrm>
            <a:off x="1664614" y="679458"/>
            <a:ext cx="166958" cy="167159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FBD8B3-5CF4-4BF9-BF49-3E4DA436D85E}"/>
              </a:ext>
            </a:extLst>
          </p:cNvPr>
          <p:cNvCxnSpPr>
            <a:cxnSpLocks/>
          </p:cNvCxnSpPr>
          <p:nvPr/>
        </p:nvCxnSpPr>
        <p:spPr>
          <a:xfrm>
            <a:off x="2738146" y="662609"/>
            <a:ext cx="0" cy="3807201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4929EB4-A34A-4DA5-874E-54C28ACDB6B6}"/>
              </a:ext>
            </a:extLst>
          </p:cNvPr>
          <p:cNvCxnSpPr>
            <a:cxnSpLocks/>
          </p:cNvCxnSpPr>
          <p:nvPr/>
        </p:nvCxnSpPr>
        <p:spPr>
          <a:xfrm flipH="1">
            <a:off x="53189" y="2311772"/>
            <a:ext cx="5784395" cy="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1" name="Graphic 50" descr="Map with pin">
            <a:hlinkClick r:id="rId5" action="ppaction://hlinksldjump"/>
            <a:extLst>
              <a:ext uri="{FF2B5EF4-FFF2-40B4-BE49-F238E27FC236}">
                <a16:creationId xmlns:a16="http://schemas.microsoft.com/office/drawing/2014/main" id="{E6A08A7A-4427-418A-8DA0-132984C6384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5444" y="4687812"/>
            <a:ext cx="367156" cy="3671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56B29B-F3EA-4FF7-AC00-49E160D9EC4C}"/>
              </a:ext>
            </a:extLst>
          </p:cNvPr>
          <p:cNvSpPr txBox="1"/>
          <p:nvPr/>
        </p:nvSpPr>
        <p:spPr>
          <a:xfrm>
            <a:off x="155228" y="1206243"/>
            <a:ext cx="2582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1000" dirty="0"/>
              <a:t>AVDD, VCOM, VGH, VGL</a:t>
            </a:r>
            <a:endParaRPr lang="en-US" altLang="zh-CN" sz="1000" baseline="-25000" dirty="0"/>
          </a:p>
          <a:p>
            <a:pPr marL="171450" lvl="0" indent="-171450">
              <a:buFont typeface="Wingdings" panose="05000000000000000000" pitchFamily="2" charset="2"/>
              <a:buChar char="Ø"/>
            </a:pPr>
            <a:endParaRPr lang="en-US" altLang="zh-CN" sz="1000" dirty="0"/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US" altLang="zh-CN" sz="1000" dirty="0"/>
              <a:t>Excellent AVDD output voltage accuracy: &lt;1%</a:t>
            </a:r>
            <a:endParaRPr lang="en-US" altLang="zh-CN" sz="1000" baseline="-25000" dirty="0"/>
          </a:p>
        </p:txBody>
      </p:sp>
      <p:sp>
        <p:nvSpPr>
          <p:cNvPr id="53" name="Rounded Rectangle 74">
            <a:extLst>
              <a:ext uri="{FF2B5EF4-FFF2-40B4-BE49-F238E27FC236}">
                <a16:creationId xmlns:a16="http://schemas.microsoft.com/office/drawing/2014/main" id="{F06C29A5-8E53-4A89-BF70-D2DFCB3DFDC3}"/>
              </a:ext>
            </a:extLst>
          </p:cNvPr>
          <p:cNvSpPr/>
          <p:nvPr/>
        </p:nvSpPr>
        <p:spPr>
          <a:xfrm>
            <a:off x="1571142" y="939140"/>
            <a:ext cx="260654" cy="15446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55">
              <a:defRPr/>
            </a:pPr>
            <a:r>
              <a:rPr lang="en-US" sz="8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en-US" sz="800" b="1" i="1" baseline="30000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8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54" name="Rounded Rectangle 74">
            <a:extLst>
              <a:ext uri="{FF2B5EF4-FFF2-40B4-BE49-F238E27FC236}">
                <a16:creationId xmlns:a16="http://schemas.microsoft.com/office/drawing/2014/main" id="{2B05B291-3A1D-4F8D-9529-D5743A755839}"/>
              </a:ext>
            </a:extLst>
          </p:cNvPr>
          <p:cNvSpPr/>
          <p:nvPr/>
        </p:nvSpPr>
        <p:spPr>
          <a:xfrm>
            <a:off x="1054337" y="938551"/>
            <a:ext cx="482840" cy="15564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TSSOP</a:t>
            </a:r>
          </a:p>
        </p:txBody>
      </p:sp>
      <p:sp>
        <p:nvSpPr>
          <p:cNvPr id="55" name="Rounded Rectangle 74">
            <a:extLst>
              <a:ext uri="{FF2B5EF4-FFF2-40B4-BE49-F238E27FC236}">
                <a16:creationId xmlns:a16="http://schemas.microsoft.com/office/drawing/2014/main" id="{7A91E43B-3358-431E-840E-BA219298C02E}"/>
              </a:ext>
            </a:extLst>
          </p:cNvPr>
          <p:cNvSpPr/>
          <p:nvPr/>
        </p:nvSpPr>
        <p:spPr>
          <a:xfrm>
            <a:off x="719361" y="938551"/>
            <a:ext cx="306582" cy="15168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4-CH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FD2677D-4815-4DA5-B3F5-D0D2E983C780}"/>
              </a:ext>
            </a:extLst>
          </p:cNvPr>
          <p:cNvSpPr/>
          <p:nvPr/>
        </p:nvSpPr>
        <p:spPr>
          <a:xfrm>
            <a:off x="662620" y="2488648"/>
            <a:ext cx="1455686" cy="375532"/>
          </a:xfrm>
          <a:prstGeom prst="round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000" b="1" dirty="0">
                <a:solidFill>
                  <a:srgbClr val="FFFFFF"/>
                </a:solidFill>
              </a:rPr>
              <a:t>TPS65131-Q1</a:t>
            </a:r>
          </a:p>
        </p:txBody>
      </p:sp>
      <p:sp>
        <p:nvSpPr>
          <p:cNvPr id="57" name="Rounded Rectangle 74">
            <a:extLst>
              <a:ext uri="{FF2B5EF4-FFF2-40B4-BE49-F238E27FC236}">
                <a16:creationId xmlns:a16="http://schemas.microsoft.com/office/drawing/2014/main" id="{AF4B8B4D-2D08-46C9-8B53-695475A02AA8}"/>
              </a:ext>
            </a:extLst>
          </p:cNvPr>
          <p:cNvSpPr/>
          <p:nvPr/>
        </p:nvSpPr>
        <p:spPr>
          <a:xfrm>
            <a:off x="1622476" y="2819385"/>
            <a:ext cx="260654" cy="15446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55">
              <a:defRPr/>
            </a:pPr>
            <a:r>
              <a:rPr lang="en-US" sz="8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en-US" sz="800" b="1" i="1" baseline="30000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8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58" name="Rounded Rectangle 74">
            <a:extLst>
              <a:ext uri="{FF2B5EF4-FFF2-40B4-BE49-F238E27FC236}">
                <a16:creationId xmlns:a16="http://schemas.microsoft.com/office/drawing/2014/main" id="{DC53AB36-7E01-497D-B530-33574C3310D6}"/>
              </a:ext>
            </a:extLst>
          </p:cNvPr>
          <p:cNvSpPr/>
          <p:nvPr/>
        </p:nvSpPr>
        <p:spPr>
          <a:xfrm>
            <a:off x="1105671" y="2818796"/>
            <a:ext cx="482840" cy="15564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QFN</a:t>
            </a:r>
          </a:p>
        </p:txBody>
      </p:sp>
      <p:sp>
        <p:nvSpPr>
          <p:cNvPr id="59" name="Rounded Rectangle 74">
            <a:extLst>
              <a:ext uri="{FF2B5EF4-FFF2-40B4-BE49-F238E27FC236}">
                <a16:creationId xmlns:a16="http://schemas.microsoft.com/office/drawing/2014/main" id="{4C4346D2-EB2D-4D79-82ED-AE1CB6BF96B0}"/>
              </a:ext>
            </a:extLst>
          </p:cNvPr>
          <p:cNvSpPr/>
          <p:nvPr/>
        </p:nvSpPr>
        <p:spPr>
          <a:xfrm>
            <a:off x="770695" y="2818796"/>
            <a:ext cx="306582" cy="15168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2-CH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67D7DF2-2D22-4BAE-BC05-D886E4FB5848}"/>
              </a:ext>
            </a:extLst>
          </p:cNvPr>
          <p:cNvSpPr txBox="1"/>
          <p:nvPr/>
        </p:nvSpPr>
        <p:spPr>
          <a:xfrm>
            <a:off x="155228" y="3109940"/>
            <a:ext cx="2582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1000" dirty="0"/>
              <a:t>PAV</a:t>
            </a:r>
            <a:r>
              <a:rPr lang="en-US" altLang="zh-CN" sz="1000" baseline="-25000" dirty="0"/>
              <a:t>DD</a:t>
            </a:r>
            <a:r>
              <a:rPr lang="en-US" altLang="zh-CN" sz="1000" dirty="0"/>
              <a:t>, NAV</a:t>
            </a:r>
            <a:r>
              <a:rPr lang="en-US" altLang="zh-CN" sz="1000" baseline="-25000" dirty="0"/>
              <a:t>DD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1000" dirty="0"/>
              <a:t>Independent enable pins for power up and down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1000" dirty="0"/>
              <a:t>Power save mode available at low load currents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1000" dirty="0"/>
              <a:t>Up</a:t>
            </a:r>
            <a:r>
              <a:rPr lang="zh-CN" altLang="en-US" sz="1000" dirty="0"/>
              <a:t> </a:t>
            </a:r>
            <a:r>
              <a:rPr lang="en-US" altLang="zh-CN" sz="1000" dirty="0"/>
              <a:t>to 85% efficiency</a:t>
            </a:r>
          </a:p>
        </p:txBody>
      </p:sp>
      <p:sp>
        <p:nvSpPr>
          <p:cNvPr id="61" name="Plus Sign 60">
            <a:extLst>
              <a:ext uri="{FF2B5EF4-FFF2-40B4-BE49-F238E27FC236}">
                <a16:creationId xmlns:a16="http://schemas.microsoft.com/office/drawing/2014/main" id="{51A6707A-DFDA-472B-845B-C3970A606C0F}"/>
              </a:ext>
            </a:extLst>
          </p:cNvPr>
          <p:cNvSpPr/>
          <p:nvPr/>
        </p:nvSpPr>
        <p:spPr>
          <a:xfrm>
            <a:off x="1709432" y="2539383"/>
            <a:ext cx="175353" cy="182973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Minus Sign 61">
            <a:extLst>
              <a:ext uri="{FF2B5EF4-FFF2-40B4-BE49-F238E27FC236}">
                <a16:creationId xmlns:a16="http://schemas.microsoft.com/office/drawing/2014/main" id="{B14AF556-693F-436C-8739-AA2FB502FA38}"/>
              </a:ext>
            </a:extLst>
          </p:cNvPr>
          <p:cNvSpPr/>
          <p:nvPr/>
        </p:nvSpPr>
        <p:spPr>
          <a:xfrm>
            <a:off x="1880408" y="2539073"/>
            <a:ext cx="169871" cy="169871"/>
          </a:xfrm>
          <a:prstGeom prst="mathMinus">
            <a:avLst/>
          </a:prstGeom>
          <a:solidFill>
            <a:srgbClr val="F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8E57CC-0145-42B3-9B13-2402524D033E}"/>
              </a:ext>
            </a:extLst>
          </p:cNvPr>
          <p:cNvSpPr txBox="1"/>
          <p:nvPr/>
        </p:nvSpPr>
        <p:spPr>
          <a:xfrm>
            <a:off x="3015208" y="1206243"/>
            <a:ext cx="2870281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1000" dirty="0"/>
              <a:t>PAV</a:t>
            </a:r>
            <a:r>
              <a:rPr lang="en-US" altLang="zh-CN" sz="1000" baseline="-25000" dirty="0"/>
              <a:t>DD</a:t>
            </a:r>
            <a:r>
              <a:rPr lang="en-US" altLang="zh-CN" sz="1000" dirty="0"/>
              <a:t>, NAV</a:t>
            </a:r>
            <a:r>
              <a:rPr lang="en-US" altLang="zh-CN" sz="1000" baseline="-25000" dirty="0"/>
              <a:t>DD, </a:t>
            </a:r>
            <a:r>
              <a:rPr lang="en-US" altLang="zh-CN" sz="1000" dirty="0"/>
              <a:t>VGH, VGL, VCOM</a:t>
            </a:r>
            <a:endParaRPr lang="en-US" sz="10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/>
              <a:t>8bits V</a:t>
            </a:r>
            <a:r>
              <a:rPr lang="en-US" sz="1000" baseline="-25000" dirty="0"/>
              <a:t>COM</a:t>
            </a:r>
            <a:r>
              <a:rPr lang="en-US" sz="1000" dirty="0"/>
              <a:t> Calibrator with buffer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/>
              <a:t>Supports power-up and -down sequencing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1000" dirty="0"/>
              <a:t>I</a:t>
            </a:r>
            <a:r>
              <a:rPr lang="en-US" altLang="zh-CN" sz="1000" baseline="30000" dirty="0"/>
              <a:t>2</a:t>
            </a:r>
            <a:r>
              <a:rPr lang="en-US" altLang="zh-CN" sz="1000" dirty="0"/>
              <a:t>C interface with EEPROM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/>
              <a:t>Peak Efficiency  &gt;90 % at V</a:t>
            </a:r>
            <a:r>
              <a:rPr lang="en-US" sz="1000" baseline="-25000" dirty="0"/>
              <a:t>IN</a:t>
            </a:r>
            <a:r>
              <a:rPr lang="en-US" sz="1000" dirty="0"/>
              <a:t> = 3.3V</a:t>
            </a:r>
            <a:endParaRPr lang="en-US" altLang="zh-CN" sz="1000" dirty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 sz="1000" baseline="-25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099A5A4-E5A0-466F-99CC-98B99FCB9F93}"/>
              </a:ext>
            </a:extLst>
          </p:cNvPr>
          <p:cNvSpPr txBox="1"/>
          <p:nvPr/>
        </p:nvSpPr>
        <p:spPr>
          <a:xfrm>
            <a:off x="3020612" y="3115396"/>
            <a:ext cx="28169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1000" dirty="0"/>
              <a:t>PAV</a:t>
            </a:r>
            <a:r>
              <a:rPr lang="en-US" altLang="zh-CN" sz="1000" baseline="-25000" dirty="0"/>
              <a:t>DD</a:t>
            </a:r>
            <a:r>
              <a:rPr lang="en-US" altLang="zh-CN" sz="1000" dirty="0"/>
              <a:t>, NAV</a:t>
            </a:r>
            <a:r>
              <a:rPr lang="en-US" altLang="zh-CN" sz="1000" baseline="-25000" dirty="0"/>
              <a:t>DD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/>
              <a:t>8bits V</a:t>
            </a:r>
            <a:r>
              <a:rPr lang="en-US" sz="1000" baseline="-25000" dirty="0"/>
              <a:t>COM</a:t>
            </a:r>
            <a:r>
              <a:rPr lang="en-US" sz="1000" dirty="0"/>
              <a:t> Calibrator with buffer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/>
              <a:t>Supports power-up and -down sequencing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1000" dirty="0"/>
              <a:t>I</a:t>
            </a:r>
            <a:r>
              <a:rPr lang="en-US" altLang="zh-CN" sz="1000" baseline="30000" dirty="0"/>
              <a:t>2</a:t>
            </a:r>
            <a:r>
              <a:rPr lang="en-US" altLang="zh-CN" sz="1000" dirty="0"/>
              <a:t>C interface with EEPROM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/>
              <a:t>Peak Efficiency  &gt;90 % at V</a:t>
            </a:r>
            <a:r>
              <a:rPr lang="en-US" sz="1000" baseline="-25000" dirty="0"/>
              <a:t>IN</a:t>
            </a:r>
            <a:r>
              <a:rPr lang="en-US" sz="1000" dirty="0"/>
              <a:t> = 3.3V</a:t>
            </a:r>
            <a:endParaRPr lang="en-US" altLang="zh-CN" sz="1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22E0D4-2E68-4BF4-9B28-53B173717F9C}"/>
              </a:ext>
            </a:extLst>
          </p:cNvPr>
          <p:cNvSpPr/>
          <p:nvPr/>
        </p:nvSpPr>
        <p:spPr>
          <a:xfrm>
            <a:off x="6267464" y="1642569"/>
            <a:ext cx="2668884" cy="16360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74">
            <a:extLst>
              <a:ext uri="{FF2B5EF4-FFF2-40B4-BE49-F238E27FC236}">
                <a16:creationId xmlns:a16="http://schemas.microsoft.com/office/drawing/2014/main" id="{CBD46EEB-3DA3-4289-9C7C-1C9B314B59C8}"/>
              </a:ext>
            </a:extLst>
          </p:cNvPr>
          <p:cNvSpPr/>
          <p:nvPr/>
        </p:nvSpPr>
        <p:spPr>
          <a:xfrm>
            <a:off x="4524505" y="998744"/>
            <a:ext cx="260654" cy="15446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55">
              <a:defRPr/>
            </a:pPr>
            <a:r>
              <a:rPr lang="en-US" sz="8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en-US" sz="800" b="1" i="1" baseline="30000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8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66" name="Rounded Rectangle 74">
            <a:extLst>
              <a:ext uri="{FF2B5EF4-FFF2-40B4-BE49-F238E27FC236}">
                <a16:creationId xmlns:a16="http://schemas.microsoft.com/office/drawing/2014/main" id="{F6FDFC3B-19B2-4166-A84E-0589A0692A06}"/>
              </a:ext>
            </a:extLst>
          </p:cNvPr>
          <p:cNvSpPr/>
          <p:nvPr/>
        </p:nvSpPr>
        <p:spPr>
          <a:xfrm>
            <a:off x="3975312" y="993830"/>
            <a:ext cx="482840" cy="15564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QFN</a:t>
            </a:r>
          </a:p>
        </p:txBody>
      </p:sp>
      <p:sp>
        <p:nvSpPr>
          <p:cNvPr id="67" name="Rounded Rectangle 74">
            <a:extLst>
              <a:ext uri="{FF2B5EF4-FFF2-40B4-BE49-F238E27FC236}">
                <a16:creationId xmlns:a16="http://schemas.microsoft.com/office/drawing/2014/main" id="{AAA12149-6FE5-4555-A4FE-6711CE3E0DF3}"/>
              </a:ext>
            </a:extLst>
          </p:cNvPr>
          <p:cNvSpPr/>
          <p:nvPr/>
        </p:nvSpPr>
        <p:spPr>
          <a:xfrm>
            <a:off x="3592547" y="993830"/>
            <a:ext cx="306582" cy="15168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5-CH</a:t>
            </a:r>
          </a:p>
        </p:txBody>
      </p:sp>
      <p:sp>
        <p:nvSpPr>
          <p:cNvPr id="68" name="Rounded Rectangle 74">
            <a:extLst>
              <a:ext uri="{FF2B5EF4-FFF2-40B4-BE49-F238E27FC236}">
                <a16:creationId xmlns:a16="http://schemas.microsoft.com/office/drawing/2014/main" id="{F9C958CC-5E2A-43C1-A2C9-58F16B58F373}"/>
              </a:ext>
            </a:extLst>
          </p:cNvPr>
          <p:cNvSpPr/>
          <p:nvPr/>
        </p:nvSpPr>
        <p:spPr>
          <a:xfrm>
            <a:off x="4479423" y="2804237"/>
            <a:ext cx="260654" cy="15446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55">
              <a:defRPr/>
            </a:pPr>
            <a:r>
              <a:rPr lang="en-US" sz="8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en-US" sz="800" b="1" i="1" baseline="30000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8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69" name="Rounded Rectangle 74">
            <a:extLst>
              <a:ext uri="{FF2B5EF4-FFF2-40B4-BE49-F238E27FC236}">
                <a16:creationId xmlns:a16="http://schemas.microsoft.com/office/drawing/2014/main" id="{A2E96712-02EA-414B-B8E7-64A4B89214B8}"/>
              </a:ext>
            </a:extLst>
          </p:cNvPr>
          <p:cNvSpPr/>
          <p:nvPr/>
        </p:nvSpPr>
        <p:spPr>
          <a:xfrm>
            <a:off x="3962618" y="2803648"/>
            <a:ext cx="482840" cy="15564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QFN</a:t>
            </a:r>
          </a:p>
        </p:txBody>
      </p:sp>
      <p:sp>
        <p:nvSpPr>
          <p:cNvPr id="70" name="Rounded Rectangle 74">
            <a:extLst>
              <a:ext uri="{FF2B5EF4-FFF2-40B4-BE49-F238E27FC236}">
                <a16:creationId xmlns:a16="http://schemas.microsoft.com/office/drawing/2014/main" id="{15247FB1-167E-434E-A1A1-073542DB028E}"/>
              </a:ext>
            </a:extLst>
          </p:cNvPr>
          <p:cNvSpPr/>
          <p:nvPr/>
        </p:nvSpPr>
        <p:spPr>
          <a:xfrm>
            <a:off x="3627642" y="2803648"/>
            <a:ext cx="306582" cy="15168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2-CH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6212A3F-6269-4F6B-98EA-34F4168E9A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1189" y="1729315"/>
            <a:ext cx="2505788" cy="14625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9BA7483-9747-4A2B-9E1D-0DBA5DC78D5A}"/>
              </a:ext>
            </a:extLst>
          </p:cNvPr>
          <p:cNvSpPr txBox="1"/>
          <p:nvPr/>
        </p:nvSpPr>
        <p:spPr>
          <a:xfrm>
            <a:off x="6598054" y="1276031"/>
            <a:ext cx="20077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System Architecture</a:t>
            </a:r>
          </a:p>
        </p:txBody>
      </p:sp>
      <p:sp>
        <p:nvSpPr>
          <p:cNvPr id="72" name="Plus Sign 71">
            <a:extLst>
              <a:ext uri="{FF2B5EF4-FFF2-40B4-BE49-F238E27FC236}">
                <a16:creationId xmlns:a16="http://schemas.microsoft.com/office/drawing/2014/main" id="{D928C815-4183-405D-BA59-E347BA9ADCC9}"/>
              </a:ext>
            </a:extLst>
          </p:cNvPr>
          <p:cNvSpPr/>
          <p:nvPr/>
        </p:nvSpPr>
        <p:spPr>
          <a:xfrm>
            <a:off x="4479423" y="671040"/>
            <a:ext cx="175353" cy="182973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Minus Sign 72">
            <a:extLst>
              <a:ext uri="{FF2B5EF4-FFF2-40B4-BE49-F238E27FC236}">
                <a16:creationId xmlns:a16="http://schemas.microsoft.com/office/drawing/2014/main" id="{A02DBA46-F280-4BCC-A5F3-26BDF38BD6C7}"/>
              </a:ext>
            </a:extLst>
          </p:cNvPr>
          <p:cNvSpPr/>
          <p:nvPr/>
        </p:nvSpPr>
        <p:spPr>
          <a:xfrm>
            <a:off x="4650399" y="670730"/>
            <a:ext cx="169871" cy="169871"/>
          </a:xfrm>
          <a:prstGeom prst="mathMinus">
            <a:avLst/>
          </a:prstGeom>
          <a:solidFill>
            <a:srgbClr val="F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Plus Sign 73">
            <a:extLst>
              <a:ext uri="{FF2B5EF4-FFF2-40B4-BE49-F238E27FC236}">
                <a16:creationId xmlns:a16="http://schemas.microsoft.com/office/drawing/2014/main" id="{7B4E4A92-B0A3-4A43-B9D9-5E3DD6713C4A}"/>
              </a:ext>
            </a:extLst>
          </p:cNvPr>
          <p:cNvSpPr/>
          <p:nvPr/>
        </p:nvSpPr>
        <p:spPr>
          <a:xfrm>
            <a:off x="4419081" y="2545789"/>
            <a:ext cx="175353" cy="182973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Minus Sign 74">
            <a:extLst>
              <a:ext uri="{FF2B5EF4-FFF2-40B4-BE49-F238E27FC236}">
                <a16:creationId xmlns:a16="http://schemas.microsoft.com/office/drawing/2014/main" id="{5AAAEFBC-CDC4-4643-BA6A-FEFD634C2348}"/>
              </a:ext>
            </a:extLst>
          </p:cNvPr>
          <p:cNvSpPr/>
          <p:nvPr/>
        </p:nvSpPr>
        <p:spPr>
          <a:xfrm>
            <a:off x="4590057" y="2545479"/>
            <a:ext cx="169871" cy="169871"/>
          </a:xfrm>
          <a:prstGeom prst="mathMinus">
            <a:avLst/>
          </a:prstGeom>
          <a:solidFill>
            <a:srgbClr val="F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949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TPS65131-Q1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76212" y="388811"/>
            <a:ext cx="8791575" cy="24169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Dual Output Regulator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Input Voltage Range: 2.7 to 6V </a:t>
            </a:r>
          </a:p>
          <a:p>
            <a:pPr lvl="1"/>
            <a:r>
              <a:rPr lang="en-US" dirty="0"/>
              <a:t>3.3V, 5V inputs</a:t>
            </a:r>
            <a:endParaRPr lang="en-US" dirty="0">
              <a:latin typeface="Arial" charset="0"/>
            </a:endParaRPr>
          </a:p>
          <a:p>
            <a:r>
              <a:rPr lang="en-US" b="1" dirty="0"/>
              <a:t>VPOS Boost Converter (PAV</a:t>
            </a:r>
            <a:r>
              <a:rPr lang="en-US" b="1" baseline="-25000" dirty="0"/>
              <a:t>DD</a:t>
            </a:r>
            <a:r>
              <a:rPr lang="en-US" b="1" dirty="0"/>
              <a:t>):</a:t>
            </a:r>
          </a:p>
          <a:p>
            <a:pPr lvl="1"/>
            <a:r>
              <a:rPr lang="en-US" b="1" dirty="0"/>
              <a:t>V</a:t>
            </a:r>
            <a:r>
              <a:rPr lang="en-US" b="1" baseline="-25000" dirty="0"/>
              <a:t>POS</a:t>
            </a:r>
            <a:r>
              <a:rPr lang="en-US" dirty="0"/>
              <a:t>: ~VIN to 15V</a:t>
            </a:r>
          </a:p>
          <a:p>
            <a:pPr lvl="1" defTabSz="572691">
              <a:spcBef>
                <a:spcPct val="15000"/>
              </a:spcBef>
              <a:buClr>
                <a:srgbClr val="000000"/>
              </a:buClr>
              <a:tabLst>
                <a:tab pos="1432322" algn="ctr"/>
              </a:tabLst>
            </a:pPr>
            <a:r>
              <a:rPr lang="en-US" dirty="0">
                <a:latin typeface="Arial" charset="0"/>
              </a:rPr>
              <a:t>1.4MHz Switching Frequency</a:t>
            </a:r>
          </a:p>
          <a:p>
            <a:pPr lvl="1"/>
            <a:r>
              <a:rPr lang="en-US" dirty="0"/>
              <a:t>1.7A Minimum Current Limit</a:t>
            </a:r>
          </a:p>
          <a:p>
            <a:pPr lvl="1"/>
            <a:r>
              <a:rPr lang="en-US" dirty="0"/>
              <a:t>Up to 89% Efficiency</a:t>
            </a:r>
          </a:p>
          <a:p>
            <a:r>
              <a:rPr lang="en-US" b="1" dirty="0"/>
              <a:t>VNEG Inverting B-B Converter (NAV</a:t>
            </a:r>
            <a:r>
              <a:rPr lang="en-US" b="1" baseline="-25000" dirty="0"/>
              <a:t>DD</a:t>
            </a:r>
            <a:r>
              <a:rPr lang="en-US" b="1" dirty="0"/>
              <a:t>)</a:t>
            </a:r>
          </a:p>
          <a:p>
            <a:pPr lvl="1"/>
            <a:r>
              <a:rPr lang="en-US" b="1" dirty="0"/>
              <a:t>V</a:t>
            </a:r>
            <a:r>
              <a:rPr lang="en-US" b="1" baseline="-25000" dirty="0"/>
              <a:t>NEG</a:t>
            </a:r>
            <a:r>
              <a:rPr lang="en-US" dirty="0"/>
              <a:t>: ~15 to 2V</a:t>
            </a:r>
          </a:p>
          <a:p>
            <a:pPr lvl="1" defTabSz="572691">
              <a:spcBef>
                <a:spcPct val="15000"/>
              </a:spcBef>
              <a:buClr>
                <a:srgbClr val="000000"/>
              </a:buClr>
              <a:tabLst>
                <a:tab pos="1432322" algn="ctr"/>
              </a:tabLst>
            </a:pPr>
            <a:r>
              <a:rPr lang="en-US" dirty="0">
                <a:latin typeface="Arial" charset="0"/>
              </a:rPr>
              <a:t>1.4MHz Switching Frequency</a:t>
            </a:r>
          </a:p>
          <a:p>
            <a:pPr lvl="1"/>
            <a:r>
              <a:rPr lang="en-US" dirty="0"/>
              <a:t>1.7A Minimum Current Limit</a:t>
            </a:r>
          </a:p>
          <a:p>
            <a:pPr lvl="1"/>
            <a:r>
              <a:rPr lang="en-US" dirty="0"/>
              <a:t>Up to 81% Efficiency</a:t>
            </a:r>
          </a:p>
          <a:p>
            <a:pPr defTabSz="572691">
              <a:spcBef>
                <a:spcPct val="15000"/>
              </a:spcBef>
              <a:buClr>
                <a:srgbClr val="000000"/>
              </a:buClr>
              <a:tabLst>
                <a:tab pos="1432322" algn="ctr"/>
              </a:tabLst>
            </a:pPr>
            <a:r>
              <a:rPr lang="en-US" dirty="0">
                <a:latin typeface="Arial" charset="0"/>
              </a:rPr>
              <a:t>Power-Save Mode for High Efficiency at Low Load Currents</a:t>
            </a:r>
          </a:p>
          <a:p>
            <a:pPr defTabSz="572691">
              <a:spcBef>
                <a:spcPct val="15000"/>
              </a:spcBef>
              <a:buClr>
                <a:srgbClr val="000000"/>
              </a:buClr>
              <a:tabLst>
                <a:tab pos="1432322" algn="ctr"/>
              </a:tabLst>
            </a:pPr>
            <a:r>
              <a:rPr lang="en-US" dirty="0">
                <a:latin typeface="Arial" charset="0"/>
              </a:rPr>
              <a:t>Independent Enable Inputs for Power-Up and Power-Down Sequencing</a:t>
            </a:r>
          </a:p>
          <a:p>
            <a:pPr defTabSz="572691">
              <a:spcBef>
                <a:spcPct val="15000"/>
              </a:spcBef>
              <a:buClr>
                <a:srgbClr val="000000"/>
              </a:buClr>
              <a:tabLst>
                <a:tab pos="1432322" algn="ctr"/>
              </a:tabLst>
            </a:pPr>
            <a:r>
              <a:rPr lang="en-US" dirty="0">
                <a:latin typeface="Arial" charset="0"/>
              </a:rPr>
              <a:t>Pin-selectable, forced Fixed-Frequency PWM Operation</a:t>
            </a:r>
          </a:p>
          <a:p>
            <a:pPr defTabSz="572691">
              <a:spcBef>
                <a:spcPct val="15000"/>
              </a:spcBef>
              <a:buClr>
                <a:srgbClr val="000000"/>
              </a:buClr>
              <a:tabLst>
                <a:tab pos="1432322" algn="ctr"/>
              </a:tabLst>
            </a:pPr>
            <a:r>
              <a:rPr lang="en-US" dirty="0">
                <a:latin typeface="Arial" charset="0"/>
              </a:rPr>
              <a:t>Overvoltage Protection on Both Outputs</a:t>
            </a:r>
          </a:p>
          <a:p>
            <a:pPr defTabSz="572691">
              <a:spcBef>
                <a:spcPct val="15000"/>
              </a:spcBef>
              <a:buClr>
                <a:srgbClr val="000000"/>
              </a:buClr>
              <a:tabLst>
                <a:tab pos="1432322" algn="ctr"/>
              </a:tabLst>
            </a:pPr>
            <a:r>
              <a:rPr lang="en-US" dirty="0">
                <a:latin typeface="Arial" charset="0"/>
              </a:rPr>
              <a:t>Small 4-mm × 4-mm QFN-24 Package (RGE)</a:t>
            </a:r>
          </a:p>
          <a:p>
            <a:pPr defTabSz="572691">
              <a:spcBef>
                <a:spcPct val="15000"/>
              </a:spcBef>
              <a:buClr>
                <a:srgbClr val="000000"/>
              </a:buClr>
              <a:tabLst>
                <a:tab pos="1432322" algn="ctr"/>
              </a:tabLst>
            </a:pPr>
            <a:r>
              <a:rPr lang="en-US" dirty="0">
                <a:latin typeface="Arial" charset="0"/>
              </a:rPr>
              <a:t>AEC-Q100 Grade 2 n40c to 85c operating temp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TFT LCD Displays for Automotive</a:t>
            </a:r>
          </a:p>
          <a:p>
            <a:r>
              <a:rPr lang="en-US" sz="1050" dirty="0">
                <a:solidFill>
                  <a:schemeClr val="tx1"/>
                </a:solidFill>
              </a:rPr>
              <a:t>Infotainment, Cluster, Navigation</a:t>
            </a:r>
          </a:p>
          <a:p>
            <a:r>
              <a:rPr lang="en-US" sz="1050" dirty="0">
                <a:solidFill>
                  <a:schemeClr val="tx1"/>
                </a:solidFill>
              </a:rPr>
              <a:t>Rear Seat Entertainment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pPr defTabSz="572691">
              <a:spcBef>
                <a:spcPct val="10000"/>
              </a:spcBef>
              <a:buClr>
                <a:srgbClr val="000000"/>
              </a:buClr>
              <a:tabLst>
                <a:tab pos="1432322" algn="ctr"/>
              </a:tabLst>
            </a:pPr>
            <a:r>
              <a:rPr lang="en-US" dirty="0">
                <a:latin typeface="Arial" charset="0"/>
              </a:rPr>
              <a:t>High efficient dual output device (total efficiency up to 85%)</a:t>
            </a:r>
          </a:p>
          <a:p>
            <a:pPr defTabSz="572691">
              <a:spcBef>
                <a:spcPct val="10000"/>
              </a:spcBef>
              <a:buClr>
                <a:srgbClr val="000000"/>
              </a:buClr>
              <a:tabLst>
                <a:tab pos="1432322" algn="ctr"/>
              </a:tabLst>
            </a:pPr>
            <a:r>
              <a:rPr lang="en-US" dirty="0">
                <a:latin typeface="Arial" charset="0"/>
              </a:rPr>
              <a:t>High flexibility (independent enable pins…)</a:t>
            </a:r>
          </a:p>
          <a:p>
            <a:pPr defTabSz="572691">
              <a:spcBef>
                <a:spcPct val="10000"/>
              </a:spcBef>
              <a:buClr>
                <a:srgbClr val="000000"/>
              </a:buClr>
              <a:tabLst>
                <a:tab pos="1432322" algn="ctr"/>
              </a:tabLst>
            </a:pPr>
            <a:r>
              <a:rPr lang="en-US" dirty="0">
                <a:latin typeface="Arial" charset="0"/>
              </a:rPr>
              <a:t>Low external component count for reduced overall BOM costs</a:t>
            </a:r>
          </a:p>
          <a:p>
            <a:pPr defTabSz="572691">
              <a:spcBef>
                <a:spcPct val="10000"/>
              </a:spcBef>
              <a:buClr>
                <a:srgbClr val="000000"/>
              </a:buClr>
              <a:tabLst>
                <a:tab pos="1432322" algn="ctr"/>
              </a:tabLst>
            </a:pPr>
            <a:r>
              <a:rPr lang="en-US" dirty="0">
                <a:latin typeface="Arial" charset="0"/>
              </a:rPr>
              <a:t>Automotive qualified</a:t>
            </a:r>
          </a:p>
        </p:txBody>
      </p:sp>
      <p:pic>
        <p:nvPicPr>
          <p:cNvPr id="14" name="Picture 2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622542" y="2743382"/>
            <a:ext cx="3252759" cy="1550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Oval 12"/>
          <p:cNvSpPr/>
          <p:nvPr/>
        </p:nvSpPr>
        <p:spPr>
          <a:xfrm>
            <a:off x="6518646" y="2228854"/>
            <a:ext cx="1304369" cy="2513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/>
              <a:t>bipolar (</a:t>
            </a:r>
            <a:r>
              <a:rPr lang="en-US" sz="900" b="1" dirty="0">
                <a:solidFill>
                  <a:schemeClr val="tx2"/>
                </a:solidFill>
              </a:rPr>
              <a:t>± </a:t>
            </a:r>
            <a:r>
              <a:rPr lang="en-US" sz="900" b="1" dirty="0"/>
              <a:t>AVDD)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022" y="89216"/>
            <a:ext cx="18288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7A786B-3D60-4870-8813-E499506FD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000" y="4711428"/>
            <a:ext cx="1580975" cy="347683"/>
          </a:xfrm>
          <a:prstGeom prst="rect">
            <a:avLst/>
          </a:prstGeom>
        </p:spPr>
      </p:pic>
      <p:pic>
        <p:nvPicPr>
          <p:cNvPr id="16" name="Graphic 15" descr="Map with pin">
            <a:hlinkClick r:id="rId5" action="ppaction://hlinksldjump"/>
            <a:extLst>
              <a:ext uri="{FF2B5EF4-FFF2-40B4-BE49-F238E27FC236}">
                <a16:creationId xmlns:a16="http://schemas.microsoft.com/office/drawing/2014/main" id="{1C0B6C67-B84A-4B09-82F6-A5906FDA010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5444" y="4687812"/>
            <a:ext cx="367156" cy="3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04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Table 171">
            <a:extLst>
              <a:ext uri="{FF2B5EF4-FFF2-40B4-BE49-F238E27FC236}">
                <a16:creationId xmlns:a16="http://schemas.microsoft.com/office/drawing/2014/main" id="{A675BB7F-A03A-45C9-8A01-90B94F9B54A0}"/>
              </a:ext>
            </a:extLst>
          </p:cNvPr>
          <p:cNvGraphicFramePr>
            <a:graphicFrameLocks noGrp="1"/>
          </p:cNvGraphicFramePr>
          <p:nvPr/>
        </p:nvGraphicFramePr>
        <p:xfrm>
          <a:off x="1" y="3862259"/>
          <a:ext cx="9127337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7455">
                  <a:extLst>
                    <a:ext uri="{9D8B030D-6E8A-4147-A177-3AD203B41FA5}">
                      <a16:colId xmlns:a16="http://schemas.microsoft.com/office/drawing/2014/main" val="2504030317"/>
                    </a:ext>
                  </a:extLst>
                </a:gridCol>
                <a:gridCol w="1507623">
                  <a:extLst>
                    <a:ext uri="{9D8B030D-6E8A-4147-A177-3AD203B41FA5}">
                      <a16:colId xmlns:a16="http://schemas.microsoft.com/office/drawing/2014/main" val="2333389700"/>
                    </a:ext>
                  </a:extLst>
                </a:gridCol>
                <a:gridCol w="3455951">
                  <a:extLst>
                    <a:ext uri="{9D8B030D-6E8A-4147-A177-3AD203B41FA5}">
                      <a16:colId xmlns:a16="http://schemas.microsoft.com/office/drawing/2014/main" val="3842903684"/>
                    </a:ext>
                  </a:extLst>
                </a:gridCol>
                <a:gridCol w="3026308">
                  <a:extLst>
                    <a:ext uri="{9D8B030D-6E8A-4147-A177-3AD203B41FA5}">
                      <a16:colId xmlns:a16="http://schemas.microsoft.com/office/drawing/2014/main" val="54515489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LED# </a:t>
                      </a:r>
                      <a:endParaRPr lang="en-US" sz="9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About 200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About 1,000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About 10,000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01508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 avg </a:t>
                      </a:r>
                      <a:endParaRPr lang="en-US" sz="9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25mA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10mA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1mA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2253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LED</a:t>
                      </a:r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Pitch</a:t>
                      </a:r>
                      <a:endParaRPr lang="en-US" sz="9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10mm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2-5mm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1mm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439588"/>
                  </a:ext>
                </a:extLst>
              </a:tr>
            </a:tbl>
          </a:graphicData>
        </a:graphic>
      </p:graphicFrame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F279B8E9-1C49-48FA-BF15-FA4708FCC72F}"/>
              </a:ext>
            </a:extLst>
          </p:cNvPr>
          <p:cNvCxnSpPr>
            <a:cxnSpLocks/>
          </p:cNvCxnSpPr>
          <p:nvPr/>
        </p:nvCxnSpPr>
        <p:spPr>
          <a:xfrm flipV="1">
            <a:off x="3080663" y="804979"/>
            <a:ext cx="0" cy="3739310"/>
          </a:xfrm>
          <a:prstGeom prst="line">
            <a:avLst/>
          </a:prstGeom>
          <a:noFill/>
          <a:ln w="25400" cap="rnd" cmpd="sng" algn="ctr">
            <a:solidFill>
              <a:schemeClr val="bg1">
                <a:lumMod val="65000"/>
              </a:schemeClr>
            </a:solidFill>
            <a:prstDash val="sysDot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3A8E9ED-0363-4067-919F-E4F45983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46" y="44050"/>
            <a:ext cx="8912225" cy="610791"/>
          </a:xfrm>
        </p:spPr>
        <p:txBody>
          <a:bodyPr/>
          <a:lstStyle/>
          <a:p>
            <a:r>
              <a:rPr lang="en-US" altLang="zh-CN" sz="2400" dirty="0">
                <a:latin typeface="+mj-ea"/>
              </a:rPr>
              <a:t>Auto Mini-Micro LED Driver Roadmap</a:t>
            </a:r>
            <a:endParaRPr lang="en-US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14DE8A-FE91-4F6D-BDA8-569A6148CBC8}"/>
              </a:ext>
            </a:extLst>
          </p:cNvPr>
          <p:cNvGrpSpPr/>
          <p:nvPr/>
        </p:nvGrpSpPr>
        <p:grpSpPr>
          <a:xfrm>
            <a:off x="320863" y="623056"/>
            <a:ext cx="2679590" cy="1412018"/>
            <a:chOff x="298349" y="1090037"/>
            <a:chExt cx="3572786" cy="1882691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24CD7F59-E9C7-4439-86C3-AB06C8C828D3}"/>
                </a:ext>
              </a:extLst>
            </p:cNvPr>
            <p:cNvSpPr/>
            <p:nvPr/>
          </p:nvSpPr>
          <p:spPr>
            <a:xfrm>
              <a:off x="298349" y="1245933"/>
              <a:ext cx="3477901" cy="1575952"/>
            </a:xfrm>
            <a:prstGeom prst="roundRect">
              <a:avLst/>
            </a:prstGeom>
            <a:noFill/>
            <a:ln w="9525">
              <a:solidFill>
                <a:srgbClr val="3F3F3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F49CA7A-C2BC-4277-9B05-EC035E8CEF1B}"/>
                </a:ext>
              </a:extLst>
            </p:cNvPr>
            <p:cNvGrpSpPr/>
            <p:nvPr/>
          </p:nvGrpSpPr>
          <p:grpSpPr>
            <a:xfrm>
              <a:off x="301538" y="1374139"/>
              <a:ext cx="1464125" cy="1305900"/>
              <a:chOff x="133926" y="1344282"/>
              <a:chExt cx="1098094" cy="979425"/>
            </a:xfrm>
          </p:grpSpPr>
          <p:sp>
            <p:nvSpPr>
              <p:cNvPr id="105" name="TextBox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55C4EE09-6ABF-4F85-A025-82B69D5C0736}"/>
                  </a:ext>
                </a:extLst>
              </p:cNvPr>
              <p:cNvSpPr txBox="1"/>
              <p:nvPr/>
            </p:nvSpPr>
            <p:spPr>
              <a:xfrm>
                <a:off x="133926" y="1344282"/>
                <a:ext cx="1098094" cy="611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749" fontAlgn="auto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050" b="1" kern="0" dirty="0">
                    <a:solidFill>
                      <a:sysClr val="windowText" lastClr="000000"/>
                    </a:solidFill>
                    <a:latin typeface="Arial"/>
                    <a:ea typeface="微软雅黑" panose="020B0503020204020204" pitchFamily="34" charset="-122"/>
                  </a:rPr>
                  <a:t>TLC69637-Q1</a:t>
                </a:r>
              </a:p>
              <a:p>
                <a:pPr algn="ctr" defTabSz="685749" fontAlgn="auto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050" b="1" kern="0" dirty="0">
                    <a:solidFill>
                      <a:sysClr val="windowText" lastClr="000000"/>
                    </a:solidFill>
                    <a:latin typeface="Arial"/>
                    <a:ea typeface="微软雅黑" panose="020B0503020204020204" pitchFamily="34" charset="-122"/>
                  </a:rPr>
                  <a:t>TLC69638-Q1</a:t>
                </a:r>
              </a:p>
              <a:p>
                <a:pPr algn="ctr" defTabSz="685749" fontAlgn="auto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050" b="1" kern="0" dirty="0">
                    <a:solidFill>
                      <a:sysClr val="windowText" lastClr="000000"/>
                    </a:solidFill>
                    <a:latin typeface="Arial"/>
                    <a:ea typeface="微软雅黑" panose="020B0503020204020204" pitchFamily="34" charset="-122"/>
                  </a:rPr>
                  <a:t>TLC69639-Q1</a:t>
                </a:r>
                <a:endParaRPr lang="en-US" altLang="zh-CN" sz="800" b="1" kern="0" dirty="0">
                  <a:solidFill>
                    <a:srgbClr val="808080"/>
                  </a:solidFill>
                  <a:latin typeface="Arial"/>
                </a:endParaRPr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082CAC3-4A0C-4CA6-B158-FACD75B81A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82" y="1383699"/>
                <a:ext cx="0" cy="9400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31">
              <a:extLst>
                <a:ext uri="{FF2B5EF4-FFF2-40B4-BE49-F238E27FC236}">
                  <a16:creationId xmlns:a16="http://schemas.microsoft.com/office/drawing/2014/main" id="{BA6BFBDD-7ACA-480F-BD3B-2F2F4C059179}"/>
                </a:ext>
              </a:extLst>
            </p:cNvPr>
            <p:cNvSpPr txBox="1"/>
            <p:nvPr/>
          </p:nvSpPr>
          <p:spPr>
            <a:xfrm>
              <a:off x="1812659" y="1382036"/>
              <a:ext cx="2058476" cy="1590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7-bit Dot Correction</a:t>
              </a:r>
            </a:p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16-bit PWM Resolution</a:t>
              </a:r>
            </a:p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17MHz SPI / </a:t>
              </a:r>
              <a:r>
                <a:rPr lang="en-US" altLang="zh-CN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CSI</a:t>
              </a:r>
            </a:p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Spread Spectrum </a:t>
              </a:r>
            </a:p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0.2V </a:t>
              </a:r>
              <a:r>
                <a:rPr lang="en-US" sz="825" dirty="0" err="1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Vsat</a:t>
              </a: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 @30mA</a:t>
              </a:r>
            </a:p>
            <a:p>
              <a:pPr marL="171438" indent="-17143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  <a:defRPr/>
              </a:pPr>
              <a:r>
                <a:rPr lang="en-US" altLang="zh-CN" sz="825" dirty="0">
                  <a:solidFill>
                    <a:srgbClr val="0070C0"/>
                  </a:solidFill>
                  <a:latin typeface="Arial"/>
                  <a:cs typeface="Calibri" panose="020F0502020204030204" pitchFamily="34" charset="0"/>
                </a:rPr>
                <a:t>UART/CAN over UPAC </a:t>
              </a:r>
            </a:p>
            <a:p>
              <a:pPr marL="171438" indent="-17143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  <a:defRPr/>
              </a:pPr>
              <a:r>
                <a:rPr lang="en-US" altLang="zh-CN" sz="825" dirty="0">
                  <a:solidFill>
                    <a:srgbClr val="0070C0"/>
                  </a:solidFill>
                  <a:latin typeface="Arial"/>
                  <a:cs typeface="Calibri" panose="020F0502020204030204" pitchFamily="34" charset="0"/>
                </a:rPr>
                <a:t>TLC69697/8-Q1</a:t>
              </a:r>
            </a:p>
            <a:p>
              <a:pPr marL="171438" indent="-171438" defTabSz="914333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  <a:defRPr/>
              </a:pPr>
              <a:endParaRPr lang="en-US" sz="800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endParaRP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9E929D17-7C27-4AD1-89B2-FBCA03882ADA}"/>
                </a:ext>
              </a:extLst>
            </p:cNvPr>
            <p:cNvSpPr/>
            <p:nvPr/>
          </p:nvSpPr>
          <p:spPr>
            <a:xfrm>
              <a:off x="2939083" y="1090037"/>
              <a:ext cx="677385" cy="263995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88" b="1" dirty="0">
                  <a:solidFill>
                    <a:srgbClr val="FFFFFF"/>
                  </a:solidFill>
                  <a:latin typeface="Arial"/>
                </a:rPr>
                <a:t>FuSa</a:t>
              </a: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FDBA344A-EC67-4A9C-AEF3-912BEC87BEB3}"/>
                </a:ext>
              </a:extLst>
            </p:cNvPr>
            <p:cNvGrpSpPr/>
            <p:nvPr/>
          </p:nvGrpSpPr>
          <p:grpSpPr>
            <a:xfrm>
              <a:off x="509734" y="2120807"/>
              <a:ext cx="1049043" cy="541500"/>
              <a:chOff x="275559" y="1544332"/>
              <a:chExt cx="786782" cy="406125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9AF79FA-F5EA-402B-9613-968C37F094F8}"/>
                  </a:ext>
                </a:extLst>
              </p:cNvPr>
              <p:cNvSpPr txBox="1"/>
              <p:nvPr/>
            </p:nvSpPr>
            <p:spPr>
              <a:xfrm>
                <a:off x="478382" y="1544332"/>
                <a:ext cx="426720" cy="219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825" b="1" dirty="0">
                    <a:solidFill>
                      <a:srgbClr val="117788"/>
                    </a:solidFill>
                    <a:latin typeface="Arial"/>
                  </a:rPr>
                  <a:t>48ch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EEBF4FD-E465-4F38-AC81-BE518BD68228}"/>
                  </a:ext>
                </a:extLst>
              </p:cNvPr>
              <p:cNvSpPr txBox="1"/>
              <p:nvPr/>
            </p:nvSpPr>
            <p:spPr>
              <a:xfrm>
                <a:off x="334714" y="1731166"/>
                <a:ext cx="715260" cy="219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825" b="1" dirty="0">
                    <a:solidFill>
                      <a:srgbClr val="117788"/>
                    </a:solidFill>
                    <a:latin typeface="Arial"/>
                  </a:rPr>
                  <a:t>100 mA/</a:t>
                </a:r>
                <a:r>
                  <a:rPr lang="en-US" sz="825" b="1" dirty="0" err="1">
                    <a:solidFill>
                      <a:srgbClr val="117788"/>
                    </a:solidFill>
                    <a:latin typeface="Arial"/>
                  </a:rPr>
                  <a:t>ch</a:t>
                </a:r>
                <a:endParaRPr lang="en-US" sz="825" b="1" dirty="0">
                  <a:solidFill>
                    <a:srgbClr val="117788"/>
                  </a:solidFill>
                  <a:latin typeface="Arial"/>
                </a:endParaRP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89D650D6-C934-4D37-AE4C-9CBD903A8C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559" y="1731166"/>
                <a:ext cx="78678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8EA373-14FD-4157-99F7-5322018D5E17}"/>
              </a:ext>
            </a:extLst>
          </p:cNvPr>
          <p:cNvGrpSpPr/>
          <p:nvPr/>
        </p:nvGrpSpPr>
        <p:grpSpPr>
          <a:xfrm>
            <a:off x="327135" y="2439894"/>
            <a:ext cx="2679590" cy="1320651"/>
            <a:chOff x="300236" y="3151986"/>
            <a:chExt cx="3572786" cy="1760868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C65335DD-B788-4E98-B8C9-B085C23770C0}"/>
                </a:ext>
              </a:extLst>
            </p:cNvPr>
            <p:cNvSpPr/>
            <p:nvPr/>
          </p:nvSpPr>
          <p:spPr>
            <a:xfrm>
              <a:off x="300236" y="3336902"/>
              <a:ext cx="3477901" cy="1575952"/>
            </a:xfrm>
            <a:prstGeom prst="roundRect">
              <a:avLst/>
            </a:prstGeom>
            <a:noFill/>
            <a:ln w="9525">
              <a:solidFill>
                <a:srgbClr val="3F3F3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8D0767D3-B3E4-4BCF-9CBA-ABF343169B94}"/>
                </a:ext>
              </a:extLst>
            </p:cNvPr>
            <p:cNvGrpSpPr/>
            <p:nvPr/>
          </p:nvGrpSpPr>
          <p:grpSpPr>
            <a:xfrm>
              <a:off x="317496" y="3517664"/>
              <a:ext cx="1464125" cy="1253344"/>
              <a:chOff x="144479" y="1383699"/>
              <a:chExt cx="1098094" cy="940008"/>
            </a:xfrm>
          </p:grpSpPr>
          <p:sp>
            <p:nvSpPr>
              <p:cNvPr id="125" name="TextBox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2EFDB0FF-07A6-4F71-8DB7-3AEA6C1AA5A2}"/>
                  </a:ext>
                </a:extLst>
              </p:cNvPr>
              <p:cNvSpPr txBox="1"/>
              <p:nvPr/>
            </p:nvSpPr>
            <p:spPr>
              <a:xfrm>
                <a:off x="144479" y="1537423"/>
                <a:ext cx="1098094" cy="2562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749" fontAlgn="auto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050" b="1" kern="0" dirty="0">
                    <a:solidFill>
                      <a:sysClr val="windowText" lastClr="000000"/>
                    </a:solidFill>
                    <a:latin typeface="Arial"/>
                    <a:ea typeface="微软雅黑" panose="020B0503020204020204" pitchFamily="34" charset="-122"/>
                  </a:rPr>
                  <a:t>TLC69620-Q1</a:t>
                </a:r>
                <a:endParaRPr lang="en-US" altLang="zh-CN" sz="800" b="1" kern="0" dirty="0">
                  <a:solidFill>
                    <a:srgbClr val="808080"/>
                  </a:solidFill>
                  <a:latin typeface="Arial"/>
                </a:endParaRP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5E7BCA61-2A33-4803-992E-8226C2F00B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82" y="1383699"/>
                <a:ext cx="0" cy="9400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8" name="TextBox 31">
              <a:extLst>
                <a:ext uri="{FF2B5EF4-FFF2-40B4-BE49-F238E27FC236}">
                  <a16:creationId xmlns:a16="http://schemas.microsoft.com/office/drawing/2014/main" id="{FF458FB0-9E0E-4C28-A1E0-658DF415999A}"/>
                </a:ext>
              </a:extLst>
            </p:cNvPr>
            <p:cNvSpPr txBox="1"/>
            <p:nvPr/>
          </p:nvSpPr>
          <p:spPr>
            <a:xfrm>
              <a:off x="1814546" y="3473005"/>
              <a:ext cx="2058476" cy="1404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7-bit Dot Correction</a:t>
              </a:r>
            </a:p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16-bit PWM Resolution</a:t>
              </a:r>
            </a:p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12MHz SPI</a:t>
              </a:r>
              <a:endParaRPr lang="en-US" altLang="zh-CN" sz="825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endParaRPr>
            </a:p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0.35V </a:t>
              </a:r>
              <a:r>
                <a:rPr lang="en-US" sz="825" dirty="0" err="1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Vsat</a:t>
              </a: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 @30mA</a:t>
              </a:r>
            </a:p>
            <a:p>
              <a:pPr marL="171438" indent="-17143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  <a:defRPr/>
              </a:pPr>
              <a:r>
                <a:rPr lang="en-US" altLang="zh-CN" sz="825" dirty="0">
                  <a:solidFill>
                    <a:srgbClr val="0070C0"/>
                  </a:solidFill>
                  <a:latin typeface="Arial"/>
                  <a:cs typeface="Calibri" panose="020F0502020204030204" pitchFamily="34" charset="0"/>
                </a:rPr>
                <a:t>UART/CAN over UPAC </a:t>
              </a:r>
            </a:p>
            <a:p>
              <a:pPr marL="171438" indent="-17143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  <a:defRPr/>
              </a:pPr>
              <a:r>
                <a:rPr lang="en-US" altLang="zh-CN" sz="825" dirty="0">
                  <a:solidFill>
                    <a:srgbClr val="0070C0"/>
                  </a:solidFill>
                  <a:latin typeface="Arial"/>
                  <a:cs typeface="Calibri" panose="020F0502020204030204" pitchFamily="34" charset="0"/>
                </a:rPr>
                <a:t>TLC69697-Q1</a:t>
              </a:r>
            </a:p>
            <a:p>
              <a:pPr marL="171438" indent="-171438" defTabSz="914333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  <a:defRPr/>
              </a:pPr>
              <a:endParaRPr lang="en-US" sz="800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7ED953D0-BF6C-4E6F-AFEF-EF33FC96D166}"/>
                </a:ext>
              </a:extLst>
            </p:cNvPr>
            <p:cNvGrpSpPr/>
            <p:nvPr/>
          </p:nvGrpSpPr>
          <p:grpSpPr>
            <a:xfrm>
              <a:off x="511621" y="4211776"/>
              <a:ext cx="1049043" cy="541500"/>
              <a:chOff x="275559" y="1544332"/>
              <a:chExt cx="786782" cy="406125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D6E2200-68E8-4D20-BDD0-0FAC9A2525EA}"/>
                  </a:ext>
                </a:extLst>
              </p:cNvPr>
              <p:cNvSpPr txBox="1"/>
              <p:nvPr/>
            </p:nvSpPr>
            <p:spPr>
              <a:xfrm>
                <a:off x="468279" y="1544332"/>
                <a:ext cx="426720" cy="219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825" b="1" dirty="0">
                    <a:solidFill>
                      <a:srgbClr val="117788"/>
                    </a:solidFill>
                    <a:latin typeface="Arial"/>
                  </a:rPr>
                  <a:t>48ch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BAACCA25-0C6E-4A64-B2F3-3F63CE082FB4}"/>
                  </a:ext>
                </a:extLst>
              </p:cNvPr>
              <p:cNvSpPr txBox="1"/>
              <p:nvPr/>
            </p:nvSpPr>
            <p:spPr>
              <a:xfrm>
                <a:off x="335204" y="1731166"/>
                <a:ext cx="655949" cy="219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825" b="1" dirty="0">
                    <a:solidFill>
                      <a:srgbClr val="117788"/>
                    </a:solidFill>
                    <a:latin typeface="Arial"/>
                  </a:rPr>
                  <a:t>80 mA/ch</a:t>
                </a:r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3743E5-BDBF-4F29-9D8C-6964073027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559" y="1731166"/>
                <a:ext cx="78678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8" name="AutoShape 86">
              <a:extLst>
                <a:ext uri="{FF2B5EF4-FFF2-40B4-BE49-F238E27FC236}">
                  <a16:creationId xmlns:a16="http://schemas.microsoft.com/office/drawing/2014/main" id="{64E193BC-BDA0-493A-A5AF-E65EA3014D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58220" y="3151986"/>
              <a:ext cx="1089641" cy="265176"/>
            </a:xfrm>
            <a:prstGeom prst="roundRect">
              <a:avLst>
                <a:gd name="adj" fmla="val 12102"/>
              </a:avLst>
            </a:prstGeom>
            <a:solidFill>
              <a:schemeClr val="accent5">
                <a:lumMod val="75000"/>
              </a:schemeClr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42797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Sample</a:t>
              </a:r>
              <a:endParaRPr lang="en-US" sz="600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CA4C05-A665-4F2B-9D76-CEAE64CA62B8}"/>
              </a:ext>
            </a:extLst>
          </p:cNvPr>
          <p:cNvGrpSpPr/>
          <p:nvPr/>
        </p:nvGrpSpPr>
        <p:grpSpPr>
          <a:xfrm>
            <a:off x="3256001" y="2458741"/>
            <a:ext cx="2679590" cy="1433783"/>
            <a:chOff x="4256037" y="3270763"/>
            <a:chExt cx="3572786" cy="1911711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1E6F12AE-BFC5-4546-AB3D-ED48988406A2}"/>
                </a:ext>
              </a:extLst>
            </p:cNvPr>
            <p:cNvSpPr/>
            <p:nvPr/>
          </p:nvSpPr>
          <p:spPr>
            <a:xfrm>
              <a:off x="4256037" y="3455679"/>
              <a:ext cx="3477901" cy="1575952"/>
            </a:xfrm>
            <a:prstGeom prst="roundRect">
              <a:avLst/>
            </a:prstGeom>
            <a:noFill/>
            <a:ln w="9525">
              <a:solidFill>
                <a:srgbClr val="3F3F3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7BF4422-240E-4C5C-B308-FA577258FC19}"/>
                </a:ext>
              </a:extLst>
            </p:cNvPr>
            <p:cNvGrpSpPr/>
            <p:nvPr/>
          </p:nvGrpSpPr>
          <p:grpSpPr>
            <a:xfrm>
              <a:off x="4306224" y="3604419"/>
              <a:ext cx="1464125" cy="1285367"/>
              <a:chOff x="169174" y="1359682"/>
              <a:chExt cx="1098094" cy="964025"/>
            </a:xfrm>
          </p:grpSpPr>
          <p:sp>
            <p:nvSpPr>
              <p:cNvPr id="138" name="TextBox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653F326B-10B4-4803-9B9B-3ABCC90CD734}"/>
                  </a:ext>
                </a:extLst>
              </p:cNvPr>
              <p:cNvSpPr txBox="1"/>
              <p:nvPr/>
            </p:nvSpPr>
            <p:spPr>
              <a:xfrm>
                <a:off x="169174" y="1359682"/>
                <a:ext cx="1098094" cy="611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749" fontAlgn="auto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050" b="1" kern="0" dirty="0">
                    <a:solidFill>
                      <a:sysClr val="windowText" lastClr="000000"/>
                    </a:solidFill>
                    <a:latin typeface="Arial"/>
                    <a:ea typeface="微软雅黑" panose="020B0503020204020204" pitchFamily="34" charset="-122"/>
                  </a:rPr>
                  <a:t>LP5860-Q1</a:t>
                </a:r>
              </a:p>
              <a:p>
                <a:pPr algn="ctr" defTabSz="685749" fontAlgn="auto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050" b="1" kern="0" dirty="0">
                    <a:solidFill>
                      <a:sysClr val="windowText" lastClr="000000"/>
                    </a:solidFill>
                    <a:latin typeface="Arial"/>
                    <a:ea typeface="微软雅黑" panose="020B0503020204020204" pitchFamily="34" charset="-122"/>
                  </a:rPr>
                  <a:t>LP5868-Q1</a:t>
                </a:r>
              </a:p>
              <a:p>
                <a:pPr algn="ctr" defTabSz="685749" fontAlgn="auto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050" b="1" kern="0" dirty="0">
                    <a:solidFill>
                      <a:sysClr val="windowText" lastClr="000000"/>
                    </a:solidFill>
                    <a:latin typeface="Arial"/>
                    <a:ea typeface="微软雅黑" panose="020B0503020204020204" pitchFamily="34" charset="-122"/>
                  </a:rPr>
                  <a:t>LP5866-Q1</a:t>
                </a:r>
                <a:endParaRPr lang="en-US" altLang="zh-CN" sz="800" b="1" kern="0" dirty="0">
                  <a:solidFill>
                    <a:srgbClr val="808080"/>
                  </a:solidFill>
                  <a:latin typeface="Arial"/>
                </a:endParaRPr>
              </a:p>
            </p:txBody>
          </p: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D090779-B82C-47F0-AD2F-F113C81730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82" y="1383699"/>
                <a:ext cx="0" cy="9400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31">
              <a:extLst>
                <a:ext uri="{FF2B5EF4-FFF2-40B4-BE49-F238E27FC236}">
                  <a16:creationId xmlns:a16="http://schemas.microsoft.com/office/drawing/2014/main" id="{5E873F8B-04EF-44EE-B069-B3910AC4D09B}"/>
                </a:ext>
              </a:extLst>
            </p:cNvPr>
            <p:cNvSpPr txBox="1"/>
            <p:nvPr/>
          </p:nvSpPr>
          <p:spPr>
            <a:xfrm>
              <a:off x="5770347" y="3591782"/>
              <a:ext cx="2058476" cy="1590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Integrated SW FETs</a:t>
              </a:r>
            </a:p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8-bit Dot Correction</a:t>
              </a:r>
            </a:p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8/16-bit PWM Resolution</a:t>
              </a:r>
            </a:p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12MHz SPI</a:t>
              </a:r>
              <a:endParaRPr lang="en-US" altLang="zh-CN" sz="825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endParaRPr>
            </a:p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0.6V </a:t>
              </a:r>
              <a:r>
                <a:rPr lang="en-US" sz="825" dirty="0" err="1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Vsat</a:t>
              </a: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 @75mA</a:t>
              </a:r>
            </a:p>
            <a:p>
              <a:pPr marL="171438" indent="-17143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  <a:defRPr/>
              </a:pPr>
              <a:r>
                <a:rPr lang="en-US" altLang="zh-CN" sz="825" dirty="0">
                  <a:solidFill>
                    <a:srgbClr val="0070C0"/>
                  </a:solidFill>
                  <a:latin typeface="Arial"/>
                  <a:cs typeface="Calibri" panose="020F0502020204030204" pitchFamily="34" charset="0"/>
                </a:rPr>
                <a:t>UART/CAN over UPAC </a:t>
              </a:r>
            </a:p>
            <a:p>
              <a:pPr marL="171438" indent="-17143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  <a:defRPr/>
              </a:pPr>
              <a:r>
                <a:rPr lang="en-US" altLang="zh-CN" sz="825" dirty="0">
                  <a:solidFill>
                    <a:srgbClr val="0070C0"/>
                  </a:solidFill>
                  <a:latin typeface="Arial"/>
                  <a:cs typeface="Calibri" panose="020F0502020204030204" pitchFamily="34" charset="0"/>
                </a:rPr>
                <a:t>LP5869-Q1</a:t>
              </a:r>
            </a:p>
            <a:p>
              <a:pPr marL="171438" indent="-171438" defTabSz="914333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  <a:defRPr/>
              </a:pPr>
              <a:endParaRPr lang="en-US" sz="800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endParaRP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3B0E55B6-898A-4BD7-A09C-77DED73B36B6}"/>
                </a:ext>
              </a:extLst>
            </p:cNvPr>
            <p:cNvGrpSpPr/>
            <p:nvPr/>
          </p:nvGrpSpPr>
          <p:grpSpPr>
            <a:xfrm>
              <a:off x="4490625" y="4371976"/>
              <a:ext cx="1113270" cy="541500"/>
              <a:chOff x="294553" y="1544332"/>
              <a:chExt cx="834952" cy="406125"/>
            </a:xfrm>
          </p:grpSpPr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AA467C6-6373-4CAA-9B00-DBC006C4A563}"/>
                  </a:ext>
                </a:extLst>
              </p:cNvPr>
              <p:cNvSpPr txBox="1"/>
              <p:nvPr/>
            </p:nvSpPr>
            <p:spPr>
              <a:xfrm>
                <a:off x="326080" y="1544332"/>
                <a:ext cx="803425" cy="219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825" b="1" dirty="0">
                    <a:solidFill>
                      <a:srgbClr val="117788"/>
                    </a:solidFill>
                    <a:latin typeface="Arial"/>
                  </a:rPr>
                  <a:t>18ch x 11sw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1F5D5FB6-5F79-4967-A096-524523B0F66C}"/>
                  </a:ext>
                </a:extLst>
              </p:cNvPr>
              <p:cNvSpPr txBox="1"/>
              <p:nvPr/>
            </p:nvSpPr>
            <p:spPr>
              <a:xfrm>
                <a:off x="399417" y="1731166"/>
                <a:ext cx="655948" cy="219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825" b="1" dirty="0">
                    <a:solidFill>
                      <a:srgbClr val="117788"/>
                    </a:solidFill>
                    <a:latin typeface="Arial"/>
                  </a:rPr>
                  <a:t>80 mA/ch</a:t>
                </a:r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1768BE2F-657E-416A-8646-46BB56E9E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553" y="1730953"/>
                <a:ext cx="78678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4" name="AutoShape 86">
              <a:extLst>
                <a:ext uri="{FF2B5EF4-FFF2-40B4-BE49-F238E27FC236}">
                  <a16:creationId xmlns:a16="http://schemas.microsoft.com/office/drawing/2014/main" id="{92798FFE-0451-47D0-AE93-47D4B37843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91343" y="3270763"/>
              <a:ext cx="1089641" cy="265176"/>
            </a:xfrm>
            <a:prstGeom prst="roundRect">
              <a:avLst>
                <a:gd name="adj" fmla="val 12102"/>
              </a:avLst>
            </a:prstGeom>
            <a:solidFill>
              <a:schemeClr val="tx1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42797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Released</a:t>
              </a:r>
              <a:endParaRPr lang="en-US" sz="600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04E708-57C7-415E-952D-166F53E7C202}"/>
              </a:ext>
            </a:extLst>
          </p:cNvPr>
          <p:cNvGrpSpPr/>
          <p:nvPr/>
        </p:nvGrpSpPr>
        <p:grpSpPr>
          <a:xfrm>
            <a:off x="3267084" y="623056"/>
            <a:ext cx="2679590" cy="1420217"/>
            <a:chOff x="4278735" y="1074182"/>
            <a:chExt cx="3572786" cy="1893623"/>
          </a:xfrm>
        </p:grpSpPr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960D4905-06B4-49A2-B730-A82163D7588F}"/>
                </a:ext>
              </a:extLst>
            </p:cNvPr>
            <p:cNvSpPr/>
            <p:nvPr/>
          </p:nvSpPr>
          <p:spPr>
            <a:xfrm>
              <a:off x="4278735" y="1241010"/>
              <a:ext cx="3477901" cy="1575952"/>
            </a:xfrm>
            <a:prstGeom prst="roundRect">
              <a:avLst/>
            </a:prstGeom>
            <a:noFill/>
            <a:ln w="9525">
              <a:solidFill>
                <a:srgbClr val="3F3F3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47CA637A-40F3-40E2-888E-FE8DFEF5F353}"/>
                </a:ext>
              </a:extLst>
            </p:cNvPr>
            <p:cNvGrpSpPr/>
            <p:nvPr/>
          </p:nvGrpSpPr>
          <p:grpSpPr>
            <a:xfrm>
              <a:off x="4320198" y="1421772"/>
              <a:ext cx="1464125" cy="1253344"/>
              <a:chOff x="162631" y="1383699"/>
              <a:chExt cx="1098094" cy="940008"/>
            </a:xfrm>
          </p:grpSpPr>
          <p:sp>
            <p:nvSpPr>
              <p:cNvPr id="149" name="TextBox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CDBAD009-D325-45A3-96C2-639707C7BE46}"/>
                  </a:ext>
                </a:extLst>
              </p:cNvPr>
              <p:cNvSpPr txBox="1"/>
              <p:nvPr/>
            </p:nvSpPr>
            <p:spPr>
              <a:xfrm>
                <a:off x="162631" y="1579717"/>
                <a:ext cx="1098094" cy="2562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749" fontAlgn="auto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050" b="1" kern="0" dirty="0">
                    <a:solidFill>
                      <a:sysClr val="windowText" lastClr="000000"/>
                    </a:solidFill>
                    <a:latin typeface="Arial"/>
                    <a:ea typeface="微软雅黑" panose="020B0503020204020204" pitchFamily="34" charset="-122"/>
                  </a:rPr>
                  <a:t>TLC69648-Q1</a:t>
                </a:r>
                <a:endParaRPr lang="en-US" altLang="zh-CN" sz="800" b="1" kern="0" dirty="0">
                  <a:solidFill>
                    <a:srgbClr val="808080"/>
                  </a:solidFill>
                  <a:latin typeface="Arial"/>
                </a:endParaRPr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40C4E560-9FD1-4455-95D1-2F9F1C2700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82" y="1383699"/>
                <a:ext cx="0" cy="9400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3" name="TextBox 31">
              <a:extLst>
                <a:ext uri="{FF2B5EF4-FFF2-40B4-BE49-F238E27FC236}">
                  <a16:creationId xmlns:a16="http://schemas.microsoft.com/office/drawing/2014/main" id="{D292D851-4A0C-4648-80BD-583395381115}"/>
                </a:ext>
              </a:extLst>
            </p:cNvPr>
            <p:cNvSpPr txBox="1"/>
            <p:nvPr/>
          </p:nvSpPr>
          <p:spPr>
            <a:xfrm>
              <a:off x="5793045" y="1377113"/>
              <a:ext cx="2058476" cy="1590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Integrated SW FETs</a:t>
              </a:r>
            </a:p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7-bit Dot Correction</a:t>
              </a:r>
            </a:p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16-bit PWM Resolution</a:t>
              </a:r>
            </a:p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12MHz SPI / CSI</a:t>
              </a:r>
              <a:endParaRPr lang="en-US" altLang="zh-CN" sz="825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endParaRPr>
            </a:p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0.2V </a:t>
              </a:r>
              <a:r>
                <a:rPr lang="en-US" sz="825" dirty="0" err="1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Vsat</a:t>
              </a: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 @30mA</a:t>
              </a:r>
            </a:p>
            <a:p>
              <a:pPr marL="171438" indent="-17143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  <a:defRPr/>
              </a:pPr>
              <a:r>
                <a:rPr lang="en-US" altLang="zh-CN" sz="825" dirty="0">
                  <a:solidFill>
                    <a:srgbClr val="0070C0"/>
                  </a:solidFill>
                  <a:latin typeface="Arial"/>
                  <a:cs typeface="Calibri" panose="020F0502020204030204" pitchFamily="34" charset="0"/>
                </a:rPr>
                <a:t>UART/CAN over UPAC </a:t>
              </a:r>
            </a:p>
            <a:p>
              <a:pPr marL="171438" indent="-17143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  <a:defRPr/>
              </a:pPr>
              <a:r>
                <a:rPr lang="en-US" altLang="zh-CN" sz="825" dirty="0">
                  <a:solidFill>
                    <a:srgbClr val="0070C0"/>
                  </a:solidFill>
                  <a:latin typeface="Arial"/>
                  <a:cs typeface="Calibri" panose="020F0502020204030204" pitchFamily="34" charset="0"/>
                </a:rPr>
                <a:t>TLC69697/8-Q1</a:t>
              </a:r>
            </a:p>
            <a:p>
              <a:pPr marL="171438" indent="-171438" defTabSz="914333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  <a:defRPr/>
              </a:pPr>
              <a:endParaRPr lang="en-US" sz="800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endParaRP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AB0B9CB9-D7D3-4D45-8A1C-A92A3BF9AA40}"/>
                </a:ext>
              </a:extLst>
            </p:cNvPr>
            <p:cNvGrpSpPr/>
            <p:nvPr/>
          </p:nvGrpSpPr>
          <p:grpSpPr>
            <a:xfrm>
              <a:off x="4513323" y="2157307"/>
              <a:ext cx="1049043" cy="541500"/>
              <a:chOff x="294553" y="1544332"/>
              <a:chExt cx="786782" cy="406125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64AF9ED8-29F2-4CFF-82FC-F575E004E3D6}"/>
                  </a:ext>
                </a:extLst>
              </p:cNvPr>
              <p:cNvSpPr txBox="1"/>
              <p:nvPr/>
            </p:nvSpPr>
            <p:spPr>
              <a:xfrm>
                <a:off x="326080" y="1544332"/>
                <a:ext cx="744114" cy="219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825" b="1" dirty="0">
                    <a:solidFill>
                      <a:srgbClr val="117788"/>
                    </a:solidFill>
                    <a:latin typeface="Arial"/>
                  </a:rPr>
                  <a:t>48ch x 4sw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11E9EB08-2D1F-4062-985C-11820093BB77}"/>
                  </a:ext>
                </a:extLst>
              </p:cNvPr>
              <p:cNvSpPr txBox="1"/>
              <p:nvPr/>
            </p:nvSpPr>
            <p:spPr>
              <a:xfrm>
                <a:off x="399417" y="1731166"/>
                <a:ext cx="655949" cy="219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825" b="1" dirty="0">
                    <a:solidFill>
                      <a:srgbClr val="117788"/>
                    </a:solidFill>
                    <a:latin typeface="Arial"/>
                  </a:rPr>
                  <a:t>80 mA/ch</a:t>
                </a: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A6A58715-AAF3-4DC6-97C1-8CC38DE687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553" y="1730953"/>
                <a:ext cx="78678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5" name="AutoShape 86">
              <a:extLst>
                <a:ext uri="{FF2B5EF4-FFF2-40B4-BE49-F238E27FC236}">
                  <a16:creationId xmlns:a16="http://schemas.microsoft.com/office/drawing/2014/main" id="{38055BE2-7372-4324-8773-79244FC802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09362" y="1074182"/>
              <a:ext cx="1089641" cy="265176"/>
            </a:xfrm>
            <a:prstGeom prst="roundRect">
              <a:avLst>
                <a:gd name="adj" fmla="val 12102"/>
              </a:avLst>
            </a:prstGeom>
            <a:solidFill>
              <a:schemeClr val="tx2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42797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Developing</a:t>
              </a:r>
              <a:endParaRPr lang="en-US" sz="600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8268E9-38B4-4CB1-A482-A4060126AA24}"/>
              </a:ext>
            </a:extLst>
          </p:cNvPr>
          <p:cNvGrpSpPr/>
          <p:nvPr/>
        </p:nvGrpSpPr>
        <p:grpSpPr>
          <a:xfrm>
            <a:off x="6247306" y="626976"/>
            <a:ext cx="2679590" cy="1420217"/>
            <a:chOff x="8440764" y="1074182"/>
            <a:chExt cx="3572786" cy="1893623"/>
          </a:xfrm>
        </p:grpSpPr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31D8BA6D-4493-4C9C-8C12-67EB5267E538}"/>
                </a:ext>
              </a:extLst>
            </p:cNvPr>
            <p:cNvSpPr/>
            <p:nvPr/>
          </p:nvSpPr>
          <p:spPr>
            <a:xfrm>
              <a:off x="8440764" y="1241010"/>
              <a:ext cx="3477901" cy="1575952"/>
            </a:xfrm>
            <a:prstGeom prst="roundRect">
              <a:avLst/>
            </a:prstGeom>
            <a:noFill/>
            <a:ln w="9525">
              <a:solidFill>
                <a:srgbClr val="3F3F3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4408A0A5-5236-4529-84A4-4161757D1DA6}"/>
                </a:ext>
              </a:extLst>
            </p:cNvPr>
            <p:cNvGrpSpPr/>
            <p:nvPr/>
          </p:nvGrpSpPr>
          <p:grpSpPr>
            <a:xfrm>
              <a:off x="8482227" y="1421772"/>
              <a:ext cx="1464125" cy="1253344"/>
              <a:chOff x="162631" y="1383699"/>
              <a:chExt cx="1098094" cy="940008"/>
            </a:xfrm>
          </p:grpSpPr>
          <p:sp>
            <p:nvSpPr>
              <p:cNvPr id="153" name="TextBox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FCD24487-9F09-400E-BAF5-180F06970571}"/>
                  </a:ext>
                </a:extLst>
              </p:cNvPr>
              <p:cNvSpPr txBox="1"/>
              <p:nvPr/>
            </p:nvSpPr>
            <p:spPr>
              <a:xfrm>
                <a:off x="162631" y="1579717"/>
                <a:ext cx="1098094" cy="2562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749" fontAlgn="auto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050" b="1" kern="0" dirty="0">
                    <a:solidFill>
                      <a:sysClr val="windowText" lastClr="000000"/>
                    </a:solidFill>
                    <a:latin typeface="Arial"/>
                    <a:ea typeface="微软雅黑" panose="020B0503020204020204" pitchFamily="34" charset="-122"/>
                  </a:rPr>
                  <a:t>LP5893-Q1</a:t>
                </a:r>
                <a:endParaRPr lang="en-US" altLang="zh-CN" sz="800" b="1" kern="0" dirty="0">
                  <a:solidFill>
                    <a:srgbClr val="808080"/>
                  </a:solidFill>
                  <a:latin typeface="Arial"/>
                </a:endParaRP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2CF7DECE-B61C-4135-B78A-894DBCE226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82" y="1383699"/>
                <a:ext cx="0" cy="9400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5" name="TextBox 31">
              <a:extLst>
                <a:ext uri="{FF2B5EF4-FFF2-40B4-BE49-F238E27FC236}">
                  <a16:creationId xmlns:a16="http://schemas.microsoft.com/office/drawing/2014/main" id="{8FB67C56-ADE0-4EC8-BB06-F7515716FCB9}"/>
                </a:ext>
              </a:extLst>
            </p:cNvPr>
            <p:cNvSpPr txBox="1"/>
            <p:nvPr/>
          </p:nvSpPr>
          <p:spPr>
            <a:xfrm>
              <a:off x="9955074" y="1377113"/>
              <a:ext cx="2058476" cy="1590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Integrated SW FETs</a:t>
              </a:r>
            </a:p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8-bit Dot Correction</a:t>
              </a:r>
            </a:p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16-bit PWM Resolution</a:t>
              </a:r>
            </a:p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12MHz CSI</a:t>
              </a:r>
              <a:endParaRPr lang="en-US" altLang="zh-CN" sz="825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endParaRPr>
            </a:p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Stackable mode</a:t>
              </a:r>
            </a:p>
            <a:p>
              <a:pPr marL="171438" indent="-17143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  <a:defRPr/>
              </a:pPr>
              <a:r>
                <a:rPr lang="en-US" altLang="zh-CN" sz="825" dirty="0">
                  <a:solidFill>
                    <a:srgbClr val="0070C0"/>
                  </a:solidFill>
                  <a:latin typeface="Arial"/>
                  <a:cs typeface="Calibri" panose="020F0502020204030204" pitchFamily="34" charset="0"/>
                </a:rPr>
                <a:t>UART/CAN over UPAC </a:t>
              </a:r>
            </a:p>
            <a:p>
              <a:pPr marL="171438" indent="-17143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  <a:defRPr/>
              </a:pPr>
              <a:r>
                <a:rPr lang="en-US" altLang="zh-CN" sz="825" dirty="0">
                  <a:solidFill>
                    <a:srgbClr val="0070C0"/>
                  </a:solidFill>
                  <a:latin typeface="Arial"/>
                  <a:cs typeface="Calibri" panose="020F0502020204030204" pitchFamily="34" charset="0"/>
                </a:rPr>
                <a:t>TLC69697/8-Q1</a:t>
              </a:r>
            </a:p>
            <a:p>
              <a:pPr marL="171438" indent="-171438" defTabSz="914333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  <a:defRPr/>
              </a:pPr>
              <a:endParaRPr lang="en-US" sz="800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516788AE-F048-4639-AA7B-432AAA5D9254}"/>
                </a:ext>
              </a:extLst>
            </p:cNvPr>
            <p:cNvGrpSpPr/>
            <p:nvPr/>
          </p:nvGrpSpPr>
          <p:grpSpPr>
            <a:xfrm>
              <a:off x="8675352" y="2157307"/>
              <a:ext cx="1113270" cy="541500"/>
              <a:chOff x="294553" y="1544332"/>
              <a:chExt cx="834952" cy="406125"/>
            </a:xfrm>
          </p:grpSpPr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7E994228-C82F-446F-AA78-63D2BD8407DE}"/>
                  </a:ext>
                </a:extLst>
              </p:cNvPr>
              <p:cNvSpPr txBox="1"/>
              <p:nvPr/>
            </p:nvSpPr>
            <p:spPr>
              <a:xfrm>
                <a:off x="326080" y="1544332"/>
                <a:ext cx="803425" cy="219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825" b="1" dirty="0">
                    <a:solidFill>
                      <a:srgbClr val="117788"/>
                    </a:solidFill>
                    <a:latin typeface="Arial"/>
                  </a:rPr>
                  <a:t>48ch x 16sw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545716FA-5C31-4B7C-AD60-E78C655E1BF8}"/>
                  </a:ext>
                </a:extLst>
              </p:cNvPr>
              <p:cNvSpPr txBox="1"/>
              <p:nvPr/>
            </p:nvSpPr>
            <p:spPr>
              <a:xfrm>
                <a:off x="399417" y="1731166"/>
                <a:ext cx="655948" cy="219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825" b="1" dirty="0">
                    <a:solidFill>
                      <a:srgbClr val="117788"/>
                    </a:solidFill>
                    <a:latin typeface="Arial"/>
                  </a:rPr>
                  <a:t>40 mA/ch</a:t>
                </a:r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067FC91D-6F84-46EE-BA0C-4B2A3855C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553" y="1730953"/>
                <a:ext cx="78678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0" name="AutoShape 86">
              <a:extLst>
                <a:ext uri="{FF2B5EF4-FFF2-40B4-BE49-F238E27FC236}">
                  <a16:creationId xmlns:a16="http://schemas.microsoft.com/office/drawing/2014/main" id="{0071D64E-2768-495E-A22D-5DB63891ADF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71391" y="1074182"/>
              <a:ext cx="1089641" cy="265176"/>
            </a:xfrm>
            <a:prstGeom prst="roundRect">
              <a:avLst>
                <a:gd name="adj" fmla="val 12102"/>
              </a:avLst>
            </a:prstGeom>
            <a:solidFill>
              <a:schemeClr val="tx2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42797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Developing</a:t>
              </a:r>
              <a:endParaRPr lang="en-US" sz="600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F8AF586-B9A9-4242-8207-D834584B3F45}"/>
              </a:ext>
            </a:extLst>
          </p:cNvPr>
          <p:cNvGrpSpPr/>
          <p:nvPr/>
        </p:nvGrpSpPr>
        <p:grpSpPr>
          <a:xfrm>
            <a:off x="6254578" y="2475752"/>
            <a:ext cx="2679590" cy="1420217"/>
            <a:chOff x="8440764" y="1074182"/>
            <a:chExt cx="3572786" cy="1893623"/>
          </a:xfrm>
        </p:grpSpPr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3F62523D-A218-49F1-8850-0AD28CBC6FF1}"/>
                </a:ext>
              </a:extLst>
            </p:cNvPr>
            <p:cNvSpPr/>
            <p:nvPr/>
          </p:nvSpPr>
          <p:spPr>
            <a:xfrm>
              <a:off x="8440764" y="1241010"/>
              <a:ext cx="3477901" cy="1575952"/>
            </a:xfrm>
            <a:prstGeom prst="roundRect">
              <a:avLst/>
            </a:prstGeom>
            <a:noFill/>
            <a:ln w="9525">
              <a:solidFill>
                <a:srgbClr val="3F3F3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9C39A0FE-C878-469B-AEF6-D6586FDE0AEA}"/>
                </a:ext>
              </a:extLst>
            </p:cNvPr>
            <p:cNvGrpSpPr/>
            <p:nvPr/>
          </p:nvGrpSpPr>
          <p:grpSpPr>
            <a:xfrm>
              <a:off x="8494260" y="1421772"/>
              <a:ext cx="1464125" cy="1253344"/>
              <a:chOff x="171656" y="1383699"/>
              <a:chExt cx="1098094" cy="940008"/>
            </a:xfrm>
          </p:grpSpPr>
          <p:sp>
            <p:nvSpPr>
              <p:cNvPr id="170" name="TextBox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BFB37781-E285-4A09-AF33-9CE81D41BE33}"/>
                  </a:ext>
                </a:extLst>
              </p:cNvPr>
              <p:cNvSpPr txBox="1"/>
              <p:nvPr/>
            </p:nvSpPr>
            <p:spPr>
              <a:xfrm>
                <a:off x="171656" y="1487673"/>
                <a:ext cx="1098094" cy="4340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749" fontAlgn="auto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050" b="1" kern="0" dirty="0">
                    <a:solidFill>
                      <a:sysClr val="windowText" lastClr="000000"/>
                    </a:solidFill>
                    <a:latin typeface="Arial"/>
                    <a:ea typeface="微软雅黑" panose="020B0503020204020204" pitchFamily="34" charset="-122"/>
                  </a:rPr>
                  <a:t>LP5892-Q1</a:t>
                </a:r>
              </a:p>
              <a:p>
                <a:pPr algn="ctr" defTabSz="685749" fontAlgn="auto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050" b="1" kern="0" dirty="0">
                    <a:solidFill>
                      <a:sysClr val="windowText" lastClr="000000"/>
                    </a:solidFill>
                    <a:latin typeface="Arial"/>
                    <a:ea typeface="微软雅黑" panose="020B0503020204020204" pitchFamily="34" charset="-122"/>
                  </a:rPr>
                  <a:t>LP5891-Q1</a:t>
                </a:r>
                <a:endParaRPr lang="en-US" altLang="zh-CN" sz="800" b="1" kern="0" dirty="0">
                  <a:solidFill>
                    <a:srgbClr val="808080"/>
                  </a:solidFill>
                  <a:latin typeface="Arial"/>
                </a:endParaRPr>
              </a:p>
            </p:txBody>
          </p: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DABEB502-3020-4924-8F7E-6E04C9FF9F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82" y="1383699"/>
                <a:ext cx="0" cy="9400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4" name="TextBox 31">
              <a:extLst>
                <a:ext uri="{FF2B5EF4-FFF2-40B4-BE49-F238E27FC236}">
                  <a16:creationId xmlns:a16="http://schemas.microsoft.com/office/drawing/2014/main" id="{AC58C298-80E2-4438-9BD2-19E8C80542BF}"/>
                </a:ext>
              </a:extLst>
            </p:cNvPr>
            <p:cNvSpPr txBox="1"/>
            <p:nvPr/>
          </p:nvSpPr>
          <p:spPr>
            <a:xfrm>
              <a:off x="9955074" y="1377113"/>
              <a:ext cx="2058476" cy="1590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Integrated SW FETs</a:t>
              </a:r>
            </a:p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8-bit Dot Correction</a:t>
              </a:r>
            </a:p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16-bit PWM Resolution</a:t>
              </a:r>
            </a:p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50MHz CCSI</a:t>
              </a:r>
              <a:endParaRPr lang="en-US" altLang="zh-CN" sz="825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endParaRPr>
            </a:p>
            <a:p>
              <a:pPr marL="128588" indent="-12858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Stackable mode 2</a:t>
              </a:r>
              <a:r>
                <a:rPr lang="en-US" altLang="zh-CN" sz="825" dirty="0">
                  <a:solidFill>
                    <a:srgbClr val="000000"/>
                  </a:solidFill>
                  <a:latin typeface="Arial"/>
                  <a:cs typeface="Calibri" panose="020F0502020204030204" pitchFamily="34" charset="0"/>
                </a:rPr>
                <a:t>x/4x</a:t>
              </a:r>
              <a:endParaRPr lang="en-US" sz="825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endParaRPr>
            </a:p>
            <a:p>
              <a:pPr marL="171438" indent="-17143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  <a:defRPr/>
              </a:pPr>
              <a:r>
                <a:rPr lang="en-US" altLang="zh-CN" sz="825" dirty="0">
                  <a:solidFill>
                    <a:srgbClr val="0070C0"/>
                  </a:solidFill>
                  <a:latin typeface="Arial"/>
                  <a:cs typeface="Calibri" panose="020F0502020204030204" pitchFamily="34" charset="0"/>
                </a:rPr>
                <a:t>SPI over UPAC </a:t>
              </a:r>
            </a:p>
            <a:p>
              <a:pPr marL="171438" indent="-171438" defTabSz="914333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  <a:defRPr/>
              </a:pPr>
              <a:r>
                <a:rPr lang="en-US" altLang="zh-CN" sz="825" dirty="0">
                  <a:solidFill>
                    <a:srgbClr val="0070C0"/>
                  </a:solidFill>
                  <a:latin typeface="Arial"/>
                  <a:cs typeface="Calibri" panose="020F0502020204030204" pitchFamily="34" charset="0"/>
                </a:rPr>
                <a:t>LP5899-Q1</a:t>
              </a:r>
            </a:p>
            <a:p>
              <a:pPr marL="171438" indent="-171438" defTabSz="914333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  <a:defRPr/>
              </a:pPr>
              <a:endParaRPr lang="en-US" sz="800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endParaRPr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74C6EB1-4EEE-4AE7-A224-C8D313BF2311}"/>
                </a:ext>
              </a:extLst>
            </p:cNvPr>
            <p:cNvGrpSpPr/>
            <p:nvPr/>
          </p:nvGrpSpPr>
          <p:grpSpPr>
            <a:xfrm>
              <a:off x="8675352" y="2157307"/>
              <a:ext cx="1211051" cy="541500"/>
              <a:chOff x="294553" y="1544332"/>
              <a:chExt cx="908288" cy="406125"/>
            </a:xfrm>
          </p:grpSpPr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E35BFFFF-0BE3-433C-81CA-D19E98DE3D05}"/>
                  </a:ext>
                </a:extLst>
              </p:cNvPr>
              <p:cNvSpPr txBox="1"/>
              <p:nvPr/>
            </p:nvSpPr>
            <p:spPr>
              <a:xfrm>
                <a:off x="326080" y="1544332"/>
                <a:ext cx="803425" cy="219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825" b="1" dirty="0">
                    <a:solidFill>
                      <a:srgbClr val="117788"/>
                    </a:solidFill>
                    <a:latin typeface="Arial"/>
                  </a:rPr>
                  <a:t>48ch x 16sw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37BA94D-1685-4526-BED2-23210A05F55E}"/>
                  </a:ext>
                </a:extLst>
              </p:cNvPr>
              <p:cNvSpPr txBox="1"/>
              <p:nvPr/>
            </p:nvSpPr>
            <p:spPr>
              <a:xfrm>
                <a:off x="399417" y="1731166"/>
                <a:ext cx="803424" cy="219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825" b="1" dirty="0">
                    <a:solidFill>
                      <a:srgbClr val="117788"/>
                    </a:solidFill>
                    <a:latin typeface="Arial"/>
                  </a:rPr>
                  <a:t>20/40 mA/ch</a:t>
                </a:r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0A663B4E-898E-4A9C-BB09-6F6795093F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553" y="1730953"/>
                <a:ext cx="78678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6" name="AutoShape 86">
              <a:extLst>
                <a:ext uri="{FF2B5EF4-FFF2-40B4-BE49-F238E27FC236}">
                  <a16:creationId xmlns:a16="http://schemas.microsoft.com/office/drawing/2014/main" id="{C74E7DF9-182E-4E8D-96DB-9E2CFC361C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71391" y="1074182"/>
              <a:ext cx="1089641" cy="265176"/>
            </a:xfrm>
            <a:prstGeom prst="roundRect">
              <a:avLst>
                <a:gd name="adj" fmla="val 12102"/>
              </a:avLst>
            </a:prstGeom>
            <a:solidFill>
              <a:schemeClr val="tx1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42797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Released</a:t>
              </a:r>
              <a:endParaRPr lang="en-US" sz="600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28BA6A-B8ED-4147-8206-5D88299E19DD}"/>
              </a:ext>
            </a:extLst>
          </p:cNvPr>
          <p:cNvCxnSpPr>
            <a:cxnSpLocks/>
          </p:cNvCxnSpPr>
          <p:nvPr/>
        </p:nvCxnSpPr>
        <p:spPr>
          <a:xfrm flipV="1">
            <a:off x="6061408" y="748177"/>
            <a:ext cx="0" cy="3796115"/>
          </a:xfrm>
          <a:prstGeom prst="line">
            <a:avLst/>
          </a:prstGeom>
          <a:noFill/>
          <a:ln w="25400" cap="rnd" cmpd="sng" algn="ctr">
            <a:solidFill>
              <a:schemeClr val="bg1">
                <a:lumMod val="65000"/>
              </a:schemeClr>
            </a:solidFill>
            <a:prstDash val="sysDot"/>
          </a:ln>
          <a:effectLst/>
        </p:spPr>
      </p:cxn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B1C6B49C-B15D-4352-B102-DAB8E877F80D}"/>
              </a:ext>
            </a:extLst>
          </p:cNvPr>
          <p:cNvSpPr/>
          <p:nvPr/>
        </p:nvSpPr>
        <p:spPr>
          <a:xfrm>
            <a:off x="5243655" y="623056"/>
            <a:ext cx="488934" cy="1979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FFFFFF"/>
                </a:solidFill>
                <a:latin typeface="Arial"/>
              </a:rPr>
              <a:t>FuSa</a:t>
            </a:r>
          </a:p>
        </p:txBody>
      </p:sp>
      <p:sp>
        <p:nvSpPr>
          <p:cNvPr id="80" name="AutoShape 86">
            <a:extLst>
              <a:ext uri="{FF2B5EF4-FFF2-40B4-BE49-F238E27FC236}">
                <a16:creationId xmlns:a16="http://schemas.microsoft.com/office/drawing/2014/main" id="{7856392E-EE7F-4E8C-A9E5-385B08C0F3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8953" y="622993"/>
            <a:ext cx="817231" cy="198882"/>
          </a:xfrm>
          <a:prstGeom prst="roundRect">
            <a:avLst>
              <a:gd name="adj" fmla="val 12102"/>
            </a:avLst>
          </a:prstGeom>
          <a:solidFill>
            <a:schemeClr val="tx1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4279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Released</a:t>
            </a:r>
            <a:endParaRPr lang="en-US" sz="600" b="1" kern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C42E98-E353-488B-A503-846A131C8E4C}"/>
              </a:ext>
            </a:extLst>
          </p:cNvPr>
          <p:cNvGrpSpPr/>
          <p:nvPr/>
        </p:nvGrpSpPr>
        <p:grpSpPr>
          <a:xfrm>
            <a:off x="1" y="2060907"/>
            <a:ext cx="9127337" cy="342900"/>
            <a:chOff x="0" y="2908474"/>
            <a:chExt cx="12169783" cy="457200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ECB95D0F-B839-4C32-8162-746F303DB778}"/>
                </a:ext>
              </a:extLst>
            </p:cNvPr>
            <p:cNvSpPr/>
            <p:nvPr/>
          </p:nvSpPr>
          <p:spPr>
            <a:xfrm rot="10800000">
              <a:off x="0" y="2908474"/>
              <a:ext cx="12169783" cy="457200"/>
            </a:xfrm>
            <a:prstGeom prst="rect">
              <a:avLst/>
            </a:prstGeom>
            <a:gradFill flip="none" rotWithShape="1">
              <a:gsLst>
                <a:gs pos="10000">
                  <a:schemeClr val="accent1"/>
                </a:gs>
                <a:gs pos="67000">
                  <a:schemeClr val="accent5">
                    <a:lumMod val="50000"/>
                    <a:alpha val="42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E2773C7A-F4FF-4828-9095-79836351FCEE}"/>
                </a:ext>
              </a:extLst>
            </p:cNvPr>
            <p:cNvSpPr txBox="1"/>
            <p:nvPr/>
          </p:nvSpPr>
          <p:spPr>
            <a:xfrm>
              <a:off x="4214500" y="2950549"/>
              <a:ext cx="2126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1" dirty="0">
                  <a:solidFill>
                    <a:srgbClr val="FFFFFF"/>
                  </a:solidFill>
                  <a:latin typeface="Arial"/>
                </a:rPr>
                <a:t>Higher Dot Current</a:t>
              </a:r>
              <a:endParaRPr lang="en-US" sz="1200" b="1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22288781-57D4-4312-AEE3-973F0DB4504E}"/>
                </a:ext>
              </a:extLst>
            </p:cNvPr>
            <p:cNvSpPr txBox="1"/>
            <p:nvPr/>
          </p:nvSpPr>
          <p:spPr>
            <a:xfrm>
              <a:off x="6583127" y="2964738"/>
              <a:ext cx="1545176" cy="369332"/>
            </a:xfrm>
            <a:prstGeom prst="rect">
              <a:avLst/>
            </a:prstGeom>
            <a:noFill/>
            <a:effectLst>
              <a:glow>
                <a:schemeClr val="accent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rPr>
                <a:t>Higher LED #</a:t>
              </a:r>
              <a:endParaRPr lang="en-US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76" name="Arrow: Striped Right 175">
              <a:extLst>
                <a:ext uri="{FF2B5EF4-FFF2-40B4-BE49-F238E27FC236}">
                  <a16:creationId xmlns:a16="http://schemas.microsoft.com/office/drawing/2014/main" id="{81EC279F-FE5E-48C0-9953-B9178C7D7DE5}"/>
                </a:ext>
              </a:extLst>
            </p:cNvPr>
            <p:cNvSpPr/>
            <p:nvPr/>
          </p:nvSpPr>
          <p:spPr>
            <a:xfrm rot="10800000">
              <a:off x="3544261" y="3038409"/>
              <a:ext cx="330523" cy="177097"/>
            </a:xfrm>
            <a:prstGeom prst="stripedRightArrow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7" name="Arrow: Striped Right 176">
              <a:extLst>
                <a:ext uri="{FF2B5EF4-FFF2-40B4-BE49-F238E27FC236}">
                  <a16:creationId xmlns:a16="http://schemas.microsoft.com/office/drawing/2014/main" id="{924B07C0-8C08-4484-9C15-69180D706B8C}"/>
                </a:ext>
              </a:extLst>
            </p:cNvPr>
            <p:cNvSpPr/>
            <p:nvPr/>
          </p:nvSpPr>
          <p:spPr>
            <a:xfrm>
              <a:off x="8215103" y="3038410"/>
              <a:ext cx="330523" cy="177097"/>
            </a:xfrm>
            <a:prstGeom prst="stripedRightArrow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62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25">
            <a:extLst>
              <a:ext uri="{FF2B5EF4-FFF2-40B4-BE49-F238E27FC236}">
                <a16:creationId xmlns:a16="http://schemas.microsoft.com/office/drawing/2014/main" id="{4F7AC9B4-0C9B-4582-9438-693FDF94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75" y="107164"/>
            <a:ext cx="8458200" cy="610791"/>
          </a:xfrm>
        </p:spPr>
        <p:txBody>
          <a:bodyPr/>
          <a:lstStyle/>
          <a:p>
            <a:r>
              <a:rPr lang="en-US" sz="2400" dirty="0"/>
              <a:t>TLC6963x-Q1</a:t>
            </a:r>
            <a:endParaRPr lang="en-US" sz="2400" dirty="0">
              <a:solidFill>
                <a:srgbClr val="DE0000"/>
              </a:solidFill>
            </a:endParaRP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EAE51EFD-6D41-4C5E-8404-C6A97AA67D96}"/>
              </a:ext>
            </a:extLst>
          </p:cNvPr>
          <p:cNvGraphicFramePr>
            <a:graphicFrameLocks noGrp="1"/>
          </p:cNvGraphicFramePr>
          <p:nvPr/>
        </p:nvGraphicFramePr>
        <p:xfrm>
          <a:off x="330548" y="669998"/>
          <a:ext cx="8284464" cy="14859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0120">
                  <a:extLst>
                    <a:ext uri="{9D8B030D-6E8A-4147-A177-3AD203B41FA5}">
                      <a16:colId xmlns:a16="http://schemas.microsoft.com/office/drawing/2014/main" val="577689431"/>
                    </a:ext>
                  </a:extLst>
                </a:gridCol>
                <a:gridCol w="2441448">
                  <a:extLst>
                    <a:ext uri="{9D8B030D-6E8A-4147-A177-3AD203B41FA5}">
                      <a16:colId xmlns:a16="http://schemas.microsoft.com/office/drawing/2014/main" val="818233147"/>
                    </a:ext>
                  </a:extLst>
                </a:gridCol>
                <a:gridCol w="2441448">
                  <a:extLst>
                    <a:ext uri="{9D8B030D-6E8A-4147-A177-3AD203B41FA5}">
                      <a16:colId xmlns:a16="http://schemas.microsoft.com/office/drawing/2014/main" val="3958335451"/>
                    </a:ext>
                  </a:extLst>
                </a:gridCol>
                <a:gridCol w="2441448">
                  <a:extLst>
                    <a:ext uri="{9D8B030D-6E8A-4147-A177-3AD203B41FA5}">
                      <a16:colId xmlns:a16="http://schemas.microsoft.com/office/drawing/2014/main" val="1462897032"/>
                    </a:ext>
                  </a:extLst>
                </a:gridCol>
              </a:tblGrid>
              <a:tr h="262890">
                <a:tc rowSpan="3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Part Number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TLC69639-Q1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36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TLC69636-Q1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36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TLC69633-Q1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691351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TLC69638-Q1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80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TLC69635-Q1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80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TLC69632-Q1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80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434864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TLC69637-Q1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TLC69634-Q1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TLC69631-Q1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219270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Channel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/>
                        <a:t>48-ch, 100mA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/>
                        <a:t>24-CH, 100mA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/>
                        <a:t>8-CH, 100mA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7569999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Package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dirty="0"/>
                        <a:t>HTSSOP-56 (14mm x 6mm)</a:t>
                      </a:r>
                    </a:p>
                    <a:p>
                      <a:pPr marL="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dirty="0"/>
                        <a:t>QFN-56 (8mm x 8mm)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dirty="0"/>
                        <a:t>HTSSOP-28 (9.7mm x 4.4mm)</a:t>
                      </a:r>
                    </a:p>
                    <a:p>
                      <a:pPr marL="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dirty="0"/>
                        <a:t>QFN-28 (4mm x 4mm)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100" b="0" dirty="0"/>
                        <a:t>SOT-14 (4.2mm x 2.0mm)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100" b="0" dirty="0"/>
                        <a:t>QFN-14 (2.5mm x 2.5mm)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1789029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31189EF9-9FD2-49C2-938E-CC076A8BB709}"/>
              </a:ext>
            </a:extLst>
          </p:cNvPr>
          <p:cNvGrpSpPr/>
          <p:nvPr/>
        </p:nvGrpSpPr>
        <p:grpSpPr>
          <a:xfrm>
            <a:off x="330548" y="2244262"/>
            <a:ext cx="4572000" cy="2305448"/>
            <a:chOff x="259301" y="2992350"/>
            <a:chExt cx="6096000" cy="3073931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F5BB9AD-D1BD-42E1-82AE-897414FB4027}"/>
                </a:ext>
              </a:extLst>
            </p:cNvPr>
            <p:cNvSpPr/>
            <p:nvPr/>
          </p:nvSpPr>
          <p:spPr>
            <a:xfrm>
              <a:off x="291489" y="3002189"/>
              <a:ext cx="6031623" cy="416872"/>
            </a:xfrm>
            <a:prstGeom prst="rect">
              <a:avLst/>
            </a:prstGeom>
            <a:solidFill>
              <a:srgbClr val="F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N" sz="1100" b="1" dirty="0">
                  <a:solidFill>
                    <a:srgbClr val="FFFFFF"/>
                  </a:solidFill>
                  <a:latin typeface="Arial"/>
                </a:rPr>
                <a:t>FuSa Augmented (ISO26262, ASIL-B)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CABACA4-689D-4703-A25B-7B23E8E12F09}"/>
                </a:ext>
              </a:extLst>
            </p:cNvPr>
            <p:cNvSpPr/>
            <p:nvPr/>
          </p:nvSpPr>
          <p:spPr>
            <a:xfrm>
              <a:off x="275179" y="2992350"/>
              <a:ext cx="6031623" cy="3073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N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3C712B6-A8CE-4101-8EF5-0A8C779062B0}"/>
                </a:ext>
              </a:extLst>
            </p:cNvPr>
            <p:cNvSpPr/>
            <p:nvPr/>
          </p:nvSpPr>
          <p:spPr>
            <a:xfrm>
              <a:off x="270672" y="4034532"/>
              <a:ext cx="4745685" cy="416872"/>
            </a:xfrm>
            <a:prstGeom prst="rect">
              <a:avLst/>
            </a:prstGeom>
            <a:solidFill>
              <a:srgbClr val="10809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N" sz="1100" b="1" dirty="0">
                  <a:solidFill>
                    <a:srgbClr val="FFFFFF"/>
                  </a:solidFill>
                  <a:latin typeface="Arial"/>
                </a:rPr>
                <a:t>FuSa Compliant (ISO26262, ASIL-B)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2B464F4-E50A-442F-B20B-180B8D88B26D}"/>
                </a:ext>
              </a:extLst>
            </p:cNvPr>
            <p:cNvSpPr/>
            <p:nvPr/>
          </p:nvSpPr>
          <p:spPr>
            <a:xfrm>
              <a:off x="275177" y="4020026"/>
              <a:ext cx="4745687" cy="20462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N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5A3462C-2869-4994-B18F-C2D40C1E4956}"/>
                </a:ext>
              </a:extLst>
            </p:cNvPr>
            <p:cNvSpPr/>
            <p:nvPr/>
          </p:nvSpPr>
          <p:spPr>
            <a:xfrm>
              <a:off x="275177" y="4849307"/>
              <a:ext cx="3561207" cy="41687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N" sz="1100" b="1" dirty="0">
                  <a:solidFill>
                    <a:srgbClr val="FFFFFF"/>
                  </a:solidFill>
                  <a:latin typeface="Arial"/>
                </a:rPr>
                <a:t>FuSa Capable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D2541B-EDB5-4F7F-B7F1-151AFEDBDD0D}"/>
                </a:ext>
              </a:extLst>
            </p:cNvPr>
            <p:cNvSpPr/>
            <p:nvPr/>
          </p:nvSpPr>
          <p:spPr>
            <a:xfrm>
              <a:off x="275175" y="4849308"/>
              <a:ext cx="3561208" cy="12169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N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CF7562-6A42-4E2D-82B8-817212CBC198}"/>
                </a:ext>
              </a:extLst>
            </p:cNvPr>
            <p:cNvSpPr txBox="1"/>
            <p:nvPr/>
          </p:nvSpPr>
          <p:spPr>
            <a:xfrm>
              <a:off x="275174" y="5288248"/>
              <a:ext cx="3561207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rgbClr val="000000"/>
                  </a:solidFill>
                  <a:latin typeface="Arial"/>
                </a:rPr>
                <a:t>Channel:</a:t>
              </a:r>
              <a:r>
                <a:rPr lang="en-US" sz="1000" dirty="0">
                  <a:solidFill>
                    <a:srgbClr val="000000"/>
                  </a:solidFill>
                  <a:latin typeface="Arial"/>
                </a:rPr>
                <a:t> Short to GND </a:t>
              </a:r>
              <a:r>
                <a:rPr lang="en-US" sz="1000" dirty="0">
                  <a:solidFill>
                    <a:srgbClr val="000000"/>
                  </a:solidFill>
                  <a:highlight>
                    <a:srgbClr val="000000"/>
                  </a:highlight>
                  <a:latin typeface="Arial"/>
                </a:rPr>
                <a:t>|</a:t>
              </a:r>
              <a:r>
                <a:rPr lang="en-US" sz="10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altLang="zh-TW" sz="1000" dirty="0">
                  <a:solidFill>
                    <a:srgbClr val="000000"/>
                  </a:solidFill>
                  <a:latin typeface="Arial"/>
                </a:rPr>
                <a:t>LOD </a:t>
              </a:r>
              <a:r>
                <a:rPr lang="en-US" altLang="zh-TW" sz="1000" dirty="0">
                  <a:solidFill>
                    <a:srgbClr val="000000"/>
                  </a:solidFill>
                  <a:highlight>
                    <a:srgbClr val="000000"/>
                  </a:highlight>
                  <a:latin typeface="Arial"/>
                </a:rPr>
                <a:t>|</a:t>
              </a:r>
              <a:r>
                <a:rPr lang="en-US" altLang="zh-TW" sz="1000" dirty="0">
                  <a:solidFill>
                    <a:srgbClr val="000000"/>
                  </a:solidFill>
                  <a:latin typeface="Arial"/>
                </a:rPr>
                <a:t> LSD </a:t>
              </a:r>
              <a:r>
                <a:rPr lang="en-US" sz="1000" dirty="0">
                  <a:solidFill>
                    <a:srgbClr val="000000"/>
                  </a:solidFill>
                  <a:highlight>
                    <a:srgbClr val="000000"/>
                  </a:highlight>
                  <a:latin typeface="Arial"/>
                </a:rPr>
                <a:t>|</a:t>
              </a:r>
              <a:r>
                <a:rPr lang="en-US" sz="10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altLang="zh-TW" sz="1000" dirty="0">
                  <a:solidFill>
                    <a:srgbClr val="000000"/>
                  </a:solidFill>
                  <a:latin typeface="Arial"/>
                </a:rPr>
                <a:t>APS</a:t>
              </a:r>
            </a:p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rgbClr val="000000"/>
                  </a:solidFill>
                  <a:latin typeface="Arial"/>
                </a:rPr>
                <a:t>Device:</a:t>
              </a:r>
              <a:r>
                <a:rPr lang="en-US" sz="1000" dirty="0">
                  <a:solidFill>
                    <a:srgbClr val="000000"/>
                  </a:solidFill>
                  <a:latin typeface="Arial"/>
                </a:rPr>
                <a:t> UVLO </a:t>
              </a:r>
              <a:r>
                <a:rPr lang="en-US" sz="1000" dirty="0">
                  <a:solidFill>
                    <a:srgbClr val="000000"/>
                  </a:solidFill>
                  <a:highlight>
                    <a:srgbClr val="000000"/>
                  </a:highlight>
                  <a:latin typeface="Arial"/>
                </a:rPr>
                <a:t>|</a:t>
              </a:r>
              <a:r>
                <a:rPr lang="en-US" sz="1000" dirty="0">
                  <a:solidFill>
                    <a:srgbClr val="000000"/>
                  </a:solidFill>
                  <a:latin typeface="Arial"/>
                </a:rPr>
                <a:t> ISET out of range </a:t>
              </a:r>
              <a:r>
                <a:rPr lang="en-US" sz="1000" dirty="0">
                  <a:solidFill>
                    <a:srgbClr val="000000"/>
                  </a:solidFill>
                  <a:highlight>
                    <a:srgbClr val="000000"/>
                  </a:highlight>
                  <a:latin typeface="Arial"/>
                </a:rPr>
                <a:t>|</a:t>
              </a:r>
              <a:r>
                <a:rPr lang="en-US" sz="1000" dirty="0">
                  <a:solidFill>
                    <a:srgbClr val="000000"/>
                  </a:solidFill>
                  <a:latin typeface="Arial"/>
                </a:rPr>
                <a:t> TSD</a:t>
              </a:r>
            </a:p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000" b="1" dirty="0">
                  <a:solidFill>
                    <a:srgbClr val="000000"/>
                  </a:solidFill>
                  <a:latin typeface="Arial"/>
                </a:rPr>
                <a:t>Communication</a:t>
              </a:r>
              <a:r>
                <a:rPr lang="en-US" sz="1000" b="1" dirty="0">
                  <a:solidFill>
                    <a:srgbClr val="000000"/>
                  </a:solidFill>
                  <a:latin typeface="Arial"/>
                </a:rPr>
                <a:t>: </a:t>
              </a:r>
              <a:r>
                <a:rPr lang="en-US" sz="1000" dirty="0">
                  <a:solidFill>
                    <a:srgbClr val="000000"/>
                  </a:solidFill>
                  <a:latin typeface="Arial"/>
                </a:rPr>
                <a:t>CRC </a:t>
              </a:r>
              <a:r>
                <a:rPr lang="en-US" sz="1000" dirty="0">
                  <a:solidFill>
                    <a:srgbClr val="000000"/>
                  </a:solidFill>
                  <a:highlight>
                    <a:srgbClr val="000000"/>
                  </a:highlight>
                  <a:latin typeface="Arial"/>
                </a:rPr>
                <a:t>|</a:t>
              </a:r>
              <a:r>
                <a:rPr lang="en-US" sz="1000" dirty="0">
                  <a:solidFill>
                    <a:srgbClr val="000000"/>
                  </a:solidFill>
                  <a:latin typeface="Arial"/>
                </a:rPr>
                <a:t> Time-out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32DF8C-6DAD-43F2-BE00-A5B84579D089}"/>
                </a:ext>
              </a:extLst>
            </p:cNvPr>
            <p:cNvSpPr txBox="1"/>
            <p:nvPr/>
          </p:nvSpPr>
          <p:spPr>
            <a:xfrm>
              <a:off x="266168" y="4465691"/>
              <a:ext cx="4041456" cy="3282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000" dirty="0">
                  <a:solidFill>
                    <a:srgbClr val="000000"/>
                  </a:solidFill>
                  <a:latin typeface="Arial"/>
                </a:rPr>
                <a:t>Fail-safe Mode </a:t>
              </a:r>
              <a:r>
                <a:rPr lang="en-US" altLang="zh-TW" sz="1000" dirty="0">
                  <a:solidFill>
                    <a:srgbClr val="000000"/>
                  </a:solidFill>
                  <a:highlight>
                    <a:srgbClr val="000000"/>
                  </a:highlight>
                  <a:latin typeface="Arial"/>
                </a:rPr>
                <a:t>|</a:t>
              </a:r>
              <a:r>
                <a:rPr lang="en-US" altLang="zh-TW" sz="10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1000" dirty="0">
                  <a:solidFill>
                    <a:srgbClr val="000000"/>
                  </a:solidFill>
                  <a:latin typeface="Arial"/>
                </a:rPr>
                <a:t>OTP CRC </a:t>
              </a:r>
              <a:r>
                <a:rPr lang="en-US" sz="1000" dirty="0">
                  <a:solidFill>
                    <a:srgbClr val="000000"/>
                  </a:solidFill>
                  <a:highlight>
                    <a:srgbClr val="000000"/>
                  </a:highlight>
                  <a:latin typeface="Arial"/>
                </a:rPr>
                <a:t>|</a:t>
              </a:r>
              <a:r>
                <a:rPr lang="en-US" sz="10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altLang="zh-TW" sz="1000" dirty="0">
                  <a:solidFill>
                    <a:srgbClr val="000000"/>
                  </a:solidFill>
                  <a:latin typeface="Arial"/>
                </a:rPr>
                <a:t>Oscillator Watchdog</a:t>
              </a:r>
              <a:endParaRPr lang="en-US" sz="11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26CF93F-72F2-4785-87BA-B5F6DF7842E1}"/>
                </a:ext>
              </a:extLst>
            </p:cNvPr>
            <p:cNvSpPr txBox="1"/>
            <p:nvPr/>
          </p:nvSpPr>
          <p:spPr>
            <a:xfrm>
              <a:off x="259301" y="3431291"/>
              <a:ext cx="6096000" cy="533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76177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>
                  <a:solidFill>
                    <a:srgbClr val="000000"/>
                  </a:solidFill>
                  <a:latin typeface="Arial"/>
                </a:rPr>
                <a:t>Programmable Safety Zone </a:t>
              </a:r>
              <a:r>
                <a:rPr lang="en-US" sz="1000" dirty="0">
                  <a:solidFill>
                    <a:srgbClr val="000000"/>
                  </a:solidFill>
                  <a:highlight>
                    <a:srgbClr val="000000"/>
                  </a:highlight>
                  <a:latin typeface="Arial"/>
                </a:rPr>
                <a:t>|</a:t>
              </a:r>
              <a:r>
                <a:rPr lang="en-US" sz="1000" dirty="0">
                  <a:solidFill>
                    <a:srgbClr val="000000"/>
                  </a:solidFill>
                  <a:latin typeface="Arial"/>
                </a:rPr>
                <a:t> Automatic Faults Summarizing</a:t>
              </a:r>
            </a:p>
            <a:p>
              <a:pPr defTabSz="76177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>
                  <a:solidFill>
                    <a:srgbClr val="000000"/>
                  </a:solidFill>
                  <a:latin typeface="Arial"/>
                </a:rPr>
                <a:t>LED Drivers Cascaded Daisy Chain Connection 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D8E3590-D72A-43C7-BFE6-12C9CFE98228}"/>
              </a:ext>
            </a:extLst>
          </p:cNvPr>
          <p:cNvGrpSpPr/>
          <p:nvPr/>
        </p:nvGrpSpPr>
        <p:grpSpPr>
          <a:xfrm>
            <a:off x="5070797" y="2227857"/>
            <a:ext cx="375292" cy="2342548"/>
            <a:chOff x="6761062" y="2970475"/>
            <a:chExt cx="500389" cy="3123397"/>
          </a:xfrm>
        </p:grpSpPr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D2F44C1-358A-4155-9974-E0D7FF9ECF85}"/>
                </a:ext>
              </a:extLst>
            </p:cNvPr>
            <p:cNvSpPr/>
            <p:nvPr/>
          </p:nvSpPr>
          <p:spPr>
            <a:xfrm rot="5400000">
              <a:off x="6730781" y="4819084"/>
              <a:ext cx="783542" cy="246781"/>
            </a:xfrm>
            <a:prstGeom prst="triangle">
              <a:avLst/>
            </a:prstGeom>
            <a:solidFill>
              <a:srgbClr val="10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8CED434F-CFCA-4CA4-B2E2-4436B342D1CD}"/>
                </a:ext>
              </a:extLst>
            </p:cNvPr>
            <p:cNvSpPr/>
            <p:nvPr/>
          </p:nvSpPr>
          <p:spPr>
            <a:xfrm rot="5400000">
              <a:off x="6731183" y="5570431"/>
              <a:ext cx="800101" cy="246781"/>
            </a:xfrm>
            <a:prstGeom prst="triangle">
              <a:avLst/>
            </a:prstGeom>
            <a:solidFill>
              <a:srgbClr val="41C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0313215-4147-48F3-8247-9F315B430B83}"/>
                </a:ext>
              </a:extLst>
            </p:cNvPr>
            <p:cNvSpPr/>
            <p:nvPr/>
          </p:nvSpPr>
          <p:spPr>
            <a:xfrm>
              <a:off x="6761062" y="4550907"/>
              <a:ext cx="246781" cy="766983"/>
            </a:xfrm>
            <a:prstGeom prst="rect">
              <a:avLst/>
            </a:prstGeom>
            <a:solidFill>
              <a:srgbClr val="10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B5D568F-3B29-4734-ACFF-EAE0A294316B}"/>
                </a:ext>
              </a:extLst>
            </p:cNvPr>
            <p:cNvSpPr/>
            <p:nvPr/>
          </p:nvSpPr>
          <p:spPr>
            <a:xfrm>
              <a:off x="6761062" y="5317890"/>
              <a:ext cx="246781" cy="766983"/>
            </a:xfrm>
            <a:prstGeom prst="rect">
              <a:avLst/>
            </a:prstGeom>
            <a:solidFill>
              <a:srgbClr val="41C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43F449-E56A-4BDF-BDDD-F7C3A8214698}"/>
                </a:ext>
              </a:extLst>
            </p:cNvPr>
            <p:cNvGrpSpPr/>
            <p:nvPr/>
          </p:nvGrpSpPr>
          <p:grpSpPr>
            <a:xfrm>
              <a:off x="6767887" y="2970475"/>
              <a:ext cx="493564" cy="1416917"/>
              <a:chOff x="5175494" y="3446331"/>
              <a:chExt cx="267853" cy="937419"/>
            </a:xfrm>
            <a:solidFill>
              <a:srgbClr val="F63636"/>
            </a:solidFill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5620CCD-A8F7-49F4-83E7-1E60DADE7B9C}"/>
                  </a:ext>
                </a:extLst>
              </p:cNvPr>
              <p:cNvSpPr/>
              <p:nvPr/>
            </p:nvSpPr>
            <p:spPr>
              <a:xfrm>
                <a:off x="5175494" y="3876257"/>
                <a:ext cx="135215" cy="507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D4980CE-F3A0-49DB-8309-5769730EA18E}"/>
                  </a:ext>
                </a:extLst>
              </p:cNvPr>
              <p:cNvSpPr/>
              <p:nvPr/>
            </p:nvSpPr>
            <p:spPr>
              <a:xfrm>
                <a:off x="5175494" y="3446331"/>
                <a:ext cx="135215" cy="42992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66" name="Isosceles Triangle 65">
                <a:extLst>
                  <a:ext uri="{FF2B5EF4-FFF2-40B4-BE49-F238E27FC236}">
                    <a16:creationId xmlns:a16="http://schemas.microsoft.com/office/drawing/2014/main" id="{EDB983BC-EE93-49C6-B79E-0564FED4460B}"/>
                  </a:ext>
                </a:extLst>
              </p:cNvPr>
              <p:cNvSpPr/>
              <p:nvPr/>
            </p:nvSpPr>
            <p:spPr>
              <a:xfrm rot="5400000">
                <a:off x="4907031" y="3847434"/>
                <a:ext cx="937418" cy="1352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5D3B595-9E71-422A-9120-BA06F68EA610}"/>
              </a:ext>
            </a:extLst>
          </p:cNvPr>
          <p:cNvGrpSpPr/>
          <p:nvPr/>
        </p:nvGrpSpPr>
        <p:grpSpPr>
          <a:xfrm>
            <a:off x="5583083" y="2171354"/>
            <a:ext cx="3264408" cy="2405207"/>
            <a:chOff x="7444110" y="2876547"/>
            <a:chExt cx="4352544" cy="3206942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7BD0485-4CA1-4808-AC0B-BA16180E6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44110" y="4510721"/>
              <a:ext cx="3818128" cy="1572768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5CBE93D-C56A-4196-A22A-011C18282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4110" y="2876547"/>
              <a:ext cx="4352544" cy="1603248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6968750-3D5F-444A-AB56-0528EDBD651A}"/>
                </a:ext>
              </a:extLst>
            </p:cNvPr>
            <p:cNvSpPr/>
            <p:nvPr/>
          </p:nvSpPr>
          <p:spPr>
            <a:xfrm rot="16200000">
              <a:off x="8195782" y="3784941"/>
              <a:ext cx="719279" cy="448438"/>
            </a:xfrm>
            <a:prstGeom prst="rect">
              <a:avLst/>
            </a:prstGeom>
            <a:solidFill>
              <a:srgbClr val="F6363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25" b="1" dirty="0">
                  <a:solidFill>
                    <a:srgbClr val="FFFFFF"/>
                  </a:solidFill>
                  <a:latin typeface="Arial"/>
                  <a:ea typeface="Calibri" panose="020F0502020204030204" pitchFamily="34" charset="0"/>
                  <a:cs typeface="Calibri" panose="020F0502020204030204" pitchFamily="34" charset="0"/>
                </a:rPr>
                <a:t>UPAC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A1F4066-0FA8-4700-B4A8-E223E1D71BD6}"/>
                </a:ext>
              </a:extLst>
            </p:cNvPr>
            <p:cNvSpPr/>
            <p:nvPr/>
          </p:nvSpPr>
          <p:spPr>
            <a:xfrm>
              <a:off x="9083386" y="3660632"/>
              <a:ext cx="447543" cy="4451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525" b="1" dirty="0">
                  <a:solidFill>
                    <a:srgbClr val="FFFFFF"/>
                  </a:solidFill>
                  <a:latin typeface="Arial"/>
                  <a:ea typeface="Calibri" panose="020F0502020204030204" pitchFamily="34" charset="0"/>
                  <a:cs typeface="Calibri" panose="020F0502020204030204" pitchFamily="34" charset="0"/>
                </a:rPr>
                <a:t>LED Driver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C895293-A1FD-4FBD-A3B1-8FD781FBE87D}"/>
                </a:ext>
              </a:extLst>
            </p:cNvPr>
            <p:cNvSpPr/>
            <p:nvPr/>
          </p:nvSpPr>
          <p:spPr>
            <a:xfrm>
              <a:off x="9863253" y="3660632"/>
              <a:ext cx="447543" cy="4451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525" b="1" dirty="0">
                  <a:solidFill>
                    <a:srgbClr val="FFFFFF"/>
                  </a:solidFill>
                  <a:latin typeface="Arial"/>
                  <a:ea typeface="Calibri" panose="020F0502020204030204" pitchFamily="34" charset="0"/>
                  <a:cs typeface="Calibri" panose="020F0502020204030204" pitchFamily="34" charset="0"/>
                </a:rPr>
                <a:t>LED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525" b="1" dirty="0">
                  <a:solidFill>
                    <a:srgbClr val="FFFFFF"/>
                  </a:solidFill>
                  <a:latin typeface="Arial"/>
                  <a:ea typeface="Calibri" panose="020F0502020204030204" pitchFamily="34" charset="0"/>
                  <a:cs typeface="Calibri" panose="020F0502020204030204" pitchFamily="34" charset="0"/>
                </a:rPr>
                <a:t>Driver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C1B7936-9B9C-4370-AD55-A1B60AD4D741}"/>
                </a:ext>
              </a:extLst>
            </p:cNvPr>
            <p:cNvSpPr/>
            <p:nvPr/>
          </p:nvSpPr>
          <p:spPr>
            <a:xfrm>
              <a:off x="10814695" y="3660632"/>
              <a:ext cx="447543" cy="4451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525" b="1" dirty="0">
                  <a:solidFill>
                    <a:srgbClr val="FFFFFF"/>
                  </a:solidFill>
                  <a:latin typeface="Arial"/>
                  <a:ea typeface="Calibri" panose="020F0502020204030204" pitchFamily="34" charset="0"/>
                  <a:cs typeface="Calibri" panose="020F0502020204030204" pitchFamily="34" charset="0"/>
                </a:rPr>
                <a:t>LED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525" b="1" dirty="0">
                  <a:solidFill>
                    <a:srgbClr val="FFFFFF"/>
                  </a:solidFill>
                  <a:latin typeface="Arial"/>
                  <a:ea typeface="Calibri" panose="020F0502020204030204" pitchFamily="34" charset="0"/>
                  <a:cs typeface="Calibri" panose="020F0502020204030204" pitchFamily="34" charset="0"/>
                </a:rPr>
                <a:t>Driver</a:t>
              </a:r>
              <a:endParaRPr lang="en-US" sz="600" b="1" dirty="0">
                <a:solidFill>
                  <a:srgbClr val="FFFFFF"/>
                </a:solidFill>
                <a:latin typeface="Arial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B93DD3A-25DE-4CCE-970F-0A5E93DD86DD}"/>
                </a:ext>
              </a:extLst>
            </p:cNvPr>
            <p:cNvSpPr/>
            <p:nvPr/>
          </p:nvSpPr>
          <p:spPr>
            <a:xfrm>
              <a:off x="10259428" y="5315654"/>
              <a:ext cx="447543" cy="4451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525" b="1" dirty="0">
                  <a:solidFill>
                    <a:srgbClr val="FFFFFF"/>
                  </a:solidFill>
                  <a:latin typeface="Arial"/>
                  <a:ea typeface="Calibri" panose="020F0502020204030204" pitchFamily="34" charset="0"/>
                  <a:cs typeface="Calibri" panose="020F0502020204030204" pitchFamily="34" charset="0"/>
                </a:rPr>
                <a:t>LED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525" b="1" dirty="0">
                  <a:solidFill>
                    <a:srgbClr val="FFFFFF"/>
                  </a:solidFill>
                  <a:latin typeface="Arial"/>
                  <a:ea typeface="Calibri" panose="020F0502020204030204" pitchFamily="34" charset="0"/>
                  <a:cs typeface="Calibri" panose="020F0502020204030204" pitchFamily="34" charset="0"/>
                </a:rPr>
                <a:t>Driver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2ACFD00-6F51-4064-8DBB-D00EE50D6301}"/>
                </a:ext>
              </a:extLst>
            </p:cNvPr>
            <p:cNvSpPr/>
            <p:nvPr/>
          </p:nvSpPr>
          <p:spPr>
            <a:xfrm>
              <a:off x="9322016" y="5315654"/>
              <a:ext cx="447543" cy="4451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525" b="1" dirty="0">
                  <a:solidFill>
                    <a:srgbClr val="FFFFFF"/>
                  </a:solidFill>
                  <a:latin typeface="Arial"/>
                  <a:ea typeface="Calibri" panose="020F0502020204030204" pitchFamily="34" charset="0"/>
                  <a:cs typeface="Calibri" panose="020F0502020204030204" pitchFamily="34" charset="0"/>
                </a:rPr>
                <a:t>LED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525" b="1" dirty="0">
                  <a:solidFill>
                    <a:srgbClr val="FFFFFF"/>
                  </a:solidFill>
                  <a:latin typeface="Arial"/>
                  <a:ea typeface="Calibri" panose="020F0502020204030204" pitchFamily="34" charset="0"/>
                  <a:cs typeface="Calibri" panose="020F0502020204030204" pitchFamily="34" charset="0"/>
                </a:rPr>
                <a:t>Driver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8D21684-A9F9-4008-BFBA-DF872DC9C94D}"/>
                </a:ext>
              </a:extLst>
            </p:cNvPr>
            <p:cNvSpPr/>
            <p:nvPr/>
          </p:nvSpPr>
          <p:spPr>
            <a:xfrm>
              <a:off x="8559940" y="5323820"/>
              <a:ext cx="447543" cy="4451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525" b="1" dirty="0">
                  <a:solidFill>
                    <a:srgbClr val="FFFFFF"/>
                  </a:solidFill>
                  <a:latin typeface="Arial"/>
                  <a:ea typeface="Calibri" panose="020F0502020204030204" pitchFamily="34" charset="0"/>
                  <a:cs typeface="Calibri" panose="020F0502020204030204" pitchFamily="34" charset="0"/>
                </a:rPr>
                <a:t>LED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525" b="1" dirty="0">
                  <a:solidFill>
                    <a:srgbClr val="FFFFFF"/>
                  </a:solidFill>
                  <a:latin typeface="Arial"/>
                  <a:ea typeface="Calibri" panose="020F0502020204030204" pitchFamily="34" charset="0"/>
                  <a:cs typeface="Calibri" panose="020F0502020204030204" pitchFamily="34" charset="0"/>
                </a:rPr>
                <a:t>Driver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E5E2439-4BB8-4477-8627-2BB6F8B863DE}"/>
                </a:ext>
              </a:extLst>
            </p:cNvPr>
            <p:cNvSpPr/>
            <p:nvPr/>
          </p:nvSpPr>
          <p:spPr>
            <a:xfrm>
              <a:off x="11508510" y="3132283"/>
              <a:ext cx="180796" cy="103447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759C3E3-D418-4DC4-A522-FF47B3F8CF89}"/>
                </a:ext>
              </a:extLst>
            </p:cNvPr>
            <p:cNvSpPr/>
            <p:nvPr/>
          </p:nvSpPr>
          <p:spPr>
            <a:xfrm>
              <a:off x="11002809" y="4830714"/>
              <a:ext cx="180796" cy="103447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65CC527-B3EF-4EEA-83DF-C700C862807A}"/>
                </a:ext>
              </a:extLst>
            </p:cNvPr>
            <p:cNvSpPr/>
            <p:nvPr/>
          </p:nvSpPr>
          <p:spPr>
            <a:xfrm>
              <a:off x="7634765" y="5247587"/>
              <a:ext cx="139468" cy="1563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BFDFD0C-6D5D-4EE5-9593-36600EF291E1}"/>
                </a:ext>
              </a:extLst>
            </p:cNvPr>
            <p:cNvSpPr/>
            <p:nvPr/>
          </p:nvSpPr>
          <p:spPr>
            <a:xfrm>
              <a:off x="7663789" y="3582158"/>
              <a:ext cx="139468" cy="1563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rgbClr val="FFFFFF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779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8">
              <a:defRPr/>
            </a:pPr>
            <a:fld id="{2B97888F-6AF7-4263-B69D-592D8C33BAC7}" type="slidenum">
              <a:rPr lang="en-US">
                <a:solidFill>
                  <a:srgbClr val="000000"/>
                </a:solidFill>
              </a:rPr>
              <a:pPr defTabSz="914378">
                <a:defRPr/>
              </a:pPr>
              <a:t>27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1775" y="107164"/>
            <a:ext cx="8836802" cy="61079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DE0000"/>
                </a:solidFill>
                <a:cs typeface="Calibri" panose="020F0502020204030204" pitchFamily="34" charset="0"/>
              </a:rPr>
              <a:t>LP5891-Q1</a:t>
            </a:r>
            <a:b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solidFill>
                  <a:srgbClr val="DE0000"/>
                </a:solidFill>
              </a:rPr>
              <a:t>Automotive 48x16 matrix LED driver with 16-bits PWM dimming and ultra low power</a:t>
            </a:r>
            <a:endParaRPr lang="en-US" sz="1800" dirty="0">
              <a:solidFill>
                <a:srgbClr val="DE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1" y="912746"/>
            <a:ext cx="3556776" cy="37042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446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Separated VCC and VLED Power Supply</a:t>
            </a:r>
          </a:p>
          <a:p>
            <a:pPr marL="552332" lvl="1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VCC Voltage Range: 2.5V </a:t>
            </a: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5.5V ( Recommend: 2.</a:t>
            </a: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5/2.8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V)</a:t>
            </a:r>
          </a:p>
          <a:p>
            <a:pPr marL="552332" lvl="1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VLEDR/G/B Voltage Range: 2.5V - 5.5V (R Recommend: 2.8V, B Recommend: 3.8V)</a:t>
            </a:r>
          </a:p>
          <a:p>
            <a:pPr marL="171446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 Integrated Line Scan Switches (NMOS)</a:t>
            </a:r>
          </a:p>
          <a:p>
            <a:pPr marL="552332" lvl="1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9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DS(ON)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190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mohm (</a:t>
            </a:r>
            <a:r>
              <a:rPr lang="en-US" sz="9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71446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48 Constant-Current-Source Channels from 0.1 mA to 20mA</a:t>
            </a:r>
          </a:p>
          <a:p>
            <a:pPr marL="552332" lvl="1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Channel-to-channel, 0.5% (</a:t>
            </a:r>
            <a:r>
              <a:rPr lang="en-US" sz="9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), 2% (max)</a:t>
            </a:r>
          </a:p>
          <a:p>
            <a:pPr marL="552332" lvl="1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Device-to-device, 0.5% (</a:t>
            </a:r>
            <a:r>
              <a:rPr lang="en-US" sz="9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), 2% (max)</a:t>
            </a:r>
          </a:p>
          <a:p>
            <a:pPr marL="552332" lvl="1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 voltage: 0.3V @10mA(max)</a:t>
            </a:r>
            <a:endParaRPr lang="en-US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2332" lvl="1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3-Bit (8 steps) Global Brightness Control</a:t>
            </a:r>
          </a:p>
          <a:p>
            <a:pPr marL="552332" lvl="1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8-Bit (256 steps) Color Brightness Control for each color group</a:t>
            </a:r>
          </a:p>
          <a:p>
            <a:pPr marL="171446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Ultra Low Power Consumption</a:t>
            </a:r>
          </a:p>
          <a:p>
            <a:pPr marL="552332" lvl="1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Icc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=5.5mA (5.4u</a:t>
            </a: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A/pixel) with </a:t>
            </a:r>
            <a:r>
              <a:rPr lang="en-US" altLang="zh-CN" sz="9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Vcc</a:t>
            </a: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=2.8V @ 50MHz</a:t>
            </a:r>
            <a:endParaRPr lang="en-US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2332" lvl="1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Intelligent Power Saving Mode (by channel)</a:t>
            </a:r>
          </a:p>
          <a:p>
            <a:pPr marL="552332" lvl="1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 Power Saving Mode (by device) </a:t>
            </a:r>
            <a:r>
              <a:rPr lang="en-US" sz="9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Icc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down to 2.4mA</a:t>
            </a:r>
          </a:p>
          <a:p>
            <a:pPr marL="552332" lvl="1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Active Power Saving Mode </a:t>
            </a:r>
            <a:r>
              <a:rPr lang="en-US" sz="9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Icc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down to 0.6mA</a:t>
            </a:r>
          </a:p>
          <a:p>
            <a:pPr marL="171446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Maximum 16-Bit (65536 steps) PWM Grayscale Control</a:t>
            </a:r>
          </a:p>
          <a:p>
            <a:pPr marL="171446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Built-in SRAM to support 48×</a:t>
            </a:r>
            <a:r>
              <a:rPr lang="en-US" altLang="zh-CN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LED Matrix With Single Device</a:t>
            </a:r>
          </a:p>
          <a:p>
            <a:pPr marL="171446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Speed 2-wire Communication Interface</a:t>
            </a:r>
          </a:p>
          <a:p>
            <a:pPr marL="552332" lvl="1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 Serial Data Transfer Clock: 50MHz </a:t>
            </a:r>
          </a:p>
          <a:p>
            <a:pPr marL="552332" lvl="1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Clock Multiplier: 1× to 16x  (up to 160MHz)</a:t>
            </a:r>
          </a:p>
          <a:p>
            <a:pPr marL="171446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 display issue solution</a:t>
            </a:r>
          </a:p>
          <a:p>
            <a:pPr marL="171446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LED Open / Short Detection and Caterpillar Removal</a:t>
            </a:r>
          </a:p>
          <a:p>
            <a:pPr marL="171446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Package: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9mmx9mm QFN-</a:t>
            </a: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228600" y="674375"/>
            <a:ext cx="3556777" cy="257175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/>
          <a:p>
            <a:pPr defTabSz="914378"/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3977715" y="1604773"/>
            <a:ext cx="4918432" cy="257175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/>
          <a:p>
            <a:pPr defTabSz="914378"/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80044" y="1861951"/>
            <a:ext cx="4916102" cy="46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446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Automotive Interior Light</a:t>
            </a:r>
          </a:p>
          <a:p>
            <a:pPr marL="171446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Automotive Rear Light</a:t>
            </a:r>
          </a:p>
          <a:p>
            <a:pPr marL="171446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Automotive Local Dimming Backlight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4CC7D2-4F66-4B49-A1F8-D5792373F183}"/>
              </a:ext>
            </a:extLst>
          </p:cNvPr>
          <p:cNvGrpSpPr/>
          <p:nvPr/>
        </p:nvGrpSpPr>
        <p:grpSpPr>
          <a:xfrm>
            <a:off x="3792997" y="2330452"/>
            <a:ext cx="2705101" cy="2160266"/>
            <a:chOff x="3873805" y="2376077"/>
            <a:chExt cx="2757703" cy="22022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29A5B4-A181-4E99-B91C-2E3132130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71"/>
            <a:stretch/>
          </p:blipFill>
          <p:spPr>
            <a:xfrm>
              <a:off x="3873805" y="2376077"/>
              <a:ext cx="2757703" cy="220227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D57159-A88E-4410-BFA9-B05B2BC01B4A}"/>
                </a:ext>
              </a:extLst>
            </p:cNvPr>
            <p:cNvSpPr txBox="1"/>
            <p:nvPr/>
          </p:nvSpPr>
          <p:spPr>
            <a:xfrm>
              <a:off x="5090028" y="2799747"/>
              <a:ext cx="814244" cy="219633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 defTabSz="914378"/>
              <a:r>
                <a:rPr lang="en-US" sz="800" b="1" dirty="0">
                  <a:solidFill>
                    <a:srgbClr val="FFFFFF"/>
                  </a:solidFill>
                </a:rPr>
                <a:t>LP5891-Q1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64091F3-9369-4AA2-998E-605CF507E8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0477" y="2463921"/>
            <a:ext cx="2578100" cy="20210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8DAB5EC-6BF1-409B-8546-015BE5508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5312" y="669935"/>
            <a:ext cx="4918432" cy="257175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/>
          <a:p>
            <a:pPr defTabSz="914378"/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742EDE-1F5E-4609-9A71-86AE4AC4F815}"/>
              </a:ext>
            </a:extLst>
          </p:cNvPr>
          <p:cNvSpPr/>
          <p:nvPr/>
        </p:nvSpPr>
        <p:spPr>
          <a:xfrm>
            <a:off x="3977641" y="927113"/>
            <a:ext cx="4916102" cy="6719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446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High accuracy constant current sources for enhanced uniformity </a:t>
            </a:r>
          </a:p>
          <a:p>
            <a:pPr marL="171446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16-bit PWM resolution brings ultra smooth lighting effects</a:t>
            </a:r>
          </a:p>
          <a:p>
            <a:pPr marL="171446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Low power consumption</a:t>
            </a:r>
          </a:p>
          <a:p>
            <a:pPr marL="171446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Premium LED matrix performances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57159-A88E-4410-BFA9-B05B2BC01B4A}"/>
              </a:ext>
            </a:extLst>
          </p:cNvPr>
          <p:cNvSpPr txBox="1"/>
          <p:nvPr/>
        </p:nvSpPr>
        <p:spPr>
          <a:xfrm>
            <a:off x="7683501" y="2746040"/>
            <a:ext cx="798713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en-US" sz="800" b="1" dirty="0">
                <a:solidFill>
                  <a:srgbClr val="FFFFFF"/>
                </a:solidFill>
              </a:rPr>
              <a:t>LP5891-Q1</a:t>
            </a:r>
          </a:p>
        </p:txBody>
      </p:sp>
      <p:pic>
        <p:nvPicPr>
          <p:cNvPr id="18" name="Graphic 17" descr="Map with pin">
            <a:hlinkClick r:id="rId5" action="ppaction://hlinksldjump"/>
            <a:extLst>
              <a:ext uri="{FF2B5EF4-FFF2-40B4-BE49-F238E27FC236}">
                <a16:creationId xmlns:a16="http://schemas.microsoft.com/office/drawing/2014/main" id="{6F6C9271-C707-471F-B9C2-CF06941EB12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5445" y="4687812"/>
            <a:ext cx="367156" cy="3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82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2EEF-1BAA-4068-A7FA-B3F15B284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7" y="125855"/>
            <a:ext cx="8912226" cy="61079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sz="2000" dirty="0">
                <a:cs typeface="Calibri" panose="020F0502020204030204" pitchFamily="34" charset="0"/>
              </a:rPr>
              <a:t>Universal Plug-in Augmented Connectivity (UPAC) </a:t>
            </a:r>
            <a:r>
              <a:rPr lang="fi-FI" sz="2000" dirty="0"/>
              <a:t>‒ LP5899-Q1</a:t>
            </a:r>
            <a:br>
              <a:rPr lang="fi-FI" sz="2000" dirty="0"/>
            </a:br>
            <a:r>
              <a:rPr lang="en-US" altLang="zh-CN" sz="1600" dirty="0">
                <a:solidFill>
                  <a:schemeClr val="tx1"/>
                </a:solidFill>
                <a:cs typeface="Calibri" panose="020F0502020204030204" pitchFamily="34" charset="0"/>
              </a:rPr>
              <a:t>SPI-Compatible Connectivity for LP5891-Q1</a:t>
            </a:r>
            <a:endParaRPr lang="en-US" sz="20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EAB80B0-4BB1-4BB3-9825-DCBA186C74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642100" y="4537472"/>
            <a:ext cx="2133600" cy="154782"/>
          </a:xfrm>
        </p:spPr>
        <p:txBody>
          <a:bodyPr/>
          <a:lstStyle/>
          <a:p>
            <a:pPr defTabSz="914378">
              <a:defRPr/>
            </a:pPr>
            <a:fld id="{2B97888F-6AF7-4263-B69D-592D8C33BAC7}" type="slidenum">
              <a:rPr lang="en-US">
                <a:solidFill>
                  <a:srgbClr val="000000"/>
                </a:solidFill>
              </a:rPr>
              <a:pPr defTabSz="914378">
                <a:defRPr/>
              </a:pPr>
              <a:t>28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D44ED974-5E02-43BB-8714-EFFCA0C708B1}"/>
              </a:ext>
            </a:extLst>
          </p:cNvPr>
          <p:cNvSpPr/>
          <p:nvPr/>
        </p:nvSpPr>
        <p:spPr>
          <a:xfrm>
            <a:off x="228600" y="1124803"/>
            <a:ext cx="3830320" cy="23741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Input voltage range: </a:t>
            </a:r>
            <a:r>
              <a:rPr lang="en-US" sz="900" dirty="0">
                <a:solidFill>
                  <a:srgbClr val="DE0000"/>
                </a:solidFill>
                <a:latin typeface="Calibri" panose="020F0502020204030204" pitchFamily="34" charset="0"/>
                <a:cs typeface="Calibri" pitchFamily="34" charset="0"/>
              </a:rPr>
              <a:t>2.5V to 5.5V</a:t>
            </a:r>
          </a:p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Diagnostics</a:t>
            </a:r>
          </a:p>
          <a:p>
            <a:pPr marL="552318" lvl="1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SPI CRC error detection</a:t>
            </a:r>
          </a:p>
          <a:p>
            <a:pPr marL="552318" lvl="1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SPI time out detection</a:t>
            </a:r>
          </a:p>
          <a:p>
            <a:pPr marL="552318" lvl="1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CCSI </a:t>
            </a:r>
            <a:r>
              <a:rPr lang="en-US" sz="900" dirty="0">
                <a:solidFill>
                  <a:srgbClr val="DE0000"/>
                </a:solidFill>
                <a:latin typeface="Calibri" panose="020F0502020204030204" pitchFamily="34" charset="0"/>
                <a:cs typeface="Calibri" pitchFamily="34" charset="0"/>
              </a:rPr>
              <a:t>register data CRC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detection</a:t>
            </a:r>
          </a:p>
          <a:p>
            <a:pPr marL="552318" lvl="1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CCSI </a:t>
            </a:r>
            <a:r>
              <a:rPr lang="en-US" sz="900" dirty="0">
                <a:solidFill>
                  <a:srgbClr val="DE0000"/>
                </a:solidFill>
                <a:latin typeface="Calibri" panose="020F0502020204030204" pitchFamily="34" charset="0"/>
                <a:cs typeface="Calibri" pitchFamily="34" charset="0"/>
              </a:rPr>
              <a:t>data input stuck-at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detection</a:t>
            </a:r>
          </a:p>
          <a:p>
            <a:pPr marL="552318" lvl="1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Oscillator fault detection</a:t>
            </a:r>
          </a:p>
          <a:p>
            <a:pPr marL="552318" lvl="1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OTP CRC error detection</a:t>
            </a:r>
          </a:p>
          <a:p>
            <a:pPr marL="552318" lvl="1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DE0000"/>
                </a:solidFill>
                <a:latin typeface="Calibri" panose="020F0502020204030204" pitchFamily="34" charset="0"/>
                <a:cs typeface="Calibri" pitchFamily="34" charset="0"/>
              </a:rPr>
              <a:t>Fault pin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report</a:t>
            </a:r>
          </a:p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Data ready interrupt</a:t>
            </a:r>
          </a:p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Operating ambient temperature (-40°C to 125°C)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alibri" panose="020F0502020204030204" pitchFamily="34" charset="0"/>
              <a:cs typeface="Calibri" pitchFamily="34" charset="0"/>
            </a:endParaRPr>
          </a:p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Package:</a:t>
            </a:r>
          </a:p>
          <a:p>
            <a:pPr marL="552327" lvl="1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WSON-12 </a:t>
            </a:r>
            <a:r>
              <a:rPr lang="en-US" sz="900" dirty="0" err="1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Wettable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 (3mm*3mm*0.8mm)</a:t>
            </a:r>
          </a:p>
          <a:p>
            <a:pPr marL="552327" lvl="1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SOT-14 (4.2mm*2mm*1.1mm)</a:t>
            </a:r>
          </a:p>
        </p:txBody>
      </p:sp>
      <p:sp>
        <p:nvSpPr>
          <p:cNvPr id="496" name="Rectangle 14">
            <a:extLst>
              <a:ext uri="{FF2B5EF4-FFF2-40B4-BE49-F238E27FC236}">
                <a16:creationId xmlns:a16="http://schemas.microsoft.com/office/drawing/2014/main" id="{A3D0F21A-C734-4393-9CC9-0E43983C8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857728"/>
            <a:ext cx="3830320" cy="267074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/>
          <a:p>
            <a:pPr defTabSz="914355"/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cs typeface="Arial" pitchFamily="34" charset="0"/>
              </a:rPr>
              <a:t>Features</a:t>
            </a:r>
          </a:p>
        </p:txBody>
      </p:sp>
      <p:sp>
        <p:nvSpPr>
          <p:cNvPr id="497" name="Rectangle 14">
            <a:extLst>
              <a:ext uri="{FF2B5EF4-FFF2-40B4-BE49-F238E27FC236}">
                <a16:creationId xmlns:a16="http://schemas.microsoft.com/office/drawing/2014/main" id="{6A57C259-D102-47CF-84B1-E1B7744F8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9883" y="854326"/>
            <a:ext cx="4800284" cy="257175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/>
          <a:p>
            <a:pPr defTabSz="914355"/>
            <a:r>
              <a:rPr lang="en-US" altLang="zh-CN" sz="1400" b="1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charset="0"/>
              </a:rPr>
              <a:t>Benefits</a:t>
            </a:r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6502C171-FCC1-4640-9C0C-F747524ED235}"/>
              </a:ext>
            </a:extLst>
          </p:cNvPr>
          <p:cNvSpPr/>
          <p:nvPr/>
        </p:nvSpPr>
        <p:spPr>
          <a:xfrm>
            <a:off x="4119881" y="1111500"/>
            <a:ext cx="4800285" cy="588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Compatible with SPI controller</a:t>
            </a:r>
          </a:p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Reduced controller requirements with standard SPI interface and reduced CPU overhead</a:t>
            </a:r>
          </a:p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CCSI data integrity inspection</a:t>
            </a:r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B79CC58C-1413-4C26-BE55-87BA46F677F7}"/>
              </a:ext>
            </a:extLst>
          </p:cNvPr>
          <p:cNvSpPr/>
          <p:nvPr/>
        </p:nvSpPr>
        <p:spPr>
          <a:xfrm>
            <a:off x="228600" y="3734278"/>
            <a:ext cx="3830320" cy="3500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442" indent="-171442" defTabSz="914355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SPI compatible connectivity for LP5891-Q1</a:t>
            </a:r>
          </a:p>
          <a:p>
            <a:pPr marL="171442" indent="-171442" defTabSz="914355">
              <a:buFont typeface="Arial" panose="020B0604020202020204" pitchFamily="34" charset="0"/>
              <a:buChar char="•"/>
              <a:defRPr/>
            </a:pPr>
            <a:endParaRPr lang="en-US" sz="900" dirty="0">
              <a:solidFill>
                <a:srgbClr val="000000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500" name="Rectangle 14">
            <a:extLst>
              <a:ext uri="{FF2B5EF4-FFF2-40B4-BE49-F238E27FC236}">
                <a16:creationId xmlns:a16="http://schemas.microsoft.com/office/drawing/2014/main" id="{44731804-7BDD-4D8C-81A3-5B60309DB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492931"/>
            <a:ext cx="3830320" cy="245414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/>
          <a:p>
            <a:pPr defTabSz="914355"/>
            <a:r>
              <a:rPr lang="en-US" altLang="zh-CN" sz="1400" b="1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itchFamily="34" charset="0"/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881" y="1948279"/>
            <a:ext cx="4800285" cy="223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7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F5A0BA82-6E8E-48EB-9446-8A9E70846722}"/>
              </a:ext>
            </a:extLst>
          </p:cNvPr>
          <p:cNvSpPr/>
          <p:nvPr/>
        </p:nvSpPr>
        <p:spPr>
          <a:xfrm>
            <a:off x="996606" y="1148355"/>
            <a:ext cx="7277787" cy="4730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A118AB6-E37F-4250-B7F8-F6BBAF1D991C}"/>
              </a:ext>
            </a:extLst>
          </p:cNvPr>
          <p:cNvSpPr/>
          <p:nvPr/>
        </p:nvSpPr>
        <p:spPr>
          <a:xfrm>
            <a:off x="994944" y="3097300"/>
            <a:ext cx="7277787" cy="4730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E7B212-58E0-4B0D-AD61-346CA2E7E601}"/>
              </a:ext>
            </a:extLst>
          </p:cNvPr>
          <p:cNvSpPr/>
          <p:nvPr/>
        </p:nvSpPr>
        <p:spPr>
          <a:xfrm>
            <a:off x="1021745" y="2135413"/>
            <a:ext cx="7250986" cy="4767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F77BBE8-D83E-4477-9974-39DA6A0D6004}"/>
              </a:ext>
            </a:extLst>
          </p:cNvPr>
          <p:cNvCxnSpPr>
            <a:cxnSpLocks/>
          </p:cNvCxnSpPr>
          <p:nvPr/>
        </p:nvCxnSpPr>
        <p:spPr>
          <a:xfrm>
            <a:off x="1004177" y="4154993"/>
            <a:ext cx="7818008" cy="27768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1EBA9A-BB9F-427F-BB5A-CD8CF66993C7}"/>
              </a:ext>
            </a:extLst>
          </p:cNvPr>
          <p:cNvCxnSpPr>
            <a:cxnSpLocks/>
          </p:cNvCxnSpPr>
          <p:nvPr/>
        </p:nvCxnSpPr>
        <p:spPr>
          <a:xfrm>
            <a:off x="1004177" y="755461"/>
            <a:ext cx="0" cy="339953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6E22163-FA70-4CD2-9985-80688745183A}"/>
              </a:ext>
            </a:extLst>
          </p:cNvPr>
          <p:cNvSpPr txBox="1"/>
          <p:nvPr/>
        </p:nvSpPr>
        <p:spPr>
          <a:xfrm>
            <a:off x="2248188" y="4189940"/>
            <a:ext cx="526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7E14E5-9BB2-4266-A3BB-2156C1D2CEA5}"/>
              </a:ext>
            </a:extLst>
          </p:cNvPr>
          <p:cNvSpPr txBox="1"/>
          <p:nvPr/>
        </p:nvSpPr>
        <p:spPr>
          <a:xfrm>
            <a:off x="4304291" y="4201779"/>
            <a:ext cx="6296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70B4F6-ED2F-4C22-865F-0224DDA03096}"/>
              </a:ext>
            </a:extLst>
          </p:cNvPr>
          <p:cNvSpPr txBox="1"/>
          <p:nvPr/>
        </p:nvSpPr>
        <p:spPr>
          <a:xfrm rot="16200000">
            <a:off x="-304506" y="2304221"/>
            <a:ext cx="1385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Power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9F429D-84D9-46D4-8ED3-F9B96D6DF86B}"/>
              </a:ext>
            </a:extLst>
          </p:cNvPr>
          <p:cNvSpPr txBox="1"/>
          <p:nvPr/>
        </p:nvSpPr>
        <p:spPr>
          <a:xfrm>
            <a:off x="552219" y="3692501"/>
            <a:ext cx="474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10W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E0ECAE-F417-4DB5-9902-3A2A26F997C2}"/>
              </a:ext>
            </a:extLst>
          </p:cNvPr>
          <p:cNvSpPr txBox="1"/>
          <p:nvPr/>
        </p:nvSpPr>
        <p:spPr>
          <a:xfrm>
            <a:off x="572727" y="2750224"/>
            <a:ext cx="474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50W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E5C9C7-F1FA-43A0-AE50-75C42DAF427F}"/>
              </a:ext>
            </a:extLst>
          </p:cNvPr>
          <p:cNvSpPr txBox="1"/>
          <p:nvPr/>
        </p:nvSpPr>
        <p:spPr>
          <a:xfrm>
            <a:off x="506092" y="1513694"/>
            <a:ext cx="5408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100W</a:t>
            </a:r>
          </a:p>
        </p:txBody>
      </p:sp>
      <p:sp>
        <p:nvSpPr>
          <p:cNvPr id="52" name="Rectangle 51">
            <a:hlinkClick r:id="rId3" action="ppaction://hlinksldjump"/>
            <a:extLst>
              <a:ext uri="{FF2B5EF4-FFF2-40B4-BE49-F238E27FC236}">
                <a16:creationId xmlns:a16="http://schemas.microsoft.com/office/drawing/2014/main" id="{F2464033-6D19-4337-ADBB-4CC046006B2F}"/>
              </a:ext>
            </a:extLst>
          </p:cNvPr>
          <p:cNvSpPr/>
          <p:nvPr/>
        </p:nvSpPr>
        <p:spPr>
          <a:xfrm>
            <a:off x="1252369" y="3171340"/>
            <a:ext cx="960120" cy="342900"/>
          </a:xfrm>
          <a:prstGeom prst="rect">
            <a:avLst/>
          </a:prstGeom>
          <a:solidFill>
            <a:srgbClr val="FFEBC2"/>
          </a:solidFill>
          <a:ln w="19050">
            <a:solidFill>
              <a:srgbClr val="FFD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83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TPS92200</a:t>
            </a:r>
          </a:p>
        </p:txBody>
      </p:sp>
      <p:sp>
        <p:nvSpPr>
          <p:cNvPr id="60" name="Rectangle 59">
            <a:hlinkClick r:id="rId4" action="ppaction://hlinksldjump"/>
            <a:extLst>
              <a:ext uri="{FF2B5EF4-FFF2-40B4-BE49-F238E27FC236}">
                <a16:creationId xmlns:a16="http://schemas.microsoft.com/office/drawing/2014/main" id="{D4836CF6-DABA-490E-AA5D-DC759DE77D11}"/>
              </a:ext>
            </a:extLst>
          </p:cNvPr>
          <p:cNvSpPr/>
          <p:nvPr/>
        </p:nvSpPr>
        <p:spPr>
          <a:xfrm>
            <a:off x="1273103" y="1695320"/>
            <a:ext cx="960120" cy="342900"/>
          </a:xfrm>
          <a:prstGeom prst="rect">
            <a:avLst/>
          </a:prstGeom>
          <a:solidFill>
            <a:srgbClr val="F4DFDF"/>
          </a:solidFill>
          <a:ln w="19050">
            <a:solidFill>
              <a:srgbClr val="D63C3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TPS922054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Inductive Fast Dimming</a:t>
            </a:r>
          </a:p>
        </p:txBody>
      </p:sp>
      <p:sp>
        <p:nvSpPr>
          <p:cNvPr id="64" name="Rectangle 63">
            <a:hlinkClick r:id="rId5" action="ppaction://hlinksldjump"/>
            <a:extLst>
              <a:ext uri="{FF2B5EF4-FFF2-40B4-BE49-F238E27FC236}">
                <a16:creationId xmlns:a16="http://schemas.microsoft.com/office/drawing/2014/main" id="{3E01CAC4-3472-4CD4-9385-F072ED1C8651}"/>
              </a:ext>
            </a:extLst>
          </p:cNvPr>
          <p:cNvSpPr/>
          <p:nvPr/>
        </p:nvSpPr>
        <p:spPr>
          <a:xfrm>
            <a:off x="4808248" y="3692845"/>
            <a:ext cx="960120" cy="3429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7777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TPS923610/1/2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00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Vout_max</a:t>
            </a:r>
            <a:r>
              <a:rPr lang="en-US" altLang="zh-CN" sz="7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30V</a:t>
            </a:r>
            <a:endParaRPr lang="en-US" sz="900" i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Rectangle 65">
            <a:hlinkClick r:id="rId6" action="ppaction://hlinksldjump"/>
            <a:extLst>
              <a:ext uri="{FF2B5EF4-FFF2-40B4-BE49-F238E27FC236}">
                <a16:creationId xmlns:a16="http://schemas.microsoft.com/office/drawing/2014/main" id="{C7EC3EF9-B25D-4E91-B613-871D4EA180EA}"/>
              </a:ext>
            </a:extLst>
          </p:cNvPr>
          <p:cNvSpPr/>
          <p:nvPr/>
        </p:nvSpPr>
        <p:spPr>
          <a:xfrm>
            <a:off x="3680287" y="3171678"/>
            <a:ext cx="960120" cy="3429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TPS61165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Vin max 18V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45E9D0B-8A30-4D16-A5B2-CE94B5A81585}"/>
              </a:ext>
            </a:extLst>
          </p:cNvPr>
          <p:cNvSpPr txBox="1"/>
          <p:nvPr/>
        </p:nvSpPr>
        <p:spPr>
          <a:xfrm>
            <a:off x="4107731" y="4379452"/>
            <a:ext cx="799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Topology</a:t>
            </a:r>
          </a:p>
        </p:txBody>
      </p:sp>
      <p:sp>
        <p:nvSpPr>
          <p:cNvPr id="54" name="Rectangle 53">
            <a:hlinkClick r:id="rId4" action="ppaction://hlinksldjump"/>
            <a:extLst>
              <a:ext uri="{FF2B5EF4-FFF2-40B4-BE49-F238E27FC236}">
                <a16:creationId xmlns:a16="http://schemas.microsoft.com/office/drawing/2014/main" id="{79706456-A1A9-4FB2-B4E6-B8E662EC129D}"/>
              </a:ext>
            </a:extLst>
          </p:cNvPr>
          <p:cNvSpPr/>
          <p:nvPr/>
        </p:nvSpPr>
        <p:spPr>
          <a:xfrm>
            <a:off x="2416941" y="1695320"/>
            <a:ext cx="960120" cy="342900"/>
          </a:xfrm>
          <a:prstGeom prst="rect">
            <a:avLst/>
          </a:prstGeom>
          <a:solidFill>
            <a:srgbClr val="F4DFDF"/>
          </a:solidFill>
          <a:ln w="19050">
            <a:solidFill>
              <a:srgbClr val="D63C3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TPS922055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Inductive Fast Dimming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Spread Spectrum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93963B4-1670-41E0-8949-BF0CCD4A87DB}"/>
              </a:ext>
            </a:extLst>
          </p:cNvPr>
          <p:cNvCxnSpPr>
            <a:cxnSpLocks/>
          </p:cNvCxnSpPr>
          <p:nvPr/>
        </p:nvCxnSpPr>
        <p:spPr>
          <a:xfrm flipV="1">
            <a:off x="3498147" y="1086512"/>
            <a:ext cx="0" cy="308144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C4D1832-16C0-4297-A38D-7AEC3355E96B}"/>
              </a:ext>
            </a:extLst>
          </p:cNvPr>
          <p:cNvSpPr txBox="1"/>
          <p:nvPr/>
        </p:nvSpPr>
        <p:spPr>
          <a:xfrm>
            <a:off x="547488" y="3171340"/>
            <a:ext cx="474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20W</a:t>
            </a:r>
          </a:p>
        </p:txBody>
      </p: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DE7D5A75-A6A3-42A7-8882-9DD6F4899019}"/>
              </a:ext>
            </a:extLst>
          </p:cNvPr>
          <p:cNvSpPr/>
          <p:nvPr/>
        </p:nvSpPr>
        <p:spPr>
          <a:xfrm>
            <a:off x="3695690" y="1701494"/>
            <a:ext cx="960120" cy="342900"/>
          </a:xfrm>
          <a:prstGeom prst="rect">
            <a:avLst/>
          </a:prstGeom>
          <a:solidFill>
            <a:srgbClr val="F4DFDF"/>
          </a:solidFill>
          <a:ln w="19050">
            <a:solidFill>
              <a:srgbClr val="D63C3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TPS923654*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Inductive Fast Dimming</a:t>
            </a:r>
          </a:p>
        </p:txBody>
      </p:sp>
      <p:sp>
        <p:nvSpPr>
          <p:cNvPr id="44" name="Rectangle 43">
            <a:hlinkClick r:id="rId7" action="ppaction://hlinksldjump"/>
            <a:extLst>
              <a:ext uri="{FF2B5EF4-FFF2-40B4-BE49-F238E27FC236}">
                <a16:creationId xmlns:a16="http://schemas.microsoft.com/office/drawing/2014/main" id="{979D3DD7-DFCD-4DAB-8858-19F8BB88AB66}"/>
              </a:ext>
            </a:extLst>
          </p:cNvPr>
          <p:cNvSpPr/>
          <p:nvPr/>
        </p:nvSpPr>
        <p:spPr>
          <a:xfrm>
            <a:off x="4802442" y="1701494"/>
            <a:ext cx="960120" cy="342900"/>
          </a:xfrm>
          <a:prstGeom prst="rect">
            <a:avLst/>
          </a:prstGeom>
          <a:solidFill>
            <a:srgbClr val="F4DFDF"/>
          </a:solidFill>
          <a:ln w="19050">
            <a:solidFill>
              <a:srgbClr val="D63C3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TPS923655*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Inductive Fast Dimming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Spread Spectrum</a:t>
            </a:r>
          </a:p>
        </p:txBody>
      </p:sp>
      <p:sp>
        <p:nvSpPr>
          <p:cNvPr id="53" name="Rectangle 52">
            <a:hlinkClick r:id="rId8" action="ppaction://hlinksldjump"/>
            <a:extLst>
              <a:ext uri="{FF2B5EF4-FFF2-40B4-BE49-F238E27FC236}">
                <a16:creationId xmlns:a16="http://schemas.microsoft.com/office/drawing/2014/main" id="{ED61144C-0B7E-45C2-A05B-D018185B57AC}"/>
              </a:ext>
            </a:extLst>
          </p:cNvPr>
          <p:cNvSpPr/>
          <p:nvPr/>
        </p:nvSpPr>
        <p:spPr>
          <a:xfrm>
            <a:off x="1245707" y="3693671"/>
            <a:ext cx="960120" cy="3429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TPS92201</a:t>
            </a:r>
          </a:p>
        </p:txBody>
      </p:sp>
      <p:sp>
        <p:nvSpPr>
          <p:cNvPr id="57" name="Rectangle 56">
            <a:hlinkClick r:id="rId4" action="ppaction://hlinksldjump"/>
            <a:extLst>
              <a:ext uri="{FF2B5EF4-FFF2-40B4-BE49-F238E27FC236}">
                <a16:creationId xmlns:a16="http://schemas.microsoft.com/office/drawing/2014/main" id="{81B0E2C6-D277-4332-A43A-1AE302013E94}"/>
              </a:ext>
            </a:extLst>
          </p:cNvPr>
          <p:cNvSpPr/>
          <p:nvPr/>
        </p:nvSpPr>
        <p:spPr>
          <a:xfrm>
            <a:off x="1273103" y="2193629"/>
            <a:ext cx="960120" cy="342900"/>
          </a:xfrm>
          <a:prstGeom prst="rect">
            <a:avLst/>
          </a:prstGeom>
          <a:solidFill>
            <a:srgbClr val="F4DFDF"/>
          </a:solidFill>
          <a:ln w="19050">
            <a:solidFill>
              <a:srgbClr val="D63C3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TPS922052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Inductive Fast Dimming</a:t>
            </a:r>
          </a:p>
        </p:txBody>
      </p:sp>
      <p:sp>
        <p:nvSpPr>
          <p:cNvPr id="58" name="Rectangle 57">
            <a:hlinkClick r:id="rId4" action="ppaction://hlinksldjump"/>
            <a:extLst>
              <a:ext uri="{FF2B5EF4-FFF2-40B4-BE49-F238E27FC236}">
                <a16:creationId xmlns:a16="http://schemas.microsoft.com/office/drawing/2014/main" id="{E3C0CD28-7839-4A41-8227-44B6E3DB7702}"/>
              </a:ext>
            </a:extLst>
          </p:cNvPr>
          <p:cNvSpPr/>
          <p:nvPr/>
        </p:nvSpPr>
        <p:spPr>
          <a:xfrm>
            <a:off x="2416941" y="2193629"/>
            <a:ext cx="960120" cy="342900"/>
          </a:xfrm>
          <a:prstGeom prst="rect">
            <a:avLst/>
          </a:prstGeom>
          <a:solidFill>
            <a:srgbClr val="F4DFDF"/>
          </a:solidFill>
          <a:ln w="19050">
            <a:solidFill>
              <a:srgbClr val="D63C3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TPS922053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Inductive Fast Dimming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Spread Spectrum</a:t>
            </a:r>
          </a:p>
        </p:txBody>
      </p:sp>
      <p:sp>
        <p:nvSpPr>
          <p:cNvPr id="59" name="Rectangle 58">
            <a:hlinkClick r:id="rId7" action="ppaction://hlinksldjump"/>
            <a:extLst>
              <a:ext uri="{FF2B5EF4-FFF2-40B4-BE49-F238E27FC236}">
                <a16:creationId xmlns:a16="http://schemas.microsoft.com/office/drawing/2014/main" id="{E5EF81E9-59F4-4B68-B84A-343076B1E19A}"/>
              </a:ext>
            </a:extLst>
          </p:cNvPr>
          <p:cNvSpPr/>
          <p:nvPr/>
        </p:nvSpPr>
        <p:spPr>
          <a:xfrm>
            <a:off x="3695690" y="2199804"/>
            <a:ext cx="960120" cy="342900"/>
          </a:xfrm>
          <a:prstGeom prst="rect">
            <a:avLst/>
          </a:prstGeom>
          <a:solidFill>
            <a:srgbClr val="F4DFDF"/>
          </a:solidFill>
          <a:ln w="19050">
            <a:solidFill>
              <a:srgbClr val="D63C3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TPS923652*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Inductive Fast Dimming</a:t>
            </a:r>
          </a:p>
        </p:txBody>
      </p:sp>
      <p:sp>
        <p:nvSpPr>
          <p:cNvPr id="61" name="Rectangle 60">
            <a:hlinkClick r:id="rId7" action="ppaction://hlinksldjump"/>
            <a:extLst>
              <a:ext uri="{FF2B5EF4-FFF2-40B4-BE49-F238E27FC236}">
                <a16:creationId xmlns:a16="http://schemas.microsoft.com/office/drawing/2014/main" id="{2955038C-7A78-4401-864D-D9DE5B05142E}"/>
              </a:ext>
            </a:extLst>
          </p:cNvPr>
          <p:cNvSpPr/>
          <p:nvPr/>
        </p:nvSpPr>
        <p:spPr>
          <a:xfrm>
            <a:off x="4802442" y="2199804"/>
            <a:ext cx="960120" cy="342900"/>
          </a:xfrm>
          <a:prstGeom prst="rect">
            <a:avLst/>
          </a:prstGeom>
          <a:solidFill>
            <a:srgbClr val="F4DFDF"/>
          </a:solidFill>
          <a:ln w="19050">
            <a:solidFill>
              <a:srgbClr val="D63C3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TPS923653*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Inductive Fast Dimming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Spread Spectrum</a:t>
            </a:r>
          </a:p>
        </p:txBody>
      </p:sp>
      <p:sp>
        <p:nvSpPr>
          <p:cNvPr id="62" name="Rectangle 61">
            <a:hlinkClick r:id="rId9" action="ppaction://hlinksldjump"/>
            <a:extLst>
              <a:ext uri="{FF2B5EF4-FFF2-40B4-BE49-F238E27FC236}">
                <a16:creationId xmlns:a16="http://schemas.microsoft.com/office/drawing/2014/main" id="{A58AAD97-4F80-4535-96DF-95687D9A2792}"/>
              </a:ext>
            </a:extLst>
          </p:cNvPr>
          <p:cNvSpPr/>
          <p:nvPr/>
        </p:nvSpPr>
        <p:spPr>
          <a:xfrm>
            <a:off x="1273103" y="2679768"/>
            <a:ext cx="960120" cy="342900"/>
          </a:xfrm>
          <a:prstGeom prst="rect">
            <a:avLst/>
          </a:prstGeom>
          <a:solidFill>
            <a:srgbClr val="F4DFDF"/>
          </a:solidFill>
          <a:ln w="19050">
            <a:solidFill>
              <a:srgbClr val="D63C3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TPS922050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Analog/PWM Dimming</a:t>
            </a:r>
          </a:p>
        </p:txBody>
      </p:sp>
      <p:sp>
        <p:nvSpPr>
          <p:cNvPr id="63" name="Rectangle 62">
            <a:hlinkClick r:id="rId9" action="ppaction://hlinksldjump"/>
            <a:extLst>
              <a:ext uri="{FF2B5EF4-FFF2-40B4-BE49-F238E27FC236}">
                <a16:creationId xmlns:a16="http://schemas.microsoft.com/office/drawing/2014/main" id="{B7B7A5F1-5BCE-414F-AAAF-E7F3D225C634}"/>
              </a:ext>
            </a:extLst>
          </p:cNvPr>
          <p:cNvSpPr/>
          <p:nvPr/>
        </p:nvSpPr>
        <p:spPr>
          <a:xfrm>
            <a:off x="2416941" y="2686217"/>
            <a:ext cx="960120" cy="342900"/>
          </a:xfrm>
          <a:prstGeom prst="rect">
            <a:avLst/>
          </a:prstGeom>
          <a:solidFill>
            <a:srgbClr val="F4DFDF"/>
          </a:solidFill>
          <a:ln w="19050">
            <a:solidFill>
              <a:srgbClr val="D63C3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TPS922051</a:t>
            </a:r>
          </a:p>
          <a:p>
            <a:pPr>
              <a:defRPr/>
            </a:pPr>
            <a:r>
              <a:rPr lang="en-US" sz="6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Analog/PWM Dimming</a:t>
            </a:r>
          </a:p>
        </p:txBody>
      </p:sp>
      <p:sp>
        <p:nvSpPr>
          <p:cNvPr id="65" name="Rectangle 64">
            <a:hlinkClick r:id="rId10" action="ppaction://hlinksldjump"/>
            <a:extLst>
              <a:ext uri="{FF2B5EF4-FFF2-40B4-BE49-F238E27FC236}">
                <a16:creationId xmlns:a16="http://schemas.microsoft.com/office/drawing/2014/main" id="{6E681B33-78F0-4456-AE8B-E425DFF0C50A}"/>
              </a:ext>
            </a:extLst>
          </p:cNvPr>
          <p:cNvSpPr/>
          <p:nvPr/>
        </p:nvSpPr>
        <p:spPr>
          <a:xfrm>
            <a:off x="4797894" y="2691579"/>
            <a:ext cx="960120" cy="342900"/>
          </a:xfrm>
          <a:prstGeom prst="rect">
            <a:avLst/>
          </a:prstGeom>
          <a:solidFill>
            <a:srgbClr val="F4DFDF"/>
          </a:solidFill>
          <a:ln w="19050">
            <a:solidFill>
              <a:srgbClr val="D63C3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TPS923651*</a:t>
            </a:r>
          </a:p>
          <a:p>
            <a:pPr>
              <a:defRPr/>
            </a:pPr>
            <a:r>
              <a:rPr lang="en-US" sz="6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Analog/PWM Dimming</a:t>
            </a:r>
          </a:p>
        </p:txBody>
      </p:sp>
      <p:sp>
        <p:nvSpPr>
          <p:cNvPr id="67" name="Rectangle 66">
            <a:hlinkClick r:id="rId10" action="ppaction://hlinksldjump"/>
            <a:extLst>
              <a:ext uri="{FF2B5EF4-FFF2-40B4-BE49-F238E27FC236}">
                <a16:creationId xmlns:a16="http://schemas.microsoft.com/office/drawing/2014/main" id="{671510BC-52B2-4EDF-AF06-6D01B4872169}"/>
              </a:ext>
            </a:extLst>
          </p:cNvPr>
          <p:cNvSpPr/>
          <p:nvPr/>
        </p:nvSpPr>
        <p:spPr>
          <a:xfrm>
            <a:off x="3691075" y="2691579"/>
            <a:ext cx="960120" cy="342900"/>
          </a:xfrm>
          <a:prstGeom prst="rect">
            <a:avLst/>
          </a:prstGeom>
          <a:solidFill>
            <a:srgbClr val="F4DFDF"/>
          </a:solidFill>
          <a:ln w="19050">
            <a:solidFill>
              <a:srgbClr val="D63C3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TPS923650*</a:t>
            </a:r>
          </a:p>
          <a:p>
            <a:pPr>
              <a:defRPr/>
            </a:pPr>
            <a:r>
              <a:rPr lang="en-US" sz="6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Analog/PWM Dimming</a:t>
            </a:r>
          </a:p>
        </p:txBody>
      </p:sp>
      <p:sp>
        <p:nvSpPr>
          <p:cNvPr id="48" name="Rectangle 47">
            <a:hlinkClick r:id="rId11" action="ppaction://hlinksldjump"/>
            <a:extLst>
              <a:ext uri="{FF2B5EF4-FFF2-40B4-BE49-F238E27FC236}">
                <a16:creationId xmlns:a16="http://schemas.microsoft.com/office/drawing/2014/main" id="{377ECF56-A70F-4892-BF87-3F860EBB9A6F}"/>
              </a:ext>
            </a:extLst>
          </p:cNvPr>
          <p:cNvSpPr/>
          <p:nvPr/>
        </p:nvSpPr>
        <p:spPr>
          <a:xfrm>
            <a:off x="6064162" y="1694980"/>
            <a:ext cx="960120" cy="342900"/>
          </a:xfrm>
          <a:prstGeom prst="rect">
            <a:avLst/>
          </a:prstGeom>
          <a:solidFill>
            <a:srgbClr val="F4DFDF"/>
          </a:solidFill>
          <a:ln w="19050">
            <a:solidFill>
              <a:srgbClr val="D63C3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TPS92401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4-dot controller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Save Mode</a:t>
            </a:r>
          </a:p>
        </p:txBody>
      </p:sp>
      <p:sp>
        <p:nvSpPr>
          <p:cNvPr id="50" name="Rectangle 49">
            <a:hlinkClick r:id="rId12" action="ppaction://hlinksldjump"/>
            <a:extLst>
              <a:ext uri="{FF2B5EF4-FFF2-40B4-BE49-F238E27FC236}">
                <a16:creationId xmlns:a16="http://schemas.microsoft.com/office/drawing/2014/main" id="{F5CB848D-84A0-4E74-A58B-BFF4CDC23CE0}"/>
              </a:ext>
            </a:extLst>
          </p:cNvPr>
          <p:cNvSpPr/>
          <p:nvPr/>
        </p:nvSpPr>
        <p:spPr>
          <a:xfrm>
            <a:off x="7092174" y="1701494"/>
            <a:ext cx="1091020" cy="342900"/>
          </a:xfrm>
          <a:prstGeom prst="rect">
            <a:avLst/>
          </a:prstGeom>
          <a:solidFill>
            <a:srgbClr val="F4DFDF"/>
          </a:solidFill>
          <a:ln w="19050">
            <a:solidFill>
              <a:srgbClr val="D63C3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TPS92402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8-dot controller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Save Mode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DF4A84B-D860-46FD-8492-72961FB38111}"/>
              </a:ext>
            </a:extLst>
          </p:cNvPr>
          <p:cNvCxnSpPr>
            <a:cxnSpLocks/>
          </p:cNvCxnSpPr>
          <p:nvPr/>
        </p:nvCxnSpPr>
        <p:spPr>
          <a:xfrm flipV="1">
            <a:off x="5918039" y="1086512"/>
            <a:ext cx="0" cy="308144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76D51A4-9301-4FDA-B9EA-968B405931BE}"/>
              </a:ext>
            </a:extLst>
          </p:cNvPr>
          <p:cNvSpPr txBox="1"/>
          <p:nvPr/>
        </p:nvSpPr>
        <p:spPr>
          <a:xfrm>
            <a:off x="6438021" y="4208128"/>
            <a:ext cx="13243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LED dot controller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D54EB68-B534-46F1-B279-B9088EFC5EB8}"/>
              </a:ext>
            </a:extLst>
          </p:cNvPr>
          <p:cNvSpPr/>
          <p:nvPr/>
        </p:nvSpPr>
        <p:spPr>
          <a:xfrm>
            <a:off x="7645781" y="965292"/>
            <a:ext cx="137160" cy="1371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2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197FBC-EA06-47E1-8940-125950EF51E2}"/>
              </a:ext>
            </a:extLst>
          </p:cNvPr>
          <p:cNvSpPr txBox="1"/>
          <p:nvPr/>
        </p:nvSpPr>
        <p:spPr>
          <a:xfrm>
            <a:off x="7834905" y="929997"/>
            <a:ext cx="9060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0000"/>
                </a:solidFill>
                <a:latin typeface="Arial"/>
              </a:rPr>
              <a:t>&lt;7-V VIN max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E7F68D9-E818-4312-934E-9E25A16790C6}"/>
              </a:ext>
            </a:extLst>
          </p:cNvPr>
          <p:cNvSpPr/>
          <p:nvPr/>
        </p:nvSpPr>
        <p:spPr>
          <a:xfrm>
            <a:off x="7645781" y="755461"/>
            <a:ext cx="137160" cy="1371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2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977B942-F54D-483D-AD37-7C0EB4BD3213}"/>
              </a:ext>
            </a:extLst>
          </p:cNvPr>
          <p:cNvSpPr txBox="1"/>
          <p:nvPr/>
        </p:nvSpPr>
        <p:spPr>
          <a:xfrm>
            <a:off x="7834904" y="714445"/>
            <a:ext cx="9701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0000"/>
                </a:solidFill>
                <a:latin typeface="Arial"/>
              </a:rPr>
              <a:t>&lt;18-V VIN max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F636DDD-850B-47D1-8E28-0AAA97396558}"/>
              </a:ext>
            </a:extLst>
          </p:cNvPr>
          <p:cNvSpPr/>
          <p:nvPr/>
        </p:nvSpPr>
        <p:spPr>
          <a:xfrm>
            <a:off x="7646927" y="526710"/>
            <a:ext cx="137160" cy="137160"/>
          </a:xfrm>
          <a:prstGeom prst="rect">
            <a:avLst/>
          </a:prstGeom>
          <a:solidFill>
            <a:srgbClr val="FFEBC2"/>
          </a:solidFill>
          <a:ln w="19050">
            <a:solidFill>
              <a:srgbClr val="FFD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CE5F96E-5BBD-4A51-B33F-3A7C0C2A7931}"/>
              </a:ext>
            </a:extLst>
          </p:cNvPr>
          <p:cNvSpPr txBox="1"/>
          <p:nvPr/>
        </p:nvSpPr>
        <p:spPr>
          <a:xfrm>
            <a:off x="7834904" y="491415"/>
            <a:ext cx="9701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0000"/>
                </a:solidFill>
                <a:latin typeface="Arial"/>
              </a:rPr>
              <a:t>&lt;30-V VIN max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4BFA472-87D9-411D-AD18-241452FF76E8}"/>
              </a:ext>
            </a:extLst>
          </p:cNvPr>
          <p:cNvSpPr/>
          <p:nvPr/>
        </p:nvSpPr>
        <p:spPr>
          <a:xfrm>
            <a:off x="7645781" y="299701"/>
            <a:ext cx="137160" cy="137160"/>
          </a:xfrm>
          <a:prstGeom prst="rect">
            <a:avLst/>
          </a:prstGeom>
          <a:solidFill>
            <a:srgbClr val="F4DFDF"/>
          </a:solidFill>
          <a:ln w="19050">
            <a:solidFill>
              <a:srgbClr val="D63C3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5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A6D923B-B3FA-4FC4-91EE-20B1DA14BE18}"/>
              </a:ext>
            </a:extLst>
          </p:cNvPr>
          <p:cNvSpPr txBox="1"/>
          <p:nvPr/>
        </p:nvSpPr>
        <p:spPr>
          <a:xfrm>
            <a:off x="7834905" y="269300"/>
            <a:ext cx="9701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0000"/>
                </a:solidFill>
                <a:latin typeface="Arial"/>
              </a:rPr>
              <a:t>&gt;30-V VIN max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2715C4-601D-4A31-8A42-98CCDE9A3900}"/>
              </a:ext>
            </a:extLst>
          </p:cNvPr>
          <p:cNvSpPr txBox="1"/>
          <p:nvPr/>
        </p:nvSpPr>
        <p:spPr>
          <a:xfrm>
            <a:off x="577059" y="2118249"/>
            <a:ext cx="474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75W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80F9AB35-85C5-4E39-9D83-5AA83A831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E0000"/>
                </a:solidFill>
                <a:ea typeface="Yu Gothic" panose="020B0400000000000000" pitchFamily="34" charset="-128"/>
              </a:rPr>
              <a:t>Illuminating LED driver roadmap</a:t>
            </a:r>
          </a:p>
        </p:txBody>
      </p:sp>
      <p:sp>
        <p:nvSpPr>
          <p:cNvPr id="77" name="Rectangle 76">
            <a:hlinkClick r:id="rId13" action="ppaction://hlinksldjump"/>
            <a:extLst>
              <a:ext uri="{FF2B5EF4-FFF2-40B4-BE49-F238E27FC236}">
                <a16:creationId xmlns:a16="http://schemas.microsoft.com/office/drawing/2014/main" id="{A584B696-46D2-4F7C-B00C-98B445A5681D}"/>
              </a:ext>
            </a:extLst>
          </p:cNvPr>
          <p:cNvSpPr/>
          <p:nvPr/>
        </p:nvSpPr>
        <p:spPr>
          <a:xfrm>
            <a:off x="1273103" y="1231093"/>
            <a:ext cx="960120" cy="342900"/>
          </a:xfrm>
          <a:prstGeom prst="rect">
            <a:avLst/>
          </a:prstGeom>
          <a:solidFill>
            <a:srgbClr val="F4DFDF"/>
          </a:solidFill>
          <a:ln w="19050">
            <a:solidFill>
              <a:srgbClr val="D63C3C"/>
            </a:solidFill>
            <a:prstDash val="sysDot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Namtso</a:t>
            </a:r>
            <a:endParaRPr lang="en-US" sz="825" i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38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Buck</a:t>
            </a:r>
          </a:p>
        </p:txBody>
      </p:sp>
      <p:sp>
        <p:nvSpPr>
          <p:cNvPr id="78" name="Rectangle 77">
            <a:hlinkClick r:id="rId14" action="ppaction://hlinksldjump"/>
            <a:extLst>
              <a:ext uri="{FF2B5EF4-FFF2-40B4-BE49-F238E27FC236}">
                <a16:creationId xmlns:a16="http://schemas.microsoft.com/office/drawing/2014/main" id="{46A6E706-2E0D-4262-A03B-8F25D7EADE87}"/>
              </a:ext>
            </a:extLst>
          </p:cNvPr>
          <p:cNvSpPr/>
          <p:nvPr/>
        </p:nvSpPr>
        <p:spPr>
          <a:xfrm>
            <a:off x="3704104" y="1231093"/>
            <a:ext cx="960120" cy="342900"/>
          </a:xfrm>
          <a:prstGeom prst="rect">
            <a:avLst/>
          </a:prstGeom>
          <a:solidFill>
            <a:srgbClr val="F4DFDF"/>
          </a:solidFill>
          <a:ln w="19050">
            <a:solidFill>
              <a:srgbClr val="D63C3C"/>
            </a:solidFill>
            <a:prstDash val="sysDot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Namtso</a:t>
            </a:r>
            <a:endParaRPr lang="en-US" sz="825" i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38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Boost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C44B7D-8062-45A9-B6A4-ECEC1B546B75}"/>
              </a:ext>
            </a:extLst>
          </p:cNvPr>
          <p:cNvCxnSpPr>
            <a:cxnSpLocks/>
          </p:cNvCxnSpPr>
          <p:nvPr/>
        </p:nvCxnSpPr>
        <p:spPr>
          <a:xfrm flipH="1">
            <a:off x="980349" y="3091938"/>
            <a:ext cx="725560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6760FA9-4E7F-4F7A-9034-1558D79E8D3E}"/>
              </a:ext>
            </a:extLst>
          </p:cNvPr>
          <p:cNvCxnSpPr>
            <a:cxnSpLocks/>
          </p:cNvCxnSpPr>
          <p:nvPr/>
        </p:nvCxnSpPr>
        <p:spPr>
          <a:xfrm flipH="1">
            <a:off x="999399" y="1625088"/>
            <a:ext cx="725560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hlinkClick r:id="rId15" action="ppaction://hlinksldjump"/>
            <a:extLst>
              <a:ext uri="{FF2B5EF4-FFF2-40B4-BE49-F238E27FC236}">
                <a16:creationId xmlns:a16="http://schemas.microsoft.com/office/drawing/2014/main" id="{22B5CD26-EC5C-45B0-B85F-E3A8310C53ED}"/>
              </a:ext>
            </a:extLst>
          </p:cNvPr>
          <p:cNvSpPr/>
          <p:nvPr/>
        </p:nvSpPr>
        <p:spPr>
          <a:xfrm>
            <a:off x="1273103" y="829802"/>
            <a:ext cx="960120" cy="342900"/>
          </a:xfrm>
          <a:prstGeom prst="rect">
            <a:avLst/>
          </a:prstGeom>
          <a:solidFill>
            <a:srgbClr val="F4DFDF"/>
          </a:solidFill>
          <a:ln w="19050">
            <a:solidFill>
              <a:srgbClr val="D63C3C"/>
            </a:solidFill>
            <a:prstDash val="sysDot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25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Baikal</a:t>
            </a:r>
            <a:endParaRPr lang="en-US" sz="825" i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38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TPS92641 </a:t>
            </a:r>
            <a:r>
              <a:rPr lang="en-US" altLang="zh-CN" sz="638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gen</a:t>
            </a:r>
            <a:endParaRPr lang="en-US" sz="638" i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Rectangle 82">
            <a:hlinkClick r:id="rId16" action="ppaction://hlinksldjump"/>
            <a:extLst>
              <a:ext uri="{FF2B5EF4-FFF2-40B4-BE49-F238E27FC236}">
                <a16:creationId xmlns:a16="http://schemas.microsoft.com/office/drawing/2014/main" id="{97BE717E-C544-4A9F-9C27-BA4B6C289C58}"/>
              </a:ext>
            </a:extLst>
          </p:cNvPr>
          <p:cNvSpPr/>
          <p:nvPr/>
        </p:nvSpPr>
        <p:spPr>
          <a:xfrm>
            <a:off x="4802747" y="3167307"/>
            <a:ext cx="960120" cy="3429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825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TPS923613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00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Vin_min</a:t>
            </a:r>
            <a:r>
              <a:rPr lang="en-US" sz="7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1.8V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921B327-F10B-493D-A3E7-5B310C5CAC6F}"/>
              </a:ext>
            </a:extLst>
          </p:cNvPr>
          <p:cNvSpPr/>
          <p:nvPr/>
        </p:nvSpPr>
        <p:spPr>
          <a:xfrm>
            <a:off x="3684045" y="3680147"/>
            <a:ext cx="960120" cy="3429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8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TPS61169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7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Vin_max</a:t>
            </a:r>
            <a:r>
              <a:rPr lang="en-US" altLang="zh-CN" sz="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5.5V</a:t>
            </a:r>
            <a:endParaRPr lang="en-US" sz="82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EC6F5-66FA-4B60-9B63-B7C0497161CF}"/>
              </a:ext>
            </a:extLst>
          </p:cNvPr>
          <p:cNvSpPr txBox="1"/>
          <p:nvPr/>
        </p:nvSpPr>
        <p:spPr>
          <a:xfrm>
            <a:off x="205979" y="4405756"/>
            <a:ext cx="19159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9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Boost / Buck-Boost multi-topology</a:t>
            </a:r>
          </a:p>
        </p:txBody>
      </p:sp>
    </p:spTree>
    <p:extLst>
      <p:ext uri="{BB962C8B-B14F-4D97-AF65-F5344CB8AC3E}">
        <p14:creationId xmlns:p14="http://schemas.microsoft.com/office/powerpoint/2010/main" val="1044194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3EEAD5F9-A9DE-44B8-ABE2-082F6DFC7745}"/>
              </a:ext>
            </a:extLst>
          </p:cNvPr>
          <p:cNvSpPr/>
          <p:nvPr/>
        </p:nvSpPr>
        <p:spPr>
          <a:xfrm>
            <a:off x="7247045" y="672368"/>
            <a:ext cx="1733319" cy="36194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050911-0F1D-4365-B9BC-F5848D1CB66B}"/>
              </a:ext>
            </a:extLst>
          </p:cNvPr>
          <p:cNvSpPr/>
          <p:nvPr/>
        </p:nvSpPr>
        <p:spPr>
          <a:xfrm>
            <a:off x="5467360" y="672368"/>
            <a:ext cx="1784861" cy="36194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CEF16F-0450-4164-B586-33E57E6AF1EE}"/>
              </a:ext>
            </a:extLst>
          </p:cNvPr>
          <p:cNvSpPr/>
          <p:nvPr/>
        </p:nvSpPr>
        <p:spPr>
          <a:xfrm>
            <a:off x="3677988" y="672368"/>
            <a:ext cx="1809003" cy="36194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3BEB006F-05B2-48F0-A0C5-C43AC0EE4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00" y="80188"/>
            <a:ext cx="7422036" cy="610791"/>
          </a:xfrm>
        </p:spPr>
        <p:txBody>
          <a:bodyPr/>
          <a:lstStyle/>
          <a:p>
            <a:r>
              <a:rPr lang="en-US" altLang="zh-CN" sz="2400" dirty="0"/>
              <a:t>Local Dimming Automotive Backlight</a:t>
            </a:r>
            <a:endParaRPr lang="en-US" sz="24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BEEF756-A919-432D-817B-FEE81003E42F}"/>
              </a:ext>
            </a:extLst>
          </p:cNvPr>
          <p:cNvSpPr/>
          <p:nvPr/>
        </p:nvSpPr>
        <p:spPr>
          <a:xfrm>
            <a:off x="2082657" y="672368"/>
            <a:ext cx="1591271" cy="36194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36ADFC2-03E4-4C3E-9D76-F55A4113A191}"/>
              </a:ext>
            </a:extLst>
          </p:cNvPr>
          <p:cNvGrpSpPr/>
          <p:nvPr/>
        </p:nvGrpSpPr>
        <p:grpSpPr>
          <a:xfrm>
            <a:off x="5487390" y="2158631"/>
            <a:ext cx="1733319" cy="1741880"/>
            <a:chOff x="2657054" y="3038019"/>
            <a:chExt cx="1733318" cy="1587823"/>
          </a:xfrm>
        </p:grpSpPr>
        <p:sp>
          <p:nvSpPr>
            <p:cNvPr id="118" name="AutoShape 23">
              <a:hlinkClick r:id="rId3" action="ppaction://hlinksldjump"/>
              <a:extLst>
                <a:ext uri="{FF2B5EF4-FFF2-40B4-BE49-F238E27FC236}">
                  <a16:creationId xmlns:a16="http://schemas.microsoft.com/office/drawing/2014/main" id="{7AD0FF90-0B7A-4D56-A9C2-C60D35198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8138" y="3038019"/>
              <a:ext cx="1371600" cy="338316"/>
            </a:xfrm>
            <a:prstGeom prst="flowChartAlternateProcess">
              <a:avLst/>
            </a:prstGeom>
            <a:solidFill>
              <a:schemeClr val="tx1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altLang="en-US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en-US" sz="1050" b="1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Jojo</a:t>
              </a:r>
              <a:endParaRPr lang="en-US" altLang="en-US" sz="105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 defTabSz="914378"/>
              <a:r>
                <a:rPr lang="en-US" altLang="en-US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TLC696</a:t>
              </a:r>
              <a:r>
                <a:rPr lang="en-US" altLang="zh-CN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altLang="en-US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x/</a:t>
              </a:r>
              <a:r>
                <a:rPr lang="en-US" altLang="zh-CN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altLang="en-US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 – Q1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460ABEB-A087-4146-9C16-4D2413B638F9}"/>
                </a:ext>
              </a:extLst>
            </p:cNvPr>
            <p:cNvSpPr txBox="1"/>
            <p:nvPr/>
          </p:nvSpPr>
          <p:spPr>
            <a:xfrm>
              <a:off x="2657054" y="3425514"/>
              <a:ext cx="1733318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46" indent="-171446" defTabSz="914355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48/24/8 CS (100</a:t>
              </a:r>
              <a:r>
                <a:rPr lang="en-US" altLang="zh-TW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/60</a:t>
              </a: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mA, 16V)</a:t>
              </a:r>
            </a:p>
            <a:p>
              <a:pPr marL="171446" indent="-171446" defTabSz="914355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sz="900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Ultra low headroom voltage</a:t>
              </a:r>
            </a:p>
            <a:p>
              <a:pPr marL="171446" indent="-171446" defTabSz="914355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sz="900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16-bit PWM Resolution</a:t>
              </a:r>
            </a:p>
            <a:p>
              <a:pPr marL="171446" indent="-171446" defTabSz="914355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sz="900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7-bit Dot Correction</a:t>
              </a:r>
            </a:p>
            <a:p>
              <a:pPr marL="171446" indent="-171446" defTabSz="914355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sz="900" dirty="0">
                  <a:latin typeface="Calibri" panose="020F0502020204030204" pitchFamily="34" charset="0"/>
                  <a:cs typeface="Calibri" panose="020F0502020204030204" pitchFamily="34" charset="0"/>
                </a:rPr>
                <a:t>AHVC*</a:t>
              </a:r>
            </a:p>
            <a:p>
              <a:pPr marL="171446" indent="-171446" defTabSz="914355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sz="900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Insta-Boost*</a:t>
              </a:r>
            </a:p>
            <a:p>
              <a:pPr marL="171446" indent="-171446" defTabSz="914355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altLang="zh-TW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LOD</a:t>
              </a: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/</a:t>
              </a:r>
              <a:r>
                <a:rPr lang="en-US" altLang="zh-TW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LSD/TSD/</a:t>
              </a:r>
              <a:r>
                <a:rPr lang="en-US" altLang="zh-TW" sz="900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Pin diagnostic</a:t>
              </a:r>
            </a:p>
            <a:p>
              <a:pPr marL="171446" indent="-171446" defTabSz="914355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sz="900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CRC/Communication loss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E075CC9-6512-460B-A122-C07DC11A6618}"/>
              </a:ext>
            </a:extLst>
          </p:cNvPr>
          <p:cNvGrpSpPr/>
          <p:nvPr/>
        </p:nvGrpSpPr>
        <p:grpSpPr>
          <a:xfrm>
            <a:off x="7220946" y="2145838"/>
            <a:ext cx="1784861" cy="2108156"/>
            <a:chOff x="2650302" y="2984903"/>
            <a:chExt cx="1735069" cy="2049064"/>
          </a:xfrm>
        </p:grpSpPr>
        <p:sp>
          <p:nvSpPr>
            <p:cNvPr id="46" name="AutoShape 23">
              <a:hlinkClick r:id="rId4" action="ppaction://hlinksldjump"/>
              <a:extLst>
                <a:ext uri="{FF2B5EF4-FFF2-40B4-BE49-F238E27FC236}">
                  <a16:creationId xmlns:a16="http://schemas.microsoft.com/office/drawing/2014/main" id="{9351BE04-073E-41BB-91DD-0188E33E5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117" y="2984903"/>
              <a:ext cx="1371600" cy="333289"/>
            </a:xfrm>
            <a:prstGeom prst="flowChartAlternateProcess">
              <a:avLst/>
            </a:prstGeom>
            <a:solidFill>
              <a:schemeClr val="tx2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altLang="en-US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en-US" sz="1050" b="1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Mista</a:t>
              </a:r>
              <a:endParaRPr lang="en-US" altLang="en-US" sz="105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 defTabSz="914378"/>
              <a:r>
                <a:rPr lang="en-US" altLang="en-US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TLC6964x </a:t>
              </a:r>
              <a:r>
                <a:rPr lang="en-US" altLang="zh-CN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 </a:t>
              </a:r>
              <a:r>
                <a:rPr lang="en-US" altLang="en-US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A16AE78-2EC9-457F-BD97-6C284B96BA6A}"/>
                </a:ext>
              </a:extLst>
            </p:cNvPr>
            <p:cNvSpPr txBox="1"/>
            <p:nvPr/>
          </p:nvSpPr>
          <p:spPr>
            <a:xfrm>
              <a:off x="2650302" y="3418139"/>
              <a:ext cx="1735069" cy="1615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46" indent="-171446" defTabSz="914355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48 CS (100mA, 16V) x </a:t>
              </a:r>
              <a:r>
                <a:rPr lang="en-US" altLang="zh-TW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4/</a:t>
              </a: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  <a:p>
              <a:pPr marL="171446" indent="-171446" defTabSz="914355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sz="900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Internal 50m</a:t>
              </a:r>
              <a:r>
                <a:rPr lang="el-GR" sz="900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Ω</a:t>
              </a:r>
              <a:r>
                <a:rPr lang="en-US" sz="900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scan FET</a:t>
              </a:r>
            </a:p>
            <a:p>
              <a:pPr marL="171446" indent="-171446" defTabSz="914355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sz="900" dirty="0">
                  <a:latin typeface="Calibri" panose="020F0502020204030204" pitchFamily="34" charset="0"/>
                  <a:cs typeface="Calibri" panose="020F0502020204030204" pitchFamily="34" charset="0"/>
                </a:rPr>
                <a:t>Ultra low headroom voltage</a:t>
              </a:r>
            </a:p>
            <a:p>
              <a:pPr marL="171446" indent="-171446" defTabSz="914355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sz="900" dirty="0">
                  <a:latin typeface="Calibri" panose="020F0502020204030204" pitchFamily="34" charset="0"/>
                  <a:cs typeface="Calibri" panose="020F0502020204030204" pitchFamily="34" charset="0"/>
                </a:rPr>
                <a:t>16-bit PWM Resolution</a:t>
              </a:r>
            </a:p>
            <a:p>
              <a:pPr marL="171446" indent="-171446" defTabSz="914355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sz="900" dirty="0">
                  <a:latin typeface="Calibri" panose="020F0502020204030204" pitchFamily="34" charset="0"/>
                  <a:cs typeface="Calibri" panose="020F0502020204030204" pitchFamily="34" charset="0"/>
                </a:rPr>
                <a:t>7-bit Dot Correction</a:t>
              </a:r>
            </a:p>
            <a:p>
              <a:pPr marL="171446" indent="-171446" defTabSz="914355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sz="900" dirty="0">
                  <a:latin typeface="Calibri" panose="020F0502020204030204" pitchFamily="34" charset="0"/>
                  <a:cs typeface="Calibri" panose="020F0502020204030204" pitchFamily="34" charset="0"/>
                </a:rPr>
                <a:t>AHVC*</a:t>
              </a:r>
            </a:p>
            <a:p>
              <a:pPr marL="171446" indent="-171446" defTabSz="914355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sz="900" dirty="0">
                  <a:latin typeface="Calibri" panose="020F0502020204030204" pitchFamily="34" charset="0"/>
                  <a:cs typeface="Calibri" panose="020F0502020204030204" pitchFamily="34" charset="0"/>
                </a:rPr>
                <a:t>Insta-Boost*</a:t>
              </a:r>
            </a:p>
            <a:p>
              <a:pPr marL="171446" indent="-171446" defTabSz="914355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sz="900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Intelligent De-ghosting+</a:t>
              </a:r>
            </a:p>
            <a:p>
              <a:pPr marL="171446" indent="-171446" defTabSz="914355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altLang="zh-TW" sz="900" dirty="0">
                  <a:latin typeface="Calibri" panose="020F0502020204030204" pitchFamily="34" charset="0"/>
                  <a:cs typeface="Calibri" panose="020F0502020204030204" pitchFamily="34" charset="0"/>
                </a:rPr>
                <a:t>LOD</a:t>
              </a:r>
              <a:r>
                <a:rPr lang="en-US" sz="900" dirty="0">
                  <a:latin typeface="Calibri" panose="020F0502020204030204" pitchFamily="34" charset="0"/>
                  <a:cs typeface="Calibri" panose="020F0502020204030204" pitchFamily="34" charset="0"/>
                </a:rPr>
                <a:t>/</a:t>
              </a:r>
              <a:r>
                <a:rPr lang="en-US" altLang="zh-TW" sz="900" dirty="0">
                  <a:latin typeface="Calibri" panose="020F0502020204030204" pitchFamily="34" charset="0"/>
                  <a:cs typeface="Calibri" panose="020F0502020204030204" pitchFamily="34" charset="0"/>
                </a:rPr>
                <a:t>LSD/TSD/ Pin diagnostic</a:t>
              </a:r>
            </a:p>
            <a:p>
              <a:pPr marL="171446" indent="-171446" defTabSz="914355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sz="900" dirty="0">
                  <a:latin typeface="Calibri" panose="020F0502020204030204" pitchFamily="34" charset="0"/>
                  <a:cs typeface="Calibri" panose="020F0502020204030204" pitchFamily="34" charset="0"/>
                </a:rPr>
                <a:t>CRC/Communication loss</a:t>
              </a:r>
            </a:p>
            <a:p>
              <a:pPr marL="171446" indent="-171446" defTabSz="914355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sz="900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Stacked mode (Patented)</a:t>
              </a:r>
            </a:p>
          </p:txBody>
        </p:sp>
      </p:grpSp>
      <p:sp>
        <p:nvSpPr>
          <p:cNvPr id="131" name="Rounded Rectangle 74">
            <a:extLst>
              <a:ext uri="{FF2B5EF4-FFF2-40B4-BE49-F238E27FC236}">
                <a16:creationId xmlns:a16="http://schemas.microsoft.com/office/drawing/2014/main" id="{ABC2412C-6ABF-4C04-9DAC-5E50A40F7B25}"/>
              </a:ext>
            </a:extLst>
          </p:cNvPr>
          <p:cNvSpPr/>
          <p:nvPr/>
        </p:nvSpPr>
        <p:spPr>
          <a:xfrm>
            <a:off x="6153784" y="166190"/>
            <a:ext cx="379260" cy="192024"/>
          </a:xfrm>
          <a:prstGeom prst="roundRect">
            <a:avLst/>
          </a:prstGeom>
          <a:solidFill>
            <a:srgbClr val="0070C0"/>
          </a:solidFill>
          <a:ln w="28575">
            <a:noFill/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20250" rIns="20250" anchor="ctr">
            <a:noAutofit/>
          </a:bodyPr>
          <a:lstStyle/>
          <a:p>
            <a:pPr algn="ctr" defTabSz="342823"/>
            <a:r>
              <a:rPr lang="en-US" sz="900" b="1" i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FuSa</a:t>
            </a:r>
            <a:endParaRPr lang="en-US" sz="600" b="1" i="1" kern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ECF7ED-E8C8-41F3-82B2-F211AE1FDA6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70" y="728153"/>
            <a:ext cx="1755800" cy="359390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2101B0A4-77A4-4045-A841-24C0841212E9}"/>
              </a:ext>
            </a:extLst>
          </p:cNvPr>
          <p:cNvGrpSpPr/>
          <p:nvPr/>
        </p:nvGrpSpPr>
        <p:grpSpPr>
          <a:xfrm>
            <a:off x="7304762" y="158401"/>
            <a:ext cx="1666322" cy="436950"/>
            <a:chOff x="5796959" y="352422"/>
            <a:chExt cx="1666322" cy="436950"/>
          </a:xfrm>
        </p:grpSpPr>
        <p:sp>
          <p:nvSpPr>
            <p:cNvPr id="49" name="AutoShape 86">
              <a:extLst>
                <a:ext uri="{FF2B5EF4-FFF2-40B4-BE49-F238E27FC236}">
                  <a16:creationId xmlns:a16="http://schemas.microsoft.com/office/drawing/2014/main" id="{B70F00B2-6A3A-459C-A786-ACBDBF5CC6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96959" y="365371"/>
              <a:ext cx="789105" cy="192037"/>
            </a:xfrm>
            <a:prstGeom prst="roundRect">
              <a:avLst>
                <a:gd name="adj" fmla="val 12102"/>
              </a:avLst>
            </a:prstGeom>
            <a:solidFill>
              <a:schemeClr val="tx1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42823">
                <a:defRPr/>
              </a:pPr>
              <a:r>
                <a:rPr lang="en-US" sz="900" b="1" i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Released</a:t>
              </a:r>
              <a:endParaRPr lang="en-US" sz="600" b="1" i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AutoShape 87">
              <a:extLst>
                <a:ext uri="{FF2B5EF4-FFF2-40B4-BE49-F238E27FC236}">
                  <a16:creationId xmlns:a16="http://schemas.microsoft.com/office/drawing/2014/main" id="{2BA11D7F-26BC-4075-813E-EFFA4825D0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74176" y="352422"/>
              <a:ext cx="789105" cy="195808"/>
            </a:xfrm>
            <a:prstGeom prst="roundRect">
              <a:avLst>
                <a:gd name="adj" fmla="val 12102"/>
              </a:avLst>
            </a:prstGeom>
            <a:solidFill>
              <a:srgbClr val="DE0000"/>
            </a:solidFill>
            <a:ln w="28575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lIns="20250" rIns="2025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42823"/>
              <a:r>
                <a:rPr lang="en-US" altLang="en-US" sz="900" b="1" i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Development</a:t>
              </a:r>
              <a:endParaRPr lang="en-US" altLang="en-US" sz="600" b="1" i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AutoShape 88">
              <a:extLst>
                <a:ext uri="{FF2B5EF4-FFF2-40B4-BE49-F238E27FC236}">
                  <a16:creationId xmlns:a16="http://schemas.microsoft.com/office/drawing/2014/main" id="{CA6E310A-8CDC-4A06-B927-04322DB6EA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74176" y="603935"/>
              <a:ext cx="789105" cy="185437"/>
            </a:xfrm>
            <a:prstGeom prst="roundRect">
              <a:avLst>
                <a:gd name="adj" fmla="val 12102"/>
              </a:avLst>
            </a:prstGeom>
            <a:solidFill>
              <a:srgbClr val="00B050"/>
            </a:solidFill>
            <a:ln w="28575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lIns="20250" rIns="2025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42823">
                <a:defRPr/>
              </a:pPr>
              <a:r>
                <a:rPr lang="en-US" altLang="en-US" sz="900" b="1" i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Definition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48AAA41-EDC0-40D6-A4F9-2C70D67F4BA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901663" y="538275"/>
            <a:ext cx="5104144" cy="1428700"/>
          </a:xfrm>
          <a:prstGeom prst="rect">
            <a:avLst/>
          </a:prstGeom>
        </p:spPr>
      </p:pic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837320E-3433-4B0F-B88E-04820020D6D5}"/>
              </a:ext>
            </a:extLst>
          </p:cNvPr>
          <p:cNvCxnSpPr>
            <a:cxnSpLocks/>
          </p:cNvCxnSpPr>
          <p:nvPr/>
        </p:nvCxnSpPr>
        <p:spPr>
          <a:xfrm>
            <a:off x="2082657" y="4291814"/>
            <a:ext cx="700038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utoShape 23">
            <a:hlinkClick r:id="rId3" action="ppaction://hlinksldjump"/>
            <a:extLst>
              <a:ext uri="{FF2B5EF4-FFF2-40B4-BE49-F238E27FC236}">
                <a16:creationId xmlns:a16="http://schemas.microsoft.com/office/drawing/2014/main" id="{2F0CCA84-B8D8-4002-8571-D4DCE06CE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4956" y="836039"/>
            <a:ext cx="1439987" cy="371499"/>
          </a:xfrm>
          <a:prstGeom prst="flowChartAlternateProcess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altLang="en-US" sz="105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Zeppelin</a:t>
            </a:r>
          </a:p>
          <a:p>
            <a:pPr algn="ctr" defTabSz="914378"/>
            <a:r>
              <a:rPr lang="en-US" altLang="en-US" sz="105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TLC69699 - Q1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A7315EA-A2F8-475A-B0B6-C4FEFDF4C0AD}"/>
              </a:ext>
            </a:extLst>
          </p:cNvPr>
          <p:cNvGrpSpPr/>
          <p:nvPr/>
        </p:nvGrpSpPr>
        <p:grpSpPr>
          <a:xfrm>
            <a:off x="6229948" y="427446"/>
            <a:ext cx="2313061" cy="722415"/>
            <a:chOff x="7698043" y="870403"/>
            <a:chExt cx="3084082" cy="84089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8EBBE1B-3A1D-4F27-81FE-8D9734B33028}"/>
                </a:ext>
              </a:extLst>
            </p:cNvPr>
            <p:cNvGrpSpPr/>
            <p:nvPr/>
          </p:nvGrpSpPr>
          <p:grpSpPr>
            <a:xfrm>
              <a:off x="7875519" y="870403"/>
              <a:ext cx="2906606" cy="743190"/>
              <a:chOff x="7875519" y="870403"/>
              <a:chExt cx="2906606" cy="743190"/>
            </a:xfrm>
          </p:grpSpPr>
          <p:sp>
            <p:nvSpPr>
              <p:cNvPr id="7" name="Wave 6">
                <a:extLst>
                  <a:ext uri="{FF2B5EF4-FFF2-40B4-BE49-F238E27FC236}">
                    <a16:creationId xmlns:a16="http://schemas.microsoft.com/office/drawing/2014/main" id="{D6357932-4AC4-40A4-8DCA-FC6DF6E000DF}"/>
                  </a:ext>
                </a:extLst>
              </p:cNvPr>
              <p:cNvSpPr/>
              <p:nvPr/>
            </p:nvSpPr>
            <p:spPr>
              <a:xfrm>
                <a:off x="7875519" y="1194432"/>
                <a:ext cx="2522698" cy="312354"/>
              </a:xfrm>
              <a:prstGeom prst="wave">
                <a:avLst>
                  <a:gd name="adj1" fmla="val 12500"/>
                  <a:gd name="adj2" fmla="val 0"/>
                </a:avLst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68580" tIns="34290" rIns="68580" bIns="34290" numCol="1" spcCol="0" rtlCol="0" fromWordArt="0" anchor="ctr" anchorCtr="0" forceAA="0" compatLnSpc="1">
                <a:prstTxWarp prst="textArchUp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EEAEB2B-4957-40AE-A176-03E06C42F659}"/>
                  </a:ext>
                </a:extLst>
              </p:cNvPr>
              <p:cNvSpPr/>
              <p:nvPr/>
            </p:nvSpPr>
            <p:spPr>
              <a:xfrm>
                <a:off x="8714155" y="870403"/>
                <a:ext cx="2067970" cy="542271"/>
              </a:xfrm>
              <a:prstGeom prst="rect">
                <a:avLst/>
              </a:prstGeom>
              <a:noFill/>
            </p:spPr>
            <p:txBody>
              <a:bodyPr spcFirstLastPara="1" wrap="none" lIns="68580" tIns="34290" rIns="68580" bIns="34290" numCol="1">
                <a:prstTxWarp prst="textArchDown">
                  <a:avLst/>
                </a:prstTxWarp>
                <a:spAutoFit/>
              </a:bodyPr>
              <a:lstStyle/>
              <a:p>
                <a:pPr algn="ctr"/>
                <a:r>
                  <a:rPr lang="en-US" sz="1050" b="1" spc="38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rPr>
                  <a:t>Connectivity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1CA9638-81DC-414A-B17F-6A1DD3CA0F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8554" y="1404353"/>
                <a:ext cx="0" cy="209240"/>
              </a:xfrm>
              <a:prstGeom prst="line">
                <a:avLst/>
              </a:prstGeom>
              <a:ln>
                <a:solidFill>
                  <a:schemeClr val="bg1">
                    <a:alpha val="70000"/>
                  </a:schemeClr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69079D-4FE0-47DA-987A-B7634FE33CA3}"/>
                </a:ext>
              </a:extLst>
            </p:cNvPr>
            <p:cNvSpPr/>
            <p:nvPr/>
          </p:nvSpPr>
          <p:spPr>
            <a:xfrm rot="5400000">
              <a:off x="8289379" y="724373"/>
              <a:ext cx="395588" cy="1578260"/>
            </a:xfrm>
            <a:prstGeom prst="rect">
              <a:avLst/>
            </a:prstGeom>
            <a:noFill/>
          </p:spPr>
          <p:txBody>
            <a:bodyPr spcFirstLastPara="1" wrap="none" lIns="68580" tIns="34290" rIns="68580" bIns="34290" numCol="1">
              <a:prstTxWarp prst="textCircle">
                <a:avLst>
                  <a:gd name="adj" fmla="val 6360386"/>
                </a:avLst>
              </a:prstTxWarp>
              <a:spAutoFit/>
            </a:bodyPr>
            <a:lstStyle/>
            <a:p>
              <a:pPr algn="ctr"/>
              <a:r>
                <a:rPr lang="en-US" sz="10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Augmented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F02B5A6-85A5-47B8-A417-9C7EB36EEEF9}"/>
              </a:ext>
            </a:extLst>
          </p:cNvPr>
          <p:cNvGrpSpPr/>
          <p:nvPr/>
        </p:nvGrpSpPr>
        <p:grpSpPr>
          <a:xfrm>
            <a:off x="3718152" y="2278875"/>
            <a:ext cx="1842871" cy="2134665"/>
            <a:chOff x="2553293" y="1284055"/>
            <a:chExt cx="1842870" cy="2134665"/>
          </a:xfrm>
        </p:grpSpPr>
        <p:sp>
          <p:nvSpPr>
            <p:cNvPr id="122" name="AutoShape 23">
              <a:hlinkClick r:id="" action="ppaction://noaction"/>
              <a:extLst>
                <a:ext uri="{FF2B5EF4-FFF2-40B4-BE49-F238E27FC236}">
                  <a16:creationId xmlns:a16="http://schemas.microsoft.com/office/drawing/2014/main" id="{FA3D840E-CDC0-49E9-89FA-8F07550D5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8419" y="1284055"/>
              <a:ext cx="1114901" cy="292608"/>
            </a:xfrm>
            <a:prstGeom prst="flowChartAlternateProcess">
              <a:avLst/>
            </a:prstGeom>
            <a:solidFill>
              <a:schemeClr val="tx1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altLang="en-US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TLC696x2</a:t>
              </a:r>
              <a:r>
                <a:rPr lang="en-US" altLang="zh-CN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en-US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 Q1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6C1BA6B-2755-4099-943E-C3BB722B1C5F}"/>
                </a:ext>
              </a:extLst>
            </p:cNvPr>
            <p:cNvSpPr txBox="1"/>
            <p:nvPr/>
          </p:nvSpPr>
          <p:spPr>
            <a:xfrm>
              <a:off x="2553293" y="2495390"/>
              <a:ext cx="18428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46" indent="-171446" defTabSz="914355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16 CS (30mA/60mA, 20V/50V)</a:t>
              </a:r>
            </a:p>
            <a:p>
              <a:pPr marL="171446" indent="-171446" defTabSz="914355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15-bit PWM Resolution</a:t>
              </a:r>
            </a:p>
            <a:p>
              <a:pPr marL="171446" indent="-171446" defTabSz="914355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sz="900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AHVC*</a:t>
              </a:r>
            </a:p>
            <a:p>
              <a:pPr marL="171446" indent="-171446" defTabSz="914355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sz="900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Intelligent De-ghosting</a:t>
              </a:r>
            </a:p>
            <a:p>
              <a:pPr marL="171446" indent="-171446" defTabSz="914355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altLang="zh-TW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LOD</a:t>
              </a:r>
              <a:r>
                <a:rPr lang="en-US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/</a:t>
              </a:r>
              <a:r>
                <a:rPr lang="en-US" altLang="zh-TW" sz="9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LSD/TSD</a:t>
              </a:r>
            </a:p>
            <a:p>
              <a:pPr marL="171446" indent="-171446" defTabSz="914355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endPara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AutoShape 23">
              <a:hlinkClick r:id="" action="ppaction://noaction"/>
              <a:extLst>
                <a:ext uri="{FF2B5EF4-FFF2-40B4-BE49-F238E27FC236}">
                  <a16:creationId xmlns:a16="http://schemas.microsoft.com/office/drawing/2014/main" id="{F0749058-E626-486B-89DE-0ED6B419E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8510" y="1642609"/>
              <a:ext cx="1114901" cy="292608"/>
            </a:xfrm>
            <a:prstGeom prst="flowChartAlternateProcess">
              <a:avLst/>
            </a:prstGeom>
            <a:solidFill>
              <a:schemeClr val="tx1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altLang="en-US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TLC696x4</a:t>
              </a:r>
              <a:r>
                <a:rPr lang="en-US" altLang="zh-CN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en-US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 Q1</a:t>
              </a:r>
            </a:p>
          </p:txBody>
        </p:sp>
        <p:sp>
          <p:nvSpPr>
            <p:cNvPr id="59" name="AutoShape 23">
              <a:hlinkClick r:id="" action="ppaction://noaction"/>
              <a:extLst>
                <a:ext uri="{FF2B5EF4-FFF2-40B4-BE49-F238E27FC236}">
                  <a16:creationId xmlns:a16="http://schemas.microsoft.com/office/drawing/2014/main" id="{A78716E1-BC0F-4DC9-A434-0C89AC954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8980" y="2018480"/>
              <a:ext cx="1114901" cy="292608"/>
            </a:xfrm>
            <a:prstGeom prst="flowChartAlternateProcess">
              <a:avLst/>
            </a:prstGeom>
            <a:solidFill>
              <a:schemeClr val="tx1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altLang="en-US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TLC696x8</a:t>
              </a:r>
              <a:r>
                <a:rPr lang="en-US" altLang="zh-CN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en-US" sz="105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 Q1</a:t>
              </a:r>
            </a:p>
          </p:txBody>
        </p:sp>
      </p:grpSp>
      <p:sp>
        <p:nvSpPr>
          <p:cNvPr id="125" name="AutoShape 23">
            <a:hlinkClick r:id="" action="ppaction://noaction"/>
            <a:extLst>
              <a:ext uri="{FF2B5EF4-FFF2-40B4-BE49-F238E27FC236}">
                <a16:creationId xmlns:a16="http://schemas.microsoft.com/office/drawing/2014/main" id="{EBBFCBD3-7F16-4AC5-9485-8F0B59CF73FD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448900" y="2677730"/>
            <a:ext cx="1027032" cy="229322"/>
          </a:xfrm>
          <a:prstGeom prst="flowChartAlternateProcess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altLang="en-US" sz="105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TLC696x0</a:t>
            </a:r>
            <a:r>
              <a:rPr lang="en-US" altLang="zh-CN" sz="105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05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Q1</a:t>
            </a:r>
          </a:p>
        </p:txBody>
      </p:sp>
      <p:sp>
        <p:nvSpPr>
          <p:cNvPr id="94" name="AutoShape 23">
            <a:hlinkClick r:id="rId7" action="ppaction://hlinksldjump"/>
            <a:extLst>
              <a:ext uri="{FF2B5EF4-FFF2-40B4-BE49-F238E27FC236}">
                <a16:creationId xmlns:a16="http://schemas.microsoft.com/office/drawing/2014/main" id="{58B9CA7C-F3AD-4DD3-B87A-898DB63C2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6063" y="1814423"/>
            <a:ext cx="1462117" cy="292608"/>
          </a:xfrm>
          <a:prstGeom prst="flowChartAlternateProcess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altLang="en-US" sz="105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TLC696x1</a:t>
            </a:r>
            <a:r>
              <a:rPr lang="en-US" altLang="zh-CN" sz="105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05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Q1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03200A-4555-4BC6-BE82-E775A9FAF440}"/>
              </a:ext>
            </a:extLst>
          </p:cNvPr>
          <p:cNvSpPr/>
          <p:nvPr/>
        </p:nvSpPr>
        <p:spPr>
          <a:xfrm>
            <a:off x="4275225" y="4298124"/>
            <a:ext cx="229582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AHVC*: Adaptive Headroom Voltage Control </a:t>
            </a:r>
            <a:endParaRPr lang="en-US" sz="9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05197C-4451-4AB0-BD83-9E3045565CF7}"/>
              </a:ext>
            </a:extLst>
          </p:cNvPr>
          <p:cNvGrpSpPr/>
          <p:nvPr/>
        </p:nvGrpSpPr>
        <p:grpSpPr>
          <a:xfrm>
            <a:off x="2152997" y="2423595"/>
            <a:ext cx="1449436" cy="969292"/>
            <a:chOff x="2824910" y="2960287"/>
            <a:chExt cx="1932581" cy="129238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3F8FC7F-6EF3-4383-8117-5F486C46BCA8}"/>
                </a:ext>
              </a:extLst>
            </p:cNvPr>
            <p:cNvGrpSpPr/>
            <p:nvPr/>
          </p:nvGrpSpPr>
          <p:grpSpPr>
            <a:xfrm>
              <a:off x="2824910" y="2960287"/>
              <a:ext cx="1932581" cy="1292389"/>
              <a:chOff x="2650302" y="3038020"/>
              <a:chExt cx="1449436" cy="969292"/>
            </a:xfrm>
          </p:grpSpPr>
          <p:sp>
            <p:nvSpPr>
              <p:cNvPr id="61" name="AutoShape 2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80413FF-E250-47E0-9583-70BE126B5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8138" y="3038020"/>
                <a:ext cx="1371600" cy="292608"/>
              </a:xfrm>
              <a:prstGeom prst="flowChartAlternateProcess">
                <a:avLst/>
              </a:prstGeom>
              <a:solidFill>
                <a:schemeClr val="tx1"/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r>
                  <a:rPr lang="en-US" altLang="en-US" sz="105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TLC6C5724</a:t>
                </a:r>
                <a:r>
                  <a:rPr lang="en-US" altLang="zh-CN" sz="105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en-US" sz="105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 Q1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C3C4EE-9555-4BDD-AB18-99E28292FA60}"/>
                  </a:ext>
                </a:extLst>
              </p:cNvPr>
              <p:cNvSpPr txBox="1"/>
              <p:nvPr/>
            </p:nvSpPr>
            <p:spPr>
              <a:xfrm>
                <a:off x="2650302" y="3360981"/>
                <a:ext cx="144943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46" indent="-171446" defTabSz="914355"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sz="9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24 CS (50mA, 8V)</a:t>
                </a:r>
              </a:p>
              <a:p>
                <a:pPr marL="171446" indent="-171446" defTabSz="914355"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sz="9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12-bit PWM Resolution</a:t>
                </a:r>
              </a:p>
              <a:p>
                <a:pPr marL="171446" indent="-171446" defTabSz="914355"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sz="9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7-bit Dot Correction</a:t>
                </a:r>
              </a:p>
              <a:p>
                <a:pPr marL="171446" indent="-171446" defTabSz="914355"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altLang="zh-TW" sz="9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LOD</a:t>
                </a:r>
                <a:r>
                  <a:rPr lang="en-US" sz="9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/</a:t>
                </a:r>
                <a:r>
                  <a:rPr lang="en-US" altLang="zh-TW" sz="9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LSD/TSD</a:t>
                </a:r>
              </a:p>
            </p:txBody>
          </p:sp>
        </p:grpSp>
        <p:sp>
          <p:nvSpPr>
            <p:cNvPr id="69" name="Rounded Rectangle 74">
              <a:extLst>
                <a:ext uri="{FF2B5EF4-FFF2-40B4-BE49-F238E27FC236}">
                  <a16:creationId xmlns:a16="http://schemas.microsoft.com/office/drawing/2014/main" id="{DE7F94FE-A620-48D2-BDCC-F3AF1609E5E6}"/>
                </a:ext>
              </a:extLst>
            </p:cNvPr>
            <p:cNvSpPr/>
            <p:nvPr/>
          </p:nvSpPr>
          <p:spPr>
            <a:xfrm>
              <a:off x="4427430" y="3264809"/>
              <a:ext cx="287902" cy="164207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3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 b="1" i="1" dirty="0">
                  <a:solidFill>
                    <a:srgbClr val="DE0000">
                      <a:lumMod val="20000"/>
                      <a:lumOff val="80000"/>
                    </a:srgb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SPI</a:t>
              </a:r>
            </a:p>
          </p:txBody>
        </p:sp>
        <p:sp>
          <p:nvSpPr>
            <p:cNvPr id="70" name="Rounded Rectangle 74">
              <a:extLst>
                <a:ext uri="{FF2B5EF4-FFF2-40B4-BE49-F238E27FC236}">
                  <a16:creationId xmlns:a16="http://schemas.microsoft.com/office/drawing/2014/main" id="{7456DD2C-52E1-4172-A481-A6EB42463FC2}"/>
                </a:ext>
              </a:extLst>
            </p:cNvPr>
            <p:cNvSpPr/>
            <p:nvPr/>
          </p:nvSpPr>
          <p:spPr>
            <a:xfrm>
              <a:off x="3828207" y="3262457"/>
              <a:ext cx="555572" cy="171247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3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 b="1" i="1" dirty="0">
                  <a:solidFill>
                    <a:srgbClr val="DE0000">
                      <a:lumMod val="20000"/>
                      <a:lumOff val="80000"/>
                    </a:srgb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HTSSOP</a:t>
              </a:r>
            </a:p>
          </p:txBody>
        </p:sp>
        <p:sp>
          <p:nvSpPr>
            <p:cNvPr id="77" name="Rounded Rectangle 74">
              <a:extLst>
                <a:ext uri="{FF2B5EF4-FFF2-40B4-BE49-F238E27FC236}">
                  <a16:creationId xmlns:a16="http://schemas.microsoft.com/office/drawing/2014/main" id="{D205538B-D5A4-48C1-BEAA-5092CD419096}"/>
                </a:ext>
              </a:extLst>
            </p:cNvPr>
            <p:cNvSpPr/>
            <p:nvPr/>
          </p:nvSpPr>
          <p:spPr>
            <a:xfrm>
              <a:off x="3152008" y="3263403"/>
              <a:ext cx="632548" cy="171247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3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 b="1" i="1" dirty="0">
                  <a:solidFill>
                    <a:srgbClr val="DE0000">
                      <a:lumMod val="20000"/>
                      <a:lumOff val="80000"/>
                    </a:srgb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Direct drive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6FA90D-ADE8-4428-910D-3936242E3554}"/>
              </a:ext>
            </a:extLst>
          </p:cNvPr>
          <p:cNvGrpSpPr/>
          <p:nvPr/>
        </p:nvGrpSpPr>
        <p:grpSpPr>
          <a:xfrm>
            <a:off x="2143458" y="913396"/>
            <a:ext cx="1449436" cy="969292"/>
            <a:chOff x="2824910" y="1430942"/>
            <a:chExt cx="1932581" cy="129238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CC43EF-9BEB-4CAC-8F63-14B2DF0411E1}"/>
                </a:ext>
              </a:extLst>
            </p:cNvPr>
            <p:cNvGrpSpPr/>
            <p:nvPr/>
          </p:nvGrpSpPr>
          <p:grpSpPr>
            <a:xfrm>
              <a:off x="2824910" y="1430942"/>
              <a:ext cx="1932581" cy="1292389"/>
              <a:chOff x="2650302" y="3038020"/>
              <a:chExt cx="1449437" cy="969292"/>
            </a:xfrm>
          </p:grpSpPr>
          <p:sp>
            <p:nvSpPr>
              <p:cNvPr id="82" name="AutoShape 2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2F2B1E11-DF25-43BC-8676-D2C31700B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8138" y="3038020"/>
                <a:ext cx="1371600" cy="292608"/>
              </a:xfrm>
              <a:prstGeom prst="flowChartAlternateProcess">
                <a:avLst/>
              </a:prstGeom>
              <a:solidFill>
                <a:schemeClr val="tx1"/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r>
                  <a:rPr lang="en-US" altLang="en-US" sz="105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TLC6C57</a:t>
                </a:r>
                <a:r>
                  <a:rPr lang="en-US" altLang="zh-CN" sz="105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48 </a:t>
                </a:r>
                <a:r>
                  <a:rPr lang="en-US" altLang="en-US" sz="105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 Q1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A141355-24C0-49B4-949E-0610A0CAFBFD}"/>
                  </a:ext>
                </a:extLst>
              </p:cNvPr>
              <p:cNvSpPr txBox="1"/>
              <p:nvPr/>
            </p:nvSpPr>
            <p:spPr>
              <a:xfrm>
                <a:off x="2650302" y="3360981"/>
                <a:ext cx="14494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46" indent="-171446" defTabSz="914355"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sz="9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48 CS (32mA, 11V) </a:t>
                </a:r>
              </a:p>
              <a:p>
                <a:pPr marL="171446" indent="-171446" defTabSz="914355"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sz="9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16-bit PWM Resolution</a:t>
                </a:r>
              </a:p>
              <a:p>
                <a:pPr marL="171446" indent="-171446" defTabSz="914355"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sz="9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7-bit Dot Correction</a:t>
                </a:r>
              </a:p>
              <a:p>
                <a:pPr marL="171446" indent="-171446" defTabSz="914355"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altLang="zh-TW" sz="9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LOD</a:t>
                </a:r>
                <a:r>
                  <a:rPr lang="en-US" sz="9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/</a:t>
                </a:r>
                <a:r>
                  <a:rPr lang="en-US" altLang="zh-TW" sz="9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LSD/TSD</a:t>
                </a:r>
              </a:p>
            </p:txBody>
          </p:sp>
        </p:grpSp>
        <p:sp>
          <p:nvSpPr>
            <p:cNvPr id="79" name="Rounded Rectangle 74">
              <a:extLst>
                <a:ext uri="{FF2B5EF4-FFF2-40B4-BE49-F238E27FC236}">
                  <a16:creationId xmlns:a16="http://schemas.microsoft.com/office/drawing/2014/main" id="{7D6538C9-7CEA-4B1C-9A63-AE6524E5AF26}"/>
                </a:ext>
              </a:extLst>
            </p:cNvPr>
            <p:cNvSpPr/>
            <p:nvPr/>
          </p:nvSpPr>
          <p:spPr>
            <a:xfrm>
              <a:off x="4426704" y="1724245"/>
              <a:ext cx="287902" cy="164207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3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 b="1" i="1" dirty="0">
                  <a:solidFill>
                    <a:srgbClr val="DE0000">
                      <a:lumMod val="20000"/>
                      <a:lumOff val="80000"/>
                    </a:srgb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SPI</a:t>
              </a:r>
            </a:p>
          </p:txBody>
        </p:sp>
        <p:sp>
          <p:nvSpPr>
            <p:cNvPr id="80" name="Rounded Rectangle 74">
              <a:extLst>
                <a:ext uri="{FF2B5EF4-FFF2-40B4-BE49-F238E27FC236}">
                  <a16:creationId xmlns:a16="http://schemas.microsoft.com/office/drawing/2014/main" id="{E83B6F0C-AEA8-4348-A88B-1DB674F9A8C5}"/>
                </a:ext>
              </a:extLst>
            </p:cNvPr>
            <p:cNvSpPr/>
            <p:nvPr/>
          </p:nvSpPr>
          <p:spPr>
            <a:xfrm>
              <a:off x="3827481" y="1721893"/>
              <a:ext cx="555572" cy="171247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3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 b="1" i="1" dirty="0">
                  <a:solidFill>
                    <a:srgbClr val="DE0000">
                      <a:lumMod val="20000"/>
                      <a:lumOff val="80000"/>
                    </a:srgb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HTSSOP</a:t>
              </a:r>
            </a:p>
          </p:txBody>
        </p:sp>
        <p:sp>
          <p:nvSpPr>
            <p:cNvPr id="81" name="Rounded Rectangle 74">
              <a:extLst>
                <a:ext uri="{FF2B5EF4-FFF2-40B4-BE49-F238E27FC236}">
                  <a16:creationId xmlns:a16="http://schemas.microsoft.com/office/drawing/2014/main" id="{28F5C7F4-D9F4-4A60-A642-C999E5DD38AD}"/>
                </a:ext>
              </a:extLst>
            </p:cNvPr>
            <p:cNvSpPr/>
            <p:nvPr/>
          </p:nvSpPr>
          <p:spPr>
            <a:xfrm>
              <a:off x="3151282" y="1722839"/>
              <a:ext cx="632548" cy="171247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3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 b="1" i="1" dirty="0">
                  <a:solidFill>
                    <a:srgbClr val="DE0000">
                      <a:lumMod val="20000"/>
                      <a:lumOff val="80000"/>
                    </a:srgb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Direct drive</a:t>
              </a:r>
            </a:p>
          </p:txBody>
        </p:sp>
      </p:grpSp>
      <p:sp>
        <p:nvSpPr>
          <p:cNvPr id="84" name="Rounded Rectangle 74">
            <a:extLst>
              <a:ext uri="{FF2B5EF4-FFF2-40B4-BE49-F238E27FC236}">
                <a16:creationId xmlns:a16="http://schemas.microsoft.com/office/drawing/2014/main" id="{DE7F94FE-A620-48D2-BDCC-F3AF1609E5E6}"/>
              </a:ext>
            </a:extLst>
          </p:cNvPr>
          <p:cNvSpPr/>
          <p:nvPr/>
        </p:nvSpPr>
        <p:spPr>
          <a:xfrm>
            <a:off x="5021572" y="2048027"/>
            <a:ext cx="222479" cy="1249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CCSI</a:t>
            </a:r>
          </a:p>
        </p:txBody>
      </p:sp>
      <p:sp>
        <p:nvSpPr>
          <p:cNvPr id="85" name="Rounded Rectangle 74">
            <a:extLst>
              <a:ext uri="{FF2B5EF4-FFF2-40B4-BE49-F238E27FC236}">
                <a16:creationId xmlns:a16="http://schemas.microsoft.com/office/drawing/2014/main" id="{7456DD2C-52E1-4172-A481-A6EB42463FC2}"/>
              </a:ext>
            </a:extLst>
          </p:cNvPr>
          <p:cNvSpPr/>
          <p:nvPr/>
        </p:nvSpPr>
        <p:spPr>
          <a:xfrm>
            <a:off x="4491289" y="2048027"/>
            <a:ext cx="482840" cy="12637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HTSSOP / QFN</a:t>
            </a:r>
          </a:p>
        </p:txBody>
      </p:sp>
      <p:sp>
        <p:nvSpPr>
          <p:cNvPr id="86" name="Rounded Rectangle 74">
            <a:extLst>
              <a:ext uri="{FF2B5EF4-FFF2-40B4-BE49-F238E27FC236}">
                <a16:creationId xmlns:a16="http://schemas.microsoft.com/office/drawing/2014/main" id="{D205538B-D5A4-48C1-BEAA-5092CD419096}"/>
              </a:ext>
            </a:extLst>
          </p:cNvPr>
          <p:cNvSpPr/>
          <p:nvPr/>
        </p:nvSpPr>
        <p:spPr>
          <a:xfrm>
            <a:off x="3969434" y="2042792"/>
            <a:ext cx="474411" cy="13161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 drive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7936D97A-7711-4FD9-BBA1-F8E479807171}"/>
              </a:ext>
            </a:extLst>
          </p:cNvPr>
          <p:cNvSpPr/>
          <p:nvPr/>
        </p:nvSpPr>
        <p:spPr>
          <a:xfrm>
            <a:off x="3750608" y="2215686"/>
            <a:ext cx="1641197" cy="1216785"/>
          </a:xfrm>
          <a:prstGeom prst="roundRect">
            <a:avLst/>
          </a:prstGeom>
          <a:noFill/>
          <a:ln w="12700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74">
            <a:extLst>
              <a:ext uri="{FF2B5EF4-FFF2-40B4-BE49-F238E27FC236}">
                <a16:creationId xmlns:a16="http://schemas.microsoft.com/office/drawing/2014/main" id="{843390EA-9882-4B6C-944D-5AB194527975}"/>
              </a:ext>
            </a:extLst>
          </p:cNvPr>
          <p:cNvSpPr/>
          <p:nvPr/>
        </p:nvSpPr>
        <p:spPr>
          <a:xfrm>
            <a:off x="5020693" y="3378112"/>
            <a:ext cx="222479" cy="1249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CCSI</a:t>
            </a:r>
          </a:p>
        </p:txBody>
      </p:sp>
      <p:sp>
        <p:nvSpPr>
          <p:cNvPr id="89" name="Rounded Rectangle 74">
            <a:extLst>
              <a:ext uri="{FF2B5EF4-FFF2-40B4-BE49-F238E27FC236}">
                <a16:creationId xmlns:a16="http://schemas.microsoft.com/office/drawing/2014/main" id="{8877252D-4633-414B-9787-45A34E9F9A63}"/>
              </a:ext>
            </a:extLst>
          </p:cNvPr>
          <p:cNvSpPr/>
          <p:nvPr/>
        </p:nvSpPr>
        <p:spPr>
          <a:xfrm>
            <a:off x="4490410" y="3378112"/>
            <a:ext cx="482840" cy="12637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HTSSOP / QFN</a:t>
            </a:r>
          </a:p>
        </p:txBody>
      </p:sp>
      <p:sp>
        <p:nvSpPr>
          <p:cNvPr id="90" name="Rounded Rectangle 74">
            <a:extLst>
              <a:ext uri="{FF2B5EF4-FFF2-40B4-BE49-F238E27FC236}">
                <a16:creationId xmlns:a16="http://schemas.microsoft.com/office/drawing/2014/main" id="{4A04EC5A-BAE7-41FB-97D1-3AA9A1CC387B}"/>
              </a:ext>
            </a:extLst>
          </p:cNvPr>
          <p:cNvSpPr/>
          <p:nvPr/>
        </p:nvSpPr>
        <p:spPr>
          <a:xfrm>
            <a:off x="3834956" y="3378112"/>
            <a:ext cx="608011" cy="12637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Time-multiplexing</a:t>
            </a:r>
          </a:p>
        </p:txBody>
      </p:sp>
      <p:sp>
        <p:nvSpPr>
          <p:cNvPr id="91" name="Rounded Rectangle 74">
            <a:extLst>
              <a:ext uri="{FF2B5EF4-FFF2-40B4-BE49-F238E27FC236}">
                <a16:creationId xmlns:a16="http://schemas.microsoft.com/office/drawing/2014/main" id="{4E4EEB0E-E7A1-4D20-9103-19D2D9BD948D}"/>
              </a:ext>
            </a:extLst>
          </p:cNvPr>
          <p:cNvSpPr/>
          <p:nvPr/>
        </p:nvSpPr>
        <p:spPr>
          <a:xfrm>
            <a:off x="4758850" y="2494900"/>
            <a:ext cx="482840" cy="12637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 to 2 scans</a:t>
            </a:r>
          </a:p>
        </p:txBody>
      </p:sp>
      <p:sp>
        <p:nvSpPr>
          <p:cNvPr id="92" name="Rounded Rectangle 74">
            <a:extLst>
              <a:ext uri="{FF2B5EF4-FFF2-40B4-BE49-F238E27FC236}">
                <a16:creationId xmlns:a16="http://schemas.microsoft.com/office/drawing/2014/main" id="{F169FC95-7057-4683-8C9B-1953BD2E4D40}"/>
              </a:ext>
            </a:extLst>
          </p:cNvPr>
          <p:cNvSpPr/>
          <p:nvPr/>
        </p:nvSpPr>
        <p:spPr>
          <a:xfrm>
            <a:off x="4758850" y="2855776"/>
            <a:ext cx="482840" cy="12637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 to 4 scans</a:t>
            </a:r>
          </a:p>
        </p:txBody>
      </p:sp>
      <p:sp>
        <p:nvSpPr>
          <p:cNvPr id="93" name="Rounded Rectangle 74">
            <a:extLst>
              <a:ext uri="{FF2B5EF4-FFF2-40B4-BE49-F238E27FC236}">
                <a16:creationId xmlns:a16="http://schemas.microsoft.com/office/drawing/2014/main" id="{3642DB76-C8C0-4D1B-9143-80230A41FAB6}"/>
              </a:ext>
            </a:extLst>
          </p:cNvPr>
          <p:cNvSpPr/>
          <p:nvPr/>
        </p:nvSpPr>
        <p:spPr>
          <a:xfrm>
            <a:off x="4758850" y="3232747"/>
            <a:ext cx="482840" cy="12637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 to 8 scans</a:t>
            </a:r>
          </a:p>
        </p:txBody>
      </p:sp>
      <p:sp>
        <p:nvSpPr>
          <p:cNvPr id="95" name="Rounded Rectangle 74">
            <a:extLst>
              <a:ext uri="{FF2B5EF4-FFF2-40B4-BE49-F238E27FC236}">
                <a16:creationId xmlns:a16="http://schemas.microsoft.com/office/drawing/2014/main" id="{DC5944D9-8D55-4B61-992E-2E868A05942B}"/>
              </a:ext>
            </a:extLst>
          </p:cNvPr>
          <p:cNvSpPr/>
          <p:nvPr/>
        </p:nvSpPr>
        <p:spPr>
          <a:xfrm rot="16200000">
            <a:off x="3846757" y="2489128"/>
            <a:ext cx="482840" cy="12637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FET controller</a:t>
            </a:r>
          </a:p>
        </p:txBody>
      </p:sp>
      <p:sp>
        <p:nvSpPr>
          <p:cNvPr id="99" name="Rounded Rectangle 74">
            <a:extLst>
              <a:ext uri="{FF2B5EF4-FFF2-40B4-BE49-F238E27FC236}">
                <a16:creationId xmlns:a16="http://schemas.microsoft.com/office/drawing/2014/main" id="{843390EA-9882-4B6C-944D-5AB194527975}"/>
              </a:ext>
            </a:extLst>
          </p:cNvPr>
          <p:cNvSpPr/>
          <p:nvPr/>
        </p:nvSpPr>
        <p:spPr>
          <a:xfrm>
            <a:off x="6578837" y="2486190"/>
            <a:ext cx="362116" cy="12930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 / CSI</a:t>
            </a:r>
          </a:p>
        </p:txBody>
      </p:sp>
      <p:sp>
        <p:nvSpPr>
          <p:cNvPr id="100" name="Rounded Rectangle 74">
            <a:extLst>
              <a:ext uri="{FF2B5EF4-FFF2-40B4-BE49-F238E27FC236}">
                <a16:creationId xmlns:a16="http://schemas.microsoft.com/office/drawing/2014/main" id="{8877252D-4633-414B-9787-45A34E9F9A63}"/>
              </a:ext>
            </a:extLst>
          </p:cNvPr>
          <p:cNvSpPr/>
          <p:nvPr/>
        </p:nvSpPr>
        <p:spPr>
          <a:xfrm>
            <a:off x="6071792" y="2482915"/>
            <a:ext cx="474411" cy="1358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HTSSOP / QFN</a:t>
            </a:r>
          </a:p>
        </p:txBody>
      </p:sp>
      <p:sp>
        <p:nvSpPr>
          <p:cNvPr id="102" name="Rounded Rectangle 74">
            <a:extLst>
              <a:ext uri="{FF2B5EF4-FFF2-40B4-BE49-F238E27FC236}">
                <a16:creationId xmlns:a16="http://schemas.microsoft.com/office/drawing/2014/main" id="{110F8F48-8EAA-48EB-AC59-79581796BBAF}"/>
              </a:ext>
            </a:extLst>
          </p:cNvPr>
          <p:cNvSpPr/>
          <p:nvPr/>
        </p:nvSpPr>
        <p:spPr>
          <a:xfrm>
            <a:off x="6600074" y="2120388"/>
            <a:ext cx="306497" cy="144061"/>
          </a:xfrm>
          <a:prstGeom prst="roundRect">
            <a:avLst/>
          </a:prstGeom>
          <a:solidFill>
            <a:srgbClr val="0070C0"/>
          </a:solidFill>
          <a:ln w="28575">
            <a:noFill/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20250" rIns="20250" anchor="ctr">
            <a:noAutofit/>
          </a:bodyPr>
          <a:lstStyle/>
          <a:p>
            <a:pPr algn="ctr" defTabSz="342823"/>
            <a:r>
              <a:rPr lang="en-US" sz="900" b="1" i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FuSa</a:t>
            </a:r>
            <a:endParaRPr lang="en-US" sz="600" b="1" i="1" kern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Rounded Rectangle 74">
            <a:extLst>
              <a:ext uri="{FF2B5EF4-FFF2-40B4-BE49-F238E27FC236}">
                <a16:creationId xmlns:a16="http://schemas.microsoft.com/office/drawing/2014/main" id="{2DD16699-47E2-4254-8667-04AA7A36BB78}"/>
              </a:ext>
            </a:extLst>
          </p:cNvPr>
          <p:cNvSpPr/>
          <p:nvPr/>
        </p:nvSpPr>
        <p:spPr>
          <a:xfrm>
            <a:off x="8437358" y="2024113"/>
            <a:ext cx="306497" cy="141710"/>
          </a:xfrm>
          <a:prstGeom prst="roundRect">
            <a:avLst/>
          </a:prstGeom>
          <a:solidFill>
            <a:srgbClr val="0070C0"/>
          </a:solidFill>
          <a:ln w="28575">
            <a:noFill/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20250" rIns="2025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42823"/>
            <a:r>
              <a:rPr lang="en-US" sz="900" b="1" i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FuSa</a:t>
            </a:r>
            <a:endParaRPr lang="en-US" sz="600" b="1" i="1" kern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Rounded Rectangle 74">
            <a:extLst>
              <a:ext uri="{FF2B5EF4-FFF2-40B4-BE49-F238E27FC236}">
                <a16:creationId xmlns:a16="http://schemas.microsoft.com/office/drawing/2014/main" id="{65A2A019-631C-4A39-86DF-A9C51AEADDBD}"/>
              </a:ext>
            </a:extLst>
          </p:cNvPr>
          <p:cNvSpPr/>
          <p:nvPr/>
        </p:nvSpPr>
        <p:spPr>
          <a:xfrm>
            <a:off x="5560985" y="2492839"/>
            <a:ext cx="474411" cy="12843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 drive</a:t>
            </a:r>
          </a:p>
        </p:txBody>
      </p:sp>
      <p:sp>
        <p:nvSpPr>
          <p:cNvPr id="110" name="Rounded Rectangle 74">
            <a:extLst>
              <a:ext uri="{FF2B5EF4-FFF2-40B4-BE49-F238E27FC236}">
                <a16:creationId xmlns:a16="http://schemas.microsoft.com/office/drawing/2014/main" id="{B3E08DC8-2161-48D2-891E-927BF10E790E}"/>
              </a:ext>
            </a:extLst>
          </p:cNvPr>
          <p:cNvSpPr/>
          <p:nvPr/>
        </p:nvSpPr>
        <p:spPr>
          <a:xfrm>
            <a:off x="7300939" y="2469178"/>
            <a:ext cx="618524" cy="13464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Time-multiplexing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2C800F7-B77B-472C-ADA5-E799A091C814}"/>
              </a:ext>
            </a:extLst>
          </p:cNvPr>
          <p:cNvSpPr txBox="1"/>
          <p:nvPr/>
        </p:nvSpPr>
        <p:spPr>
          <a:xfrm>
            <a:off x="7272815" y="1037392"/>
            <a:ext cx="1880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 defTabSz="914355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SPI-C</a:t>
            </a:r>
            <a:r>
              <a:rPr lang="en-US" altLang="zh-TW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SI*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protocol conversion</a:t>
            </a:r>
          </a:p>
          <a:p>
            <a:pPr marL="171446" indent="-171446" defTabSz="914355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UART-CSI* protocol conversion</a:t>
            </a:r>
          </a:p>
          <a:p>
            <a:pPr marL="171446" indent="-171446" defTabSz="914355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9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Dimming Zone Fault Summary</a:t>
            </a:r>
          </a:p>
        </p:txBody>
      </p:sp>
      <p:sp>
        <p:nvSpPr>
          <p:cNvPr id="113" name="TextBox 56">
            <a:extLst>
              <a:ext uri="{FF2B5EF4-FFF2-40B4-BE49-F238E27FC236}">
                <a16:creationId xmlns:a16="http://schemas.microsoft.com/office/drawing/2014/main" id="{B40B9C76-5C1A-4136-A3B9-30D26E3B9FC5}"/>
              </a:ext>
            </a:extLst>
          </p:cNvPr>
          <p:cNvSpPr txBox="1"/>
          <p:nvPr/>
        </p:nvSpPr>
        <p:spPr>
          <a:xfrm>
            <a:off x="3781323" y="1229638"/>
            <a:ext cx="178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171446" indent="-171446" defTabSz="914355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SPI-CCSI* 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protocol conversion</a:t>
            </a:r>
          </a:p>
          <a:p>
            <a:pPr marL="171446" indent="-171446" defTabSz="914355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CRC &amp; Missing Clock Check</a:t>
            </a:r>
          </a:p>
        </p:txBody>
      </p:sp>
      <p:sp>
        <p:nvSpPr>
          <p:cNvPr id="115" name="AutoShape 23">
            <a:hlinkClick r:id="rId3" action="ppaction://hlinksldjump"/>
            <a:extLst>
              <a:ext uri="{FF2B5EF4-FFF2-40B4-BE49-F238E27FC236}">
                <a16:creationId xmlns:a16="http://schemas.microsoft.com/office/drawing/2014/main" id="{78F84471-C999-4597-8C97-0135DD5FD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9082" y="1126317"/>
            <a:ext cx="1439987" cy="361313"/>
          </a:xfrm>
          <a:prstGeom prst="flowChartAlternateProcess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altLang="en-US" sz="105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Zeppelin+</a:t>
            </a:r>
          </a:p>
          <a:p>
            <a:pPr algn="ctr" defTabSz="914378"/>
            <a:r>
              <a:rPr lang="en-US" altLang="en-US" sz="105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TLP69697/8 - Q1</a:t>
            </a:r>
          </a:p>
        </p:txBody>
      </p:sp>
      <p:sp>
        <p:nvSpPr>
          <p:cNvPr id="97" name="Rounded Rectangle 74">
            <a:extLst>
              <a:ext uri="{FF2B5EF4-FFF2-40B4-BE49-F238E27FC236}">
                <a16:creationId xmlns:a16="http://schemas.microsoft.com/office/drawing/2014/main" id="{978F8A37-BB5F-49CD-9487-22A2790C9E03}"/>
              </a:ext>
            </a:extLst>
          </p:cNvPr>
          <p:cNvSpPr/>
          <p:nvPr/>
        </p:nvSpPr>
        <p:spPr>
          <a:xfrm>
            <a:off x="4794809" y="1153447"/>
            <a:ext cx="498695" cy="9908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SOT / WSON</a:t>
            </a:r>
          </a:p>
        </p:txBody>
      </p:sp>
      <p:sp>
        <p:nvSpPr>
          <p:cNvPr id="2" name="Rounded Rectangle 74">
            <a:extLst>
              <a:ext uri="{FF2B5EF4-FFF2-40B4-BE49-F238E27FC236}">
                <a16:creationId xmlns:a16="http://schemas.microsoft.com/office/drawing/2014/main" id="{65F2ED27-8691-1C5C-2EF7-1DDFC772BDAC}"/>
              </a:ext>
            </a:extLst>
          </p:cNvPr>
          <p:cNvSpPr/>
          <p:nvPr/>
        </p:nvSpPr>
        <p:spPr>
          <a:xfrm>
            <a:off x="6956927" y="1003865"/>
            <a:ext cx="306497" cy="172835"/>
          </a:xfrm>
          <a:prstGeom prst="roundRect">
            <a:avLst/>
          </a:prstGeom>
          <a:solidFill>
            <a:srgbClr val="0070C0"/>
          </a:solidFill>
          <a:ln w="28575">
            <a:noFill/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20250" rIns="20250" anchor="ctr">
            <a:noAutofit/>
          </a:bodyPr>
          <a:lstStyle/>
          <a:p>
            <a:pPr algn="ctr" defTabSz="342823"/>
            <a:r>
              <a:rPr lang="en-US" sz="900" b="1" i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FuSa</a:t>
            </a:r>
            <a:endParaRPr lang="en-US" sz="600" b="1" i="1" kern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74">
            <a:extLst>
              <a:ext uri="{FF2B5EF4-FFF2-40B4-BE49-F238E27FC236}">
                <a16:creationId xmlns:a16="http://schemas.microsoft.com/office/drawing/2014/main" id="{90C48141-2980-DD24-73F2-1A15B987CE70}"/>
              </a:ext>
            </a:extLst>
          </p:cNvPr>
          <p:cNvSpPr/>
          <p:nvPr/>
        </p:nvSpPr>
        <p:spPr>
          <a:xfrm>
            <a:off x="7061343" y="1363089"/>
            <a:ext cx="227934" cy="12392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SOT </a:t>
            </a:r>
          </a:p>
        </p:txBody>
      </p:sp>
      <p:sp>
        <p:nvSpPr>
          <p:cNvPr id="5" name="Rounded Rectangle 74">
            <a:extLst>
              <a:ext uri="{FF2B5EF4-FFF2-40B4-BE49-F238E27FC236}">
                <a16:creationId xmlns:a16="http://schemas.microsoft.com/office/drawing/2014/main" id="{3A7E6E27-B00E-E7EA-6015-B92BE9E310F1}"/>
              </a:ext>
            </a:extLst>
          </p:cNvPr>
          <p:cNvSpPr/>
          <p:nvPr/>
        </p:nvSpPr>
        <p:spPr>
          <a:xfrm>
            <a:off x="8459276" y="2471846"/>
            <a:ext cx="362116" cy="12930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 / CSI</a:t>
            </a:r>
          </a:p>
        </p:txBody>
      </p:sp>
      <p:sp>
        <p:nvSpPr>
          <p:cNvPr id="6" name="Rounded Rectangle 74">
            <a:extLst>
              <a:ext uri="{FF2B5EF4-FFF2-40B4-BE49-F238E27FC236}">
                <a16:creationId xmlns:a16="http://schemas.microsoft.com/office/drawing/2014/main" id="{28330B3F-7AB5-6D87-B9D8-B50DB2862CA9}"/>
              </a:ext>
            </a:extLst>
          </p:cNvPr>
          <p:cNvSpPr/>
          <p:nvPr/>
        </p:nvSpPr>
        <p:spPr>
          <a:xfrm>
            <a:off x="7952164" y="2472130"/>
            <a:ext cx="474411" cy="1358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i="1" dirty="0">
                <a:solidFill>
                  <a:srgbClr val="DE0000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HTSSOP / QFN</a:t>
            </a:r>
          </a:p>
        </p:txBody>
      </p:sp>
      <p:sp>
        <p:nvSpPr>
          <p:cNvPr id="106" name="Slide Number Placeholder 3">
            <a:extLst>
              <a:ext uri="{FF2B5EF4-FFF2-40B4-BE49-F238E27FC236}">
                <a16:creationId xmlns:a16="http://schemas.microsoft.com/office/drawing/2014/main" id="{CDA80498-9718-4E09-838E-0B15C113B9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667503" y="4289156"/>
            <a:ext cx="2133600" cy="154782"/>
          </a:xfrm>
        </p:spPr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48F97E9-B67E-4736-912D-576857615416}"/>
              </a:ext>
            </a:extLst>
          </p:cNvPr>
          <p:cNvSpPr/>
          <p:nvPr/>
        </p:nvSpPr>
        <p:spPr>
          <a:xfrm>
            <a:off x="4272104" y="4448906"/>
            <a:ext cx="20056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Insta-Boost*: Boost mode optimization</a:t>
            </a:r>
            <a:endParaRPr lang="en-US" sz="900" dirty="0"/>
          </a:p>
        </p:txBody>
      </p:sp>
      <p:sp>
        <p:nvSpPr>
          <p:cNvPr id="101" name="Rounded Rectangle 74">
            <a:extLst>
              <a:ext uri="{FF2B5EF4-FFF2-40B4-BE49-F238E27FC236}">
                <a16:creationId xmlns:a16="http://schemas.microsoft.com/office/drawing/2014/main" id="{EA15337B-5B62-4583-BC84-118C7A6EAC33}"/>
              </a:ext>
            </a:extLst>
          </p:cNvPr>
          <p:cNvSpPr/>
          <p:nvPr/>
        </p:nvSpPr>
        <p:spPr>
          <a:xfrm>
            <a:off x="6459089" y="990854"/>
            <a:ext cx="414045" cy="17269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Dec’25 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A82D410-C970-44AB-B023-DEE26B5DC885}"/>
              </a:ext>
            </a:extLst>
          </p:cNvPr>
          <p:cNvSpPr/>
          <p:nvPr/>
        </p:nvSpPr>
        <p:spPr>
          <a:xfrm>
            <a:off x="6495656" y="4446892"/>
            <a:ext cx="204735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" dirty="0">
                <a:latin typeface="Calibri" panose="020F0502020204030204" pitchFamily="34" charset="0"/>
                <a:cs typeface="Calibri" panose="020F0502020204030204" pitchFamily="34" charset="0"/>
              </a:rPr>
              <a:t>CCSI*: Continuous Clock Serial Interface</a:t>
            </a:r>
            <a:endParaRPr lang="en-US" sz="900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61304E6-F69B-45B4-BC56-A9072D88C1B3}"/>
              </a:ext>
            </a:extLst>
          </p:cNvPr>
          <p:cNvSpPr/>
          <p:nvPr/>
        </p:nvSpPr>
        <p:spPr>
          <a:xfrm>
            <a:off x="6500995" y="4280566"/>
            <a:ext cx="161614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CSI*: Cascaded Serial Interface</a:t>
            </a:r>
            <a:endParaRPr lang="en-US" sz="900" dirty="0"/>
          </a:p>
        </p:txBody>
      </p:sp>
      <p:pic>
        <p:nvPicPr>
          <p:cNvPr id="96" name="Graphic 95" descr="Map with pin">
            <a:hlinkClick r:id="rId11" action="ppaction://hlinksldjump"/>
            <a:extLst>
              <a:ext uri="{FF2B5EF4-FFF2-40B4-BE49-F238E27FC236}">
                <a16:creationId xmlns:a16="http://schemas.microsoft.com/office/drawing/2014/main" id="{F1639D0B-18AB-494A-9416-11627C7E2CA9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05444" y="4687812"/>
            <a:ext cx="367156" cy="367156"/>
          </a:xfrm>
          <a:prstGeom prst="rect">
            <a:avLst/>
          </a:prstGeom>
        </p:spPr>
      </p:pic>
      <p:sp>
        <p:nvSpPr>
          <p:cNvPr id="98" name="Rounded Rectangle 74">
            <a:extLst>
              <a:ext uri="{FF2B5EF4-FFF2-40B4-BE49-F238E27FC236}">
                <a16:creationId xmlns:a16="http://schemas.microsoft.com/office/drawing/2014/main" id="{D0104028-2004-40AE-A6F6-FA7C91094078}"/>
              </a:ext>
            </a:extLst>
          </p:cNvPr>
          <p:cNvSpPr/>
          <p:nvPr/>
        </p:nvSpPr>
        <p:spPr>
          <a:xfrm>
            <a:off x="7303950" y="415465"/>
            <a:ext cx="789105" cy="21050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5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Sampling</a:t>
            </a:r>
          </a:p>
        </p:txBody>
      </p:sp>
      <p:sp>
        <p:nvSpPr>
          <p:cNvPr id="104" name="Rounded Rectangle 74">
            <a:extLst>
              <a:ext uri="{FF2B5EF4-FFF2-40B4-BE49-F238E27FC236}">
                <a16:creationId xmlns:a16="http://schemas.microsoft.com/office/drawing/2014/main" id="{4A6B4D0A-9F2D-4782-956C-D6BFB43E0CF3}"/>
              </a:ext>
            </a:extLst>
          </p:cNvPr>
          <p:cNvSpPr/>
          <p:nvPr/>
        </p:nvSpPr>
        <p:spPr>
          <a:xfrm>
            <a:off x="7913467" y="2016091"/>
            <a:ext cx="385954" cy="15688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Dec’26 </a:t>
            </a:r>
          </a:p>
        </p:txBody>
      </p:sp>
      <p:sp>
        <p:nvSpPr>
          <p:cNvPr id="108" name="Rounded Rectangle 74">
            <a:extLst>
              <a:ext uri="{FF2B5EF4-FFF2-40B4-BE49-F238E27FC236}">
                <a16:creationId xmlns:a16="http://schemas.microsoft.com/office/drawing/2014/main" id="{1F0639B2-8CBF-4213-8315-50A172A69E17}"/>
              </a:ext>
            </a:extLst>
          </p:cNvPr>
          <p:cNvSpPr/>
          <p:nvPr/>
        </p:nvSpPr>
        <p:spPr>
          <a:xfrm>
            <a:off x="7381566" y="2012724"/>
            <a:ext cx="385954" cy="16925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Dec’25</a:t>
            </a:r>
          </a:p>
        </p:txBody>
      </p:sp>
      <p:sp>
        <p:nvSpPr>
          <p:cNvPr id="111" name="Rounded Rectangle 74">
            <a:extLst>
              <a:ext uri="{FF2B5EF4-FFF2-40B4-BE49-F238E27FC236}">
                <a16:creationId xmlns:a16="http://schemas.microsoft.com/office/drawing/2014/main" id="{445E54F2-A663-41C3-AB0F-49B923224C67}"/>
              </a:ext>
            </a:extLst>
          </p:cNvPr>
          <p:cNvSpPr/>
          <p:nvPr/>
        </p:nvSpPr>
        <p:spPr>
          <a:xfrm>
            <a:off x="6600074" y="427723"/>
            <a:ext cx="591195" cy="19063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55" fontAlgn="auto">
              <a:spcBef>
                <a:spcPts val="0"/>
              </a:spcBef>
              <a:spcAft>
                <a:spcPts val="0"/>
              </a:spcAft>
            </a:pPr>
            <a:r>
              <a:rPr lang="en-US" sz="8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Time</a:t>
            </a:r>
          </a:p>
        </p:txBody>
      </p:sp>
      <p:sp>
        <p:nvSpPr>
          <p:cNvPr id="117" name="Rounded Rectangle 74">
            <a:extLst>
              <a:ext uri="{FF2B5EF4-FFF2-40B4-BE49-F238E27FC236}">
                <a16:creationId xmlns:a16="http://schemas.microsoft.com/office/drawing/2014/main" id="{92218128-B798-4E6B-9F31-922A3BCCE6C9}"/>
              </a:ext>
            </a:extLst>
          </p:cNvPr>
          <p:cNvSpPr/>
          <p:nvPr/>
        </p:nvSpPr>
        <p:spPr>
          <a:xfrm>
            <a:off x="6600074" y="163605"/>
            <a:ext cx="590788" cy="21050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5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RTM time</a:t>
            </a:r>
          </a:p>
        </p:txBody>
      </p:sp>
    </p:spTree>
    <p:extLst>
      <p:ext uri="{BB962C8B-B14F-4D97-AF65-F5344CB8AC3E}">
        <p14:creationId xmlns:p14="http://schemas.microsoft.com/office/powerpoint/2010/main" val="3843133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0F342-98E3-4EC5-A0D8-51F8723DA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E0000"/>
                </a:solidFill>
              </a:rPr>
              <a:t>TPS92205x / TPS92365x family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0824BB-57E9-4988-9893-665A74890482}"/>
              </a:ext>
            </a:extLst>
          </p:cNvPr>
          <p:cNvSpPr/>
          <p:nvPr/>
        </p:nvSpPr>
        <p:spPr>
          <a:xfrm>
            <a:off x="650910" y="4049311"/>
            <a:ext cx="7777491" cy="359527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F78F2D-D21F-49A1-A938-1585EF06F804}"/>
              </a:ext>
            </a:extLst>
          </p:cNvPr>
          <p:cNvSpPr/>
          <p:nvPr/>
        </p:nvSpPr>
        <p:spPr>
          <a:xfrm>
            <a:off x="654779" y="3439951"/>
            <a:ext cx="7777491" cy="577403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FE2A47-1546-4FCF-B629-24DAAF8DCC2E}"/>
              </a:ext>
            </a:extLst>
          </p:cNvPr>
          <p:cNvSpPr/>
          <p:nvPr/>
        </p:nvSpPr>
        <p:spPr>
          <a:xfrm>
            <a:off x="650911" y="2779188"/>
            <a:ext cx="7781360" cy="628806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4FF235-5F1E-44D6-8FFA-BA6BEEADA1AD}"/>
              </a:ext>
            </a:extLst>
          </p:cNvPr>
          <p:cNvSpPr/>
          <p:nvPr/>
        </p:nvSpPr>
        <p:spPr>
          <a:xfrm>
            <a:off x="654778" y="2163662"/>
            <a:ext cx="7781360" cy="58357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08111C-EC84-4277-ABAA-9468B8F91EA7}"/>
              </a:ext>
            </a:extLst>
          </p:cNvPr>
          <p:cNvGraphicFramePr>
            <a:graphicFrameLocks noGrp="1"/>
          </p:cNvGraphicFramePr>
          <p:nvPr/>
        </p:nvGraphicFramePr>
        <p:xfrm>
          <a:off x="1269528" y="2169829"/>
          <a:ext cx="7166610" cy="2251713"/>
        </p:xfrm>
        <a:graphic>
          <a:graphicData uri="http://schemas.openxmlformats.org/drawingml/2006/table">
            <a:tbl>
              <a:tblPr/>
              <a:tblGrid>
                <a:gridCol w="1131570">
                  <a:extLst>
                    <a:ext uri="{9D8B030D-6E8A-4147-A177-3AD203B41FA5}">
                      <a16:colId xmlns:a16="http://schemas.microsoft.com/office/drawing/2014/main" val="36173523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645083819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1718692673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893875365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3195934313"/>
                    </a:ext>
                  </a:extLst>
                </a:gridCol>
              </a:tblGrid>
              <a:tr h="1934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Topology</a:t>
                      </a:r>
                    </a:p>
                  </a:txBody>
                  <a:tcPr marL="8945" marR="8945" marT="894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Buck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Buck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Boost / Buck-Boost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Boost / Buck-Boost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6212474"/>
                  </a:ext>
                </a:extLst>
              </a:tr>
              <a:tr h="1934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Power density</a:t>
                      </a:r>
                    </a:p>
                  </a:txBody>
                  <a:tcPr marL="8945" marR="8945" marT="894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Vin 4.5-65V, I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out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2A/4A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Vin 4.5-65V, Iout 1A/2A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Vin 4.5-65V, Iout 2A/4A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Vin 4.5-65V, Iout 1A/2A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7989569"/>
                  </a:ext>
                </a:extLst>
              </a:tr>
              <a:tr h="193487">
                <a:tc>
                  <a:txBody>
                    <a:bodyPr/>
                    <a:lstStyle/>
                    <a:p>
                      <a:pPr marL="0" algn="l" defTabSz="761790" rtl="0" eaLnBrk="1" fontAlgn="b" latinLnBrk="0" hangingPunct="1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SW frequency</a:t>
                      </a:r>
                    </a:p>
                  </a:txBody>
                  <a:tcPr marL="8945" marR="8945" marT="894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761790" rtl="0" eaLnBrk="1" fontAlgn="b" latinLnBrk="0" hangingPunct="1"/>
                      <a:r>
                        <a:rPr lang="en-US" sz="8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0.1~2.2MHz with S.S.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1MHz / 0.4MHz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761790" rtl="0" eaLnBrk="1" fontAlgn="b" latinLnBrk="0" hangingPunct="1"/>
                      <a:r>
                        <a:rPr lang="en-US" sz="8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0.1~2.2MHz with S.S.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1MHz / 0.4MHz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726146"/>
                  </a:ext>
                </a:extLst>
              </a:tr>
              <a:tr h="54665">
                <a:tc>
                  <a:txBody>
                    <a:bodyPr/>
                    <a:lstStyle/>
                    <a:p>
                      <a:pPr marL="0" algn="l" defTabSz="761790" rtl="0" eaLnBrk="1" fontAlgn="b" latinLnBrk="0" hangingPunct="1"/>
                      <a:endParaRPr lang="en-US" sz="100" b="1" i="0" u="none" strike="noStrike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945" marR="8945" marT="894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761790" rtl="0" eaLnBrk="1" fontAlgn="b" latinLnBrk="0" hangingPunct="1"/>
                      <a:endParaRPr lang="en-US" sz="200" b="1" i="0" u="none" strike="noStrike" kern="1200" dirty="0">
                        <a:solidFill>
                          <a:srgbClr val="00B05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761790" rtl="0" eaLnBrk="1" fontAlgn="b" latinLnBrk="0" hangingPunct="1"/>
                      <a:endParaRPr lang="en-US" sz="200" b="1" i="0" u="none" strike="noStrike" kern="1200" dirty="0">
                        <a:solidFill>
                          <a:srgbClr val="00B05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7753811"/>
                  </a:ext>
                </a:extLst>
              </a:tr>
              <a:tr h="193487">
                <a:tc>
                  <a:txBody>
                    <a:bodyPr/>
                    <a:lstStyle/>
                    <a:p>
                      <a:pPr marL="0" algn="l" defTabSz="761790" rtl="0" eaLnBrk="1" fontAlgn="b" latinLnBrk="0" hangingPunct="1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Analog Dim. Ratio</a:t>
                      </a:r>
                    </a:p>
                  </a:txBody>
                  <a:tcPr marL="8945" marR="8945" marT="894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761790" rtl="0" eaLnBrk="1" fontAlgn="b" latinLnBrk="0" hangingPunct="1"/>
                      <a:r>
                        <a:rPr lang="en-US" sz="8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256:</a:t>
                      </a:r>
                      <a:r>
                        <a:rPr lang="zh-CN" altLang="en-US" sz="8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</a:t>
                      </a:r>
                      <a:endParaRPr lang="en-US" sz="800" b="1" i="0" u="none" strike="noStrike" kern="1200" dirty="0">
                        <a:solidFill>
                          <a:srgbClr val="00B05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200:1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761790" rtl="0" eaLnBrk="1" fontAlgn="b" latinLnBrk="0" hangingPunct="1"/>
                      <a:r>
                        <a:rPr lang="en-US" altLang="zh-CN" sz="8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256:</a:t>
                      </a:r>
                      <a:r>
                        <a:rPr lang="zh-CN" altLang="en-US" sz="8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200:1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7296777"/>
                  </a:ext>
                </a:extLst>
              </a:tr>
              <a:tr h="193487">
                <a:tc>
                  <a:txBody>
                    <a:bodyPr/>
                    <a:lstStyle/>
                    <a:p>
                      <a:pPr marL="0" algn="l" defTabSz="761790" rtl="0" eaLnBrk="1" fontAlgn="b" latinLnBrk="0" hangingPunct="1"/>
                      <a:r>
                        <a:rPr lang="en-US" sz="800" b="1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PWM Min. On time</a:t>
                      </a:r>
                    </a:p>
                  </a:txBody>
                  <a:tcPr marL="8945" marR="8945" marT="894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761790" rtl="0" eaLnBrk="1" fontAlgn="b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150ns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50ns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150ns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50ns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4573675"/>
                  </a:ext>
                </a:extLst>
              </a:tr>
              <a:tr h="193487">
                <a:tc>
                  <a:txBody>
                    <a:bodyPr/>
                    <a:lstStyle/>
                    <a:p>
                      <a:pPr marL="0" algn="l" defTabSz="761790" rtl="0" eaLnBrk="1" fontAlgn="b" latinLnBrk="0" hangingPunct="1"/>
                      <a:r>
                        <a:rPr lang="en-US" sz="800" b="1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Hybrid Dimming</a:t>
                      </a:r>
                    </a:p>
                  </a:txBody>
                  <a:tcPr marL="8945" marR="8945" marT="894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761790" rtl="0" eaLnBrk="1" fontAlgn="b" latinLnBrk="0" hangingPunct="1"/>
                      <a:r>
                        <a:rPr lang="en-US" sz="8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 Yes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761790" rtl="0" eaLnBrk="1" fontAlgn="b" latinLnBrk="0" hangingPunct="1"/>
                      <a:r>
                        <a:rPr lang="en-US" sz="8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0905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761790" rtl="0" eaLnBrk="1" fontAlgn="b" latinLnBrk="0" hangingPunct="1"/>
                      <a:endParaRPr lang="en-US" sz="100" b="1" i="0" u="none" strike="noStrike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945" marR="8945" marT="894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761790" rtl="0" eaLnBrk="1" fontAlgn="b" latinLnBrk="0" hangingPunct="1"/>
                      <a:endParaRPr lang="en-US" sz="100" b="1" i="0" u="none" strike="noStrike" kern="1200" dirty="0">
                        <a:solidFill>
                          <a:srgbClr val="00B05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761790" rtl="0" eaLnBrk="1" fontAlgn="b" latinLnBrk="0" hangingPunct="1"/>
                      <a:endParaRPr lang="en-US" sz="100" b="1" i="0" u="none" strike="noStrike" kern="1200" dirty="0">
                        <a:solidFill>
                          <a:srgbClr val="00B05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0135025"/>
                  </a:ext>
                </a:extLst>
              </a:tr>
              <a:tr h="193487">
                <a:tc rowSpan="3">
                  <a:txBody>
                    <a:bodyPr/>
                    <a:lstStyle/>
                    <a:p>
                      <a:pPr algn="l" fontAlgn="b">
                        <a:lnSpc>
                          <a:spcPct val="120000"/>
                        </a:lnSpc>
                      </a:pPr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Protection </a:t>
                      </a:r>
                    </a:p>
                    <a:p>
                      <a:pPr algn="l" fontAlgn="b">
                        <a:lnSpc>
                          <a:spcPct val="120000"/>
                        </a:lnSpc>
                      </a:pPr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Mechanism</a:t>
                      </a:r>
                    </a:p>
                  </a:txBody>
                  <a:tcPr marL="8945" marR="8945" marT="894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Fault output [open drain]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/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761790" rtl="0" eaLnBrk="1" fontAlgn="b" latinLnBrk="0" hangingPunct="1"/>
                      <a:r>
                        <a:rPr lang="en-US" sz="8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Fault output [open drain]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/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5634314"/>
                  </a:ext>
                </a:extLst>
              </a:tr>
              <a:tr h="193487">
                <a:tc vMerge="1">
                  <a:txBody>
                    <a:bodyPr/>
                    <a:lstStyle/>
                    <a:p>
                      <a:pPr marL="0" marR="0" lvl="0" indent="0" algn="ctr" defTabSz="76179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 panose="020F0502020204030204" pitchFamily="34" charset="0"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927" marR="11927" marT="1192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79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 panose="020F0502020204030204" pitchFamily="34" charset="0"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LED Open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LED Open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LED Open / Short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LED Open / Short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794800"/>
                  </a:ext>
                </a:extLst>
              </a:tr>
              <a:tr h="193487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927" marR="11927" marT="1192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Thermal Foldback, OVP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Thermal Shutdown, </a:t>
                      </a:r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OVP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Thermal Foldback, OVP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569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Thermal Shutdown, </a:t>
                      </a:r>
                      <a:r>
                        <a:rPr lang="en-US" sz="8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OVP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4386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>
                        <a:lnSpc>
                          <a:spcPct val="120000"/>
                        </a:lnSpc>
                      </a:pPr>
                      <a:endParaRPr lang="en-US" sz="100" b="1" i="0" u="none" strike="noStrike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945" marR="8945" marT="894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569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1" i="0" u="none" strike="noStrike" kern="1200" dirty="0">
                        <a:solidFill>
                          <a:srgbClr val="00B05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1560559"/>
                  </a:ext>
                </a:extLst>
              </a:tr>
              <a:tr h="38697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Package</a:t>
                      </a:r>
                    </a:p>
                  </a:txBody>
                  <a:tcPr marL="8945" marR="8945" marT="894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761790" rtl="0" eaLnBrk="1" fontAlgn="b" latinLnBrk="0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VSON-14, WSON-12</a:t>
                      </a:r>
                    </a:p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SOT-14, 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WSON-8, SOT-8, MSOP-8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761790" rtl="0" eaLnBrk="1" fontAlgn="b" latinLnBrk="0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VSON-14, WSON-12</a:t>
                      </a:r>
                    </a:p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SOT-14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WSON-8, SOT-8, MSOP-8</a:t>
                      </a:r>
                    </a:p>
                  </a:txBody>
                  <a:tcPr marL="8945" marR="8945" marT="89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7327505"/>
                  </a:ext>
                </a:extLst>
              </a:tr>
            </a:tbl>
          </a:graphicData>
        </a:graphic>
      </p:graphicFrame>
      <p:grpSp>
        <p:nvGrpSpPr>
          <p:cNvPr id="8" name="Google Shape;2365;p21">
            <a:extLst>
              <a:ext uri="{FF2B5EF4-FFF2-40B4-BE49-F238E27FC236}">
                <a16:creationId xmlns:a16="http://schemas.microsoft.com/office/drawing/2014/main" id="{F27FB2EB-3CB3-4F70-86ED-AB7FEE8C69F2}"/>
              </a:ext>
            </a:extLst>
          </p:cNvPr>
          <p:cNvGrpSpPr/>
          <p:nvPr/>
        </p:nvGrpSpPr>
        <p:grpSpPr>
          <a:xfrm>
            <a:off x="823059" y="2337349"/>
            <a:ext cx="274320" cy="274320"/>
            <a:chOff x="7963377" y="4627894"/>
            <a:chExt cx="367208" cy="367242"/>
          </a:xfrm>
        </p:grpSpPr>
        <p:sp>
          <p:nvSpPr>
            <p:cNvPr id="9" name="Google Shape;2366;p21">
              <a:extLst>
                <a:ext uri="{FF2B5EF4-FFF2-40B4-BE49-F238E27FC236}">
                  <a16:creationId xmlns:a16="http://schemas.microsoft.com/office/drawing/2014/main" id="{F49D3A47-11EA-4176-BCC3-A6204C46E3FB}"/>
                </a:ext>
              </a:extLst>
            </p:cNvPr>
            <p:cNvSpPr/>
            <p:nvPr/>
          </p:nvSpPr>
          <p:spPr>
            <a:xfrm>
              <a:off x="8049667" y="4738627"/>
              <a:ext cx="169399" cy="145229"/>
            </a:xfrm>
            <a:custGeom>
              <a:avLst/>
              <a:gdLst/>
              <a:ahLst/>
              <a:cxnLst/>
              <a:rect l="l" t="t" r="r" b="b"/>
              <a:pathLst>
                <a:path w="4955" h="4248" extrusionOk="0">
                  <a:moveTo>
                    <a:pt x="2817" y="885"/>
                  </a:moveTo>
                  <a:cubicBezTo>
                    <a:pt x="3458" y="885"/>
                    <a:pt x="4073" y="1376"/>
                    <a:pt x="4073" y="2120"/>
                  </a:cubicBezTo>
                  <a:cubicBezTo>
                    <a:pt x="4073" y="2811"/>
                    <a:pt x="3526" y="3358"/>
                    <a:pt x="2835" y="3358"/>
                  </a:cubicBezTo>
                  <a:cubicBezTo>
                    <a:pt x="1739" y="3358"/>
                    <a:pt x="1192" y="2025"/>
                    <a:pt x="1954" y="1239"/>
                  </a:cubicBezTo>
                  <a:cubicBezTo>
                    <a:pt x="2206" y="994"/>
                    <a:pt x="2514" y="885"/>
                    <a:pt x="2817" y="885"/>
                  </a:cubicBezTo>
                  <a:close/>
                  <a:moveTo>
                    <a:pt x="2835" y="1"/>
                  </a:moveTo>
                  <a:cubicBezTo>
                    <a:pt x="930" y="1"/>
                    <a:pt x="1" y="2287"/>
                    <a:pt x="1335" y="3620"/>
                  </a:cubicBezTo>
                  <a:cubicBezTo>
                    <a:pt x="1768" y="4053"/>
                    <a:pt x="2301" y="4248"/>
                    <a:pt x="2824" y="4248"/>
                  </a:cubicBezTo>
                  <a:cubicBezTo>
                    <a:pt x="3912" y="4248"/>
                    <a:pt x="4954" y="3407"/>
                    <a:pt x="4954" y="2120"/>
                  </a:cubicBezTo>
                  <a:cubicBezTo>
                    <a:pt x="4954" y="953"/>
                    <a:pt x="4002" y="1"/>
                    <a:pt x="2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" name="Google Shape;2367;p21">
              <a:extLst>
                <a:ext uri="{FF2B5EF4-FFF2-40B4-BE49-F238E27FC236}">
                  <a16:creationId xmlns:a16="http://schemas.microsoft.com/office/drawing/2014/main" id="{C7ADFE56-1211-4559-B5C5-5139B92BA5C6}"/>
                </a:ext>
              </a:extLst>
            </p:cNvPr>
            <p:cNvSpPr/>
            <p:nvPr/>
          </p:nvSpPr>
          <p:spPr>
            <a:xfrm>
              <a:off x="7963377" y="4627894"/>
              <a:ext cx="367208" cy="367242"/>
            </a:xfrm>
            <a:custGeom>
              <a:avLst/>
              <a:gdLst/>
              <a:ahLst/>
              <a:cxnLst/>
              <a:rect l="l" t="t" r="r" b="b"/>
              <a:pathLst>
                <a:path w="10741" h="10742" extrusionOk="0">
                  <a:moveTo>
                    <a:pt x="5331" y="2571"/>
                  </a:moveTo>
                  <a:cubicBezTo>
                    <a:pt x="6767" y="2571"/>
                    <a:pt x="8145" y="3681"/>
                    <a:pt x="8145" y="5359"/>
                  </a:cubicBezTo>
                  <a:cubicBezTo>
                    <a:pt x="8145" y="6883"/>
                    <a:pt x="6883" y="8145"/>
                    <a:pt x="5359" y="8145"/>
                  </a:cubicBezTo>
                  <a:cubicBezTo>
                    <a:pt x="2882" y="8145"/>
                    <a:pt x="1644" y="5145"/>
                    <a:pt x="3382" y="3383"/>
                  </a:cubicBezTo>
                  <a:cubicBezTo>
                    <a:pt x="3950" y="2822"/>
                    <a:pt x="4647" y="2571"/>
                    <a:pt x="5331" y="2571"/>
                  </a:cubicBezTo>
                  <a:close/>
                  <a:moveTo>
                    <a:pt x="4430" y="1"/>
                  </a:moveTo>
                  <a:cubicBezTo>
                    <a:pt x="4240" y="1"/>
                    <a:pt x="4097" y="144"/>
                    <a:pt x="4097" y="334"/>
                  </a:cubicBezTo>
                  <a:lnTo>
                    <a:pt x="4097" y="1120"/>
                  </a:lnTo>
                  <a:cubicBezTo>
                    <a:pt x="3811" y="1215"/>
                    <a:pt x="3525" y="1335"/>
                    <a:pt x="3263" y="1477"/>
                  </a:cubicBezTo>
                  <a:lnTo>
                    <a:pt x="2692" y="906"/>
                  </a:lnTo>
                  <a:cubicBezTo>
                    <a:pt x="2644" y="858"/>
                    <a:pt x="2549" y="811"/>
                    <a:pt x="2454" y="811"/>
                  </a:cubicBezTo>
                  <a:cubicBezTo>
                    <a:pt x="2382" y="811"/>
                    <a:pt x="2287" y="834"/>
                    <a:pt x="2239" y="906"/>
                  </a:cubicBezTo>
                  <a:lnTo>
                    <a:pt x="906" y="2239"/>
                  </a:lnTo>
                  <a:cubicBezTo>
                    <a:pt x="834" y="2287"/>
                    <a:pt x="810" y="2382"/>
                    <a:pt x="810" y="2454"/>
                  </a:cubicBezTo>
                  <a:cubicBezTo>
                    <a:pt x="810" y="2549"/>
                    <a:pt x="858" y="2644"/>
                    <a:pt x="906" y="2692"/>
                  </a:cubicBezTo>
                  <a:lnTo>
                    <a:pt x="1477" y="3263"/>
                  </a:lnTo>
                  <a:cubicBezTo>
                    <a:pt x="1334" y="3525"/>
                    <a:pt x="1215" y="3811"/>
                    <a:pt x="1120" y="4097"/>
                  </a:cubicBezTo>
                  <a:lnTo>
                    <a:pt x="334" y="4097"/>
                  </a:lnTo>
                  <a:cubicBezTo>
                    <a:pt x="144" y="4097"/>
                    <a:pt x="1" y="4240"/>
                    <a:pt x="1" y="4430"/>
                  </a:cubicBezTo>
                  <a:lnTo>
                    <a:pt x="1" y="6288"/>
                  </a:lnTo>
                  <a:cubicBezTo>
                    <a:pt x="1" y="6478"/>
                    <a:pt x="144" y="6621"/>
                    <a:pt x="334" y="6621"/>
                  </a:cubicBezTo>
                  <a:lnTo>
                    <a:pt x="1120" y="6621"/>
                  </a:lnTo>
                  <a:cubicBezTo>
                    <a:pt x="1215" y="6907"/>
                    <a:pt x="1334" y="7193"/>
                    <a:pt x="1477" y="7455"/>
                  </a:cubicBezTo>
                  <a:lnTo>
                    <a:pt x="906" y="8050"/>
                  </a:lnTo>
                  <a:cubicBezTo>
                    <a:pt x="858" y="8098"/>
                    <a:pt x="810" y="8193"/>
                    <a:pt x="810" y="8264"/>
                  </a:cubicBezTo>
                  <a:cubicBezTo>
                    <a:pt x="810" y="8360"/>
                    <a:pt x="834" y="8431"/>
                    <a:pt x="906" y="8503"/>
                  </a:cubicBezTo>
                  <a:lnTo>
                    <a:pt x="2239" y="9836"/>
                  </a:lnTo>
                  <a:cubicBezTo>
                    <a:pt x="2287" y="9884"/>
                    <a:pt x="2382" y="9931"/>
                    <a:pt x="2454" y="9931"/>
                  </a:cubicBezTo>
                  <a:cubicBezTo>
                    <a:pt x="2549" y="9931"/>
                    <a:pt x="2644" y="9884"/>
                    <a:pt x="2692" y="9836"/>
                  </a:cubicBezTo>
                  <a:lnTo>
                    <a:pt x="3263" y="9265"/>
                  </a:lnTo>
                  <a:cubicBezTo>
                    <a:pt x="3525" y="9408"/>
                    <a:pt x="3811" y="9527"/>
                    <a:pt x="4097" y="9622"/>
                  </a:cubicBezTo>
                  <a:lnTo>
                    <a:pt x="4097" y="10408"/>
                  </a:lnTo>
                  <a:cubicBezTo>
                    <a:pt x="4097" y="10574"/>
                    <a:pt x="4240" y="10741"/>
                    <a:pt x="4430" y="10741"/>
                  </a:cubicBezTo>
                  <a:lnTo>
                    <a:pt x="6288" y="10741"/>
                  </a:lnTo>
                  <a:cubicBezTo>
                    <a:pt x="6478" y="10741"/>
                    <a:pt x="6621" y="10574"/>
                    <a:pt x="6621" y="10408"/>
                  </a:cubicBezTo>
                  <a:lnTo>
                    <a:pt x="6621" y="9622"/>
                  </a:lnTo>
                  <a:cubicBezTo>
                    <a:pt x="6907" y="9527"/>
                    <a:pt x="7193" y="9408"/>
                    <a:pt x="7455" y="9265"/>
                  </a:cubicBezTo>
                  <a:lnTo>
                    <a:pt x="8050" y="9836"/>
                  </a:lnTo>
                  <a:cubicBezTo>
                    <a:pt x="8098" y="9884"/>
                    <a:pt x="8193" y="9931"/>
                    <a:pt x="8264" y="9931"/>
                  </a:cubicBezTo>
                  <a:cubicBezTo>
                    <a:pt x="8360" y="9931"/>
                    <a:pt x="8431" y="9884"/>
                    <a:pt x="8502" y="9836"/>
                  </a:cubicBezTo>
                  <a:lnTo>
                    <a:pt x="9836" y="8479"/>
                  </a:lnTo>
                  <a:cubicBezTo>
                    <a:pt x="9884" y="8431"/>
                    <a:pt x="9931" y="8336"/>
                    <a:pt x="9931" y="8264"/>
                  </a:cubicBezTo>
                  <a:cubicBezTo>
                    <a:pt x="9907" y="8169"/>
                    <a:pt x="9884" y="8098"/>
                    <a:pt x="9836" y="8050"/>
                  </a:cubicBezTo>
                  <a:lnTo>
                    <a:pt x="9264" y="7479"/>
                  </a:lnTo>
                  <a:cubicBezTo>
                    <a:pt x="9407" y="7217"/>
                    <a:pt x="9526" y="6931"/>
                    <a:pt x="9622" y="6645"/>
                  </a:cubicBezTo>
                  <a:lnTo>
                    <a:pt x="10408" y="6645"/>
                  </a:lnTo>
                  <a:cubicBezTo>
                    <a:pt x="10574" y="6645"/>
                    <a:pt x="10741" y="6502"/>
                    <a:pt x="10741" y="6312"/>
                  </a:cubicBezTo>
                  <a:lnTo>
                    <a:pt x="10741" y="4430"/>
                  </a:lnTo>
                  <a:cubicBezTo>
                    <a:pt x="10741" y="4264"/>
                    <a:pt x="10574" y="4121"/>
                    <a:pt x="10408" y="4121"/>
                  </a:cubicBezTo>
                  <a:lnTo>
                    <a:pt x="10384" y="4097"/>
                  </a:lnTo>
                  <a:lnTo>
                    <a:pt x="9598" y="4097"/>
                  </a:lnTo>
                  <a:cubicBezTo>
                    <a:pt x="9503" y="3811"/>
                    <a:pt x="9384" y="3525"/>
                    <a:pt x="9241" y="3263"/>
                  </a:cubicBezTo>
                  <a:lnTo>
                    <a:pt x="9812" y="2692"/>
                  </a:lnTo>
                  <a:cubicBezTo>
                    <a:pt x="9860" y="2644"/>
                    <a:pt x="9907" y="2549"/>
                    <a:pt x="9907" y="2454"/>
                  </a:cubicBezTo>
                  <a:cubicBezTo>
                    <a:pt x="9907" y="2382"/>
                    <a:pt x="9884" y="2287"/>
                    <a:pt x="9812" y="2239"/>
                  </a:cubicBezTo>
                  <a:lnTo>
                    <a:pt x="8479" y="906"/>
                  </a:lnTo>
                  <a:cubicBezTo>
                    <a:pt x="8431" y="834"/>
                    <a:pt x="8336" y="811"/>
                    <a:pt x="8264" y="811"/>
                  </a:cubicBezTo>
                  <a:cubicBezTo>
                    <a:pt x="8169" y="811"/>
                    <a:pt x="8074" y="858"/>
                    <a:pt x="8026" y="906"/>
                  </a:cubicBezTo>
                  <a:lnTo>
                    <a:pt x="7455" y="1477"/>
                  </a:lnTo>
                  <a:cubicBezTo>
                    <a:pt x="7193" y="1335"/>
                    <a:pt x="6907" y="1215"/>
                    <a:pt x="6621" y="1120"/>
                  </a:cubicBezTo>
                  <a:lnTo>
                    <a:pt x="6621" y="334"/>
                  </a:lnTo>
                  <a:cubicBezTo>
                    <a:pt x="6621" y="144"/>
                    <a:pt x="6478" y="1"/>
                    <a:pt x="6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1" name="Google Shape;761;p16">
            <a:extLst>
              <a:ext uri="{FF2B5EF4-FFF2-40B4-BE49-F238E27FC236}">
                <a16:creationId xmlns:a16="http://schemas.microsoft.com/office/drawing/2014/main" id="{1600913C-511E-4A6C-81FA-2D0421E4BD08}"/>
              </a:ext>
            </a:extLst>
          </p:cNvPr>
          <p:cNvGrpSpPr/>
          <p:nvPr/>
        </p:nvGrpSpPr>
        <p:grpSpPr>
          <a:xfrm>
            <a:off x="788769" y="2944376"/>
            <a:ext cx="342900" cy="308610"/>
            <a:chOff x="6382118" y="4063803"/>
            <a:chExt cx="371765" cy="341195"/>
          </a:xfrm>
        </p:grpSpPr>
        <p:sp>
          <p:nvSpPr>
            <p:cNvPr id="12" name="Google Shape;762;p16">
              <a:extLst>
                <a:ext uri="{FF2B5EF4-FFF2-40B4-BE49-F238E27FC236}">
                  <a16:creationId xmlns:a16="http://schemas.microsoft.com/office/drawing/2014/main" id="{948FC148-7946-42D7-8C96-2C850E902978}"/>
                </a:ext>
              </a:extLst>
            </p:cNvPr>
            <p:cNvSpPr/>
            <p:nvPr/>
          </p:nvSpPr>
          <p:spPr>
            <a:xfrm>
              <a:off x="6419637" y="4063803"/>
              <a:ext cx="284541" cy="233192"/>
            </a:xfrm>
            <a:custGeom>
              <a:avLst/>
              <a:gdLst/>
              <a:ahLst/>
              <a:cxnLst/>
              <a:rect l="l" t="t" r="r" b="b"/>
              <a:pathLst>
                <a:path w="8312" h="6812" extrusionOk="0">
                  <a:moveTo>
                    <a:pt x="4320" y="1934"/>
                  </a:moveTo>
                  <a:cubicBezTo>
                    <a:pt x="4538" y="1934"/>
                    <a:pt x="4757" y="2165"/>
                    <a:pt x="4596" y="2406"/>
                  </a:cubicBezTo>
                  <a:lnTo>
                    <a:pt x="4072" y="3334"/>
                  </a:lnTo>
                  <a:lnTo>
                    <a:pt x="5001" y="3334"/>
                  </a:lnTo>
                  <a:cubicBezTo>
                    <a:pt x="5239" y="3334"/>
                    <a:pt x="5406" y="3596"/>
                    <a:pt x="5287" y="3811"/>
                  </a:cubicBezTo>
                  <a:lnTo>
                    <a:pt x="4501" y="5168"/>
                  </a:lnTo>
                  <a:cubicBezTo>
                    <a:pt x="4445" y="5311"/>
                    <a:pt x="4337" y="5369"/>
                    <a:pt x="4227" y="5369"/>
                  </a:cubicBezTo>
                  <a:cubicBezTo>
                    <a:pt x="4006" y="5369"/>
                    <a:pt x="3779" y="5136"/>
                    <a:pt x="3953" y="4882"/>
                  </a:cubicBezTo>
                  <a:lnTo>
                    <a:pt x="4477" y="3977"/>
                  </a:lnTo>
                  <a:lnTo>
                    <a:pt x="3548" y="3977"/>
                  </a:lnTo>
                  <a:cubicBezTo>
                    <a:pt x="3310" y="3977"/>
                    <a:pt x="3144" y="3715"/>
                    <a:pt x="3263" y="3525"/>
                  </a:cubicBezTo>
                  <a:lnTo>
                    <a:pt x="4048" y="2120"/>
                  </a:lnTo>
                  <a:cubicBezTo>
                    <a:pt x="4110" y="1988"/>
                    <a:pt x="4215" y="1934"/>
                    <a:pt x="4320" y="1934"/>
                  </a:cubicBezTo>
                  <a:close/>
                  <a:moveTo>
                    <a:pt x="4334" y="0"/>
                  </a:moveTo>
                  <a:cubicBezTo>
                    <a:pt x="1691" y="0"/>
                    <a:pt x="0" y="2787"/>
                    <a:pt x="1215" y="5120"/>
                  </a:cubicBezTo>
                  <a:cubicBezTo>
                    <a:pt x="1477" y="5620"/>
                    <a:pt x="1858" y="6049"/>
                    <a:pt x="2310" y="6383"/>
                  </a:cubicBezTo>
                  <a:cubicBezTo>
                    <a:pt x="2453" y="6478"/>
                    <a:pt x="2524" y="6645"/>
                    <a:pt x="2548" y="6811"/>
                  </a:cubicBezTo>
                  <a:lnTo>
                    <a:pt x="6097" y="6811"/>
                  </a:lnTo>
                  <a:cubicBezTo>
                    <a:pt x="6144" y="6621"/>
                    <a:pt x="6263" y="6454"/>
                    <a:pt x="6430" y="6335"/>
                  </a:cubicBezTo>
                  <a:cubicBezTo>
                    <a:pt x="8121" y="5049"/>
                    <a:pt x="8311" y="2572"/>
                    <a:pt x="6811" y="1048"/>
                  </a:cubicBezTo>
                  <a:cubicBezTo>
                    <a:pt x="6144" y="381"/>
                    <a:pt x="5263" y="0"/>
                    <a:pt x="4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" name="Google Shape;763;p16">
              <a:extLst>
                <a:ext uri="{FF2B5EF4-FFF2-40B4-BE49-F238E27FC236}">
                  <a16:creationId xmlns:a16="http://schemas.microsoft.com/office/drawing/2014/main" id="{2AC154FE-1E00-43A5-A38C-531113007549}"/>
                </a:ext>
              </a:extLst>
            </p:cNvPr>
            <p:cNvSpPr/>
            <p:nvPr/>
          </p:nvSpPr>
          <p:spPr>
            <a:xfrm>
              <a:off x="6507648" y="4318150"/>
              <a:ext cx="120704" cy="86848"/>
            </a:xfrm>
            <a:custGeom>
              <a:avLst/>
              <a:gdLst/>
              <a:ahLst/>
              <a:cxnLst/>
              <a:rect l="l" t="t" r="r" b="b"/>
              <a:pathLst>
                <a:path w="3526" h="2537" extrusionOk="0">
                  <a:moveTo>
                    <a:pt x="1" y="0"/>
                  </a:moveTo>
                  <a:cubicBezTo>
                    <a:pt x="25" y="596"/>
                    <a:pt x="477" y="1072"/>
                    <a:pt x="1073" y="1120"/>
                  </a:cubicBezTo>
                  <a:lnTo>
                    <a:pt x="1073" y="1143"/>
                  </a:lnTo>
                  <a:lnTo>
                    <a:pt x="1073" y="1858"/>
                  </a:lnTo>
                  <a:cubicBezTo>
                    <a:pt x="1073" y="2310"/>
                    <a:pt x="1412" y="2537"/>
                    <a:pt x="1751" y="2537"/>
                  </a:cubicBezTo>
                  <a:cubicBezTo>
                    <a:pt x="2091" y="2537"/>
                    <a:pt x="2430" y="2310"/>
                    <a:pt x="2430" y="1858"/>
                  </a:cubicBezTo>
                  <a:lnTo>
                    <a:pt x="2430" y="1143"/>
                  </a:lnTo>
                  <a:cubicBezTo>
                    <a:pt x="3025" y="1072"/>
                    <a:pt x="3478" y="596"/>
                    <a:pt x="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" name="Google Shape;764;p16">
              <a:extLst>
                <a:ext uri="{FF2B5EF4-FFF2-40B4-BE49-F238E27FC236}">
                  <a16:creationId xmlns:a16="http://schemas.microsoft.com/office/drawing/2014/main" id="{CBA9C2F0-4E79-4E69-BB18-46CD903ABE00}"/>
                </a:ext>
              </a:extLst>
            </p:cNvPr>
            <p:cNvSpPr/>
            <p:nvPr/>
          </p:nvSpPr>
          <p:spPr>
            <a:xfrm>
              <a:off x="6382118" y="4177112"/>
              <a:ext cx="47309" cy="21224"/>
            </a:xfrm>
            <a:custGeom>
              <a:avLst/>
              <a:gdLst/>
              <a:ahLst/>
              <a:cxnLst/>
              <a:rect l="l" t="t" r="r" b="b"/>
              <a:pathLst>
                <a:path w="1382" h="620" extrusionOk="0">
                  <a:moveTo>
                    <a:pt x="382" y="0"/>
                  </a:moveTo>
                  <a:cubicBezTo>
                    <a:pt x="1" y="24"/>
                    <a:pt x="1" y="596"/>
                    <a:pt x="382" y="620"/>
                  </a:cubicBezTo>
                  <a:lnTo>
                    <a:pt x="1072" y="620"/>
                  </a:lnTo>
                  <a:cubicBezTo>
                    <a:pt x="1239" y="620"/>
                    <a:pt x="1358" y="477"/>
                    <a:pt x="1358" y="310"/>
                  </a:cubicBezTo>
                  <a:cubicBezTo>
                    <a:pt x="1382" y="143"/>
                    <a:pt x="1239" y="0"/>
                    <a:pt x="1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" name="Google Shape;765;p16">
              <a:extLst>
                <a:ext uri="{FF2B5EF4-FFF2-40B4-BE49-F238E27FC236}">
                  <a16:creationId xmlns:a16="http://schemas.microsoft.com/office/drawing/2014/main" id="{11FB065D-9627-40B0-8844-A7E7B8A4BD7E}"/>
                </a:ext>
              </a:extLst>
            </p:cNvPr>
            <p:cNvSpPr/>
            <p:nvPr/>
          </p:nvSpPr>
          <p:spPr>
            <a:xfrm>
              <a:off x="6409846" y="4078420"/>
              <a:ext cx="44879" cy="33000"/>
            </a:xfrm>
            <a:custGeom>
              <a:avLst/>
              <a:gdLst/>
              <a:ahLst/>
              <a:cxnLst/>
              <a:rect l="l" t="t" r="r" b="b"/>
              <a:pathLst>
                <a:path w="1311" h="964" extrusionOk="0">
                  <a:moveTo>
                    <a:pt x="337" y="0"/>
                  </a:moveTo>
                  <a:cubicBezTo>
                    <a:pt x="234" y="0"/>
                    <a:pt x="133" y="53"/>
                    <a:pt x="72" y="145"/>
                  </a:cubicBezTo>
                  <a:cubicBezTo>
                    <a:pt x="0" y="312"/>
                    <a:pt x="48" y="502"/>
                    <a:pt x="191" y="574"/>
                  </a:cubicBezTo>
                  <a:lnTo>
                    <a:pt x="786" y="931"/>
                  </a:lnTo>
                  <a:cubicBezTo>
                    <a:pt x="830" y="953"/>
                    <a:pt x="879" y="964"/>
                    <a:pt x="928" y="964"/>
                  </a:cubicBezTo>
                  <a:cubicBezTo>
                    <a:pt x="1038" y="964"/>
                    <a:pt x="1149" y="910"/>
                    <a:pt x="1215" y="812"/>
                  </a:cubicBezTo>
                  <a:cubicBezTo>
                    <a:pt x="1310" y="645"/>
                    <a:pt x="1239" y="454"/>
                    <a:pt x="1096" y="383"/>
                  </a:cubicBezTo>
                  <a:lnTo>
                    <a:pt x="500" y="50"/>
                  </a:lnTo>
                  <a:cubicBezTo>
                    <a:pt x="450" y="16"/>
                    <a:pt x="393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" name="Google Shape;766;p16">
              <a:extLst>
                <a:ext uri="{FF2B5EF4-FFF2-40B4-BE49-F238E27FC236}">
                  <a16:creationId xmlns:a16="http://schemas.microsoft.com/office/drawing/2014/main" id="{B0E32928-10E7-4787-9CD1-5638544E9537}"/>
                </a:ext>
              </a:extLst>
            </p:cNvPr>
            <p:cNvSpPr/>
            <p:nvPr/>
          </p:nvSpPr>
          <p:spPr>
            <a:xfrm>
              <a:off x="6672546" y="4077632"/>
              <a:ext cx="55114" cy="34643"/>
            </a:xfrm>
            <a:custGeom>
              <a:avLst/>
              <a:gdLst/>
              <a:ahLst/>
              <a:cxnLst/>
              <a:rect l="l" t="t" r="r" b="b"/>
              <a:pathLst>
                <a:path w="1610" h="1012" extrusionOk="0">
                  <a:moveTo>
                    <a:pt x="1166" y="0"/>
                  </a:moveTo>
                  <a:cubicBezTo>
                    <a:pt x="1105" y="0"/>
                    <a:pt x="1039" y="22"/>
                    <a:pt x="971" y="73"/>
                  </a:cubicBezTo>
                  <a:lnTo>
                    <a:pt x="376" y="406"/>
                  </a:lnTo>
                  <a:cubicBezTo>
                    <a:pt x="1" y="494"/>
                    <a:pt x="96" y="1012"/>
                    <a:pt x="433" y="1012"/>
                  </a:cubicBezTo>
                  <a:cubicBezTo>
                    <a:pt x="460" y="1012"/>
                    <a:pt x="489" y="1008"/>
                    <a:pt x="518" y="1001"/>
                  </a:cubicBezTo>
                  <a:lnTo>
                    <a:pt x="518" y="978"/>
                  </a:lnTo>
                  <a:cubicBezTo>
                    <a:pt x="566" y="978"/>
                    <a:pt x="614" y="978"/>
                    <a:pt x="661" y="954"/>
                  </a:cubicBezTo>
                  <a:lnTo>
                    <a:pt x="1257" y="597"/>
                  </a:lnTo>
                  <a:cubicBezTo>
                    <a:pt x="1609" y="459"/>
                    <a:pt x="1446" y="0"/>
                    <a:pt x="1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" name="Google Shape;767;p16">
              <a:extLst>
                <a:ext uri="{FF2B5EF4-FFF2-40B4-BE49-F238E27FC236}">
                  <a16:creationId xmlns:a16="http://schemas.microsoft.com/office/drawing/2014/main" id="{7B0D99E7-430F-437D-80F5-D7AC56344815}"/>
                </a:ext>
              </a:extLst>
            </p:cNvPr>
            <p:cNvSpPr/>
            <p:nvPr/>
          </p:nvSpPr>
          <p:spPr>
            <a:xfrm>
              <a:off x="6672512" y="4258620"/>
              <a:ext cx="50424" cy="33787"/>
            </a:xfrm>
            <a:custGeom>
              <a:avLst/>
              <a:gdLst/>
              <a:ahLst/>
              <a:cxnLst/>
              <a:rect l="l" t="t" r="r" b="b"/>
              <a:pathLst>
                <a:path w="1473" h="987" extrusionOk="0">
                  <a:moveTo>
                    <a:pt x="466" y="0"/>
                  </a:moveTo>
                  <a:cubicBezTo>
                    <a:pt x="179" y="0"/>
                    <a:pt x="0" y="463"/>
                    <a:pt x="353" y="620"/>
                  </a:cubicBezTo>
                  <a:lnTo>
                    <a:pt x="948" y="954"/>
                  </a:lnTo>
                  <a:cubicBezTo>
                    <a:pt x="992" y="976"/>
                    <a:pt x="1043" y="986"/>
                    <a:pt x="1095" y="986"/>
                  </a:cubicBezTo>
                  <a:cubicBezTo>
                    <a:pt x="1210" y="986"/>
                    <a:pt x="1327" y="933"/>
                    <a:pt x="1377" y="834"/>
                  </a:cubicBezTo>
                  <a:cubicBezTo>
                    <a:pt x="1472" y="692"/>
                    <a:pt x="1424" y="477"/>
                    <a:pt x="1258" y="406"/>
                  </a:cubicBezTo>
                  <a:lnTo>
                    <a:pt x="662" y="72"/>
                  </a:lnTo>
                  <a:cubicBezTo>
                    <a:pt x="595" y="22"/>
                    <a:pt x="528" y="0"/>
                    <a:pt x="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" name="Google Shape;768;p16">
              <a:extLst>
                <a:ext uri="{FF2B5EF4-FFF2-40B4-BE49-F238E27FC236}">
                  <a16:creationId xmlns:a16="http://schemas.microsoft.com/office/drawing/2014/main" id="{26C33ACD-C5EC-4651-B479-C02594F5DBE1}"/>
                </a:ext>
              </a:extLst>
            </p:cNvPr>
            <p:cNvSpPr/>
            <p:nvPr/>
          </p:nvSpPr>
          <p:spPr>
            <a:xfrm>
              <a:off x="6409024" y="4259647"/>
              <a:ext cx="47994" cy="32589"/>
            </a:xfrm>
            <a:custGeom>
              <a:avLst/>
              <a:gdLst/>
              <a:ahLst/>
              <a:cxnLst/>
              <a:rect l="l" t="t" r="r" b="b"/>
              <a:pathLst>
                <a:path w="1402" h="952" extrusionOk="0">
                  <a:moveTo>
                    <a:pt x="961" y="0"/>
                  </a:moveTo>
                  <a:cubicBezTo>
                    <a:pt x="912" y="0"/>
                    <a:pt x="862" y="13"/>
                    <a:pt x="810" y="42"/>
                  </a:cubicBezTo>
                  <a:lnTo>
                    <a:pt x="215" y="376"/>
                  </a:lnTo>
                  <a:cubicBezTo>
                    <a:pt x="48" y="471"/>
                    <a:pt x="0" y="662"/>
                    <a:pt x="96" y="804"/>
                  </a:cubicBezTo>
                  <a:cubicBezTo>
                    <a:pt x="137" y="887"/>
                    <a:pt x="232" y="952"/>
                    <a:pt x="319" y="952"/>
                  </a:cubicBezTo>
                  <a:cubicBezTo>
                    <a:pt x="332" y="952"/>
                    <a:pt x="345" y="950"/>
                    <a:pt x="358" y="947"/>
                  </a:cubicBezTo>
                  <a:cubicBezTo>
                    <a:pt x="429" y="947"/>
                    <a:pt x="477" y="947"/>
                    <a:pt x="524" y="924"/>
                  </a:cubicBezTo>
                  <a:lnTo>
                    <a:pt x="1120" y="590"/>
                  </a:lnTo>
                  <a:cubicBezTo>
                    <a:pt x="1402" y="389"/>
                    <a:pt x="1224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" name="Google Shape;769;p16">
              <a:extLst>
                <a:ext uri="{FF2B5EF4-FFF2-40B4-BE49-F238E27FC236}">
                  <a16:creationId xmlns:a16="http://schemas.microsoft.com/office/drawing/2014/main" id="{07328046-4FFC-4696-9F9B-EF038CBDE39B}"/>
                </a:ext>
              </a:extLst>
            </p:cNvPr>
            <p:cNvSpPr/>
            <p:nvPr/>
          </p:nvSpPr>
          <p:spPr>
            <a:xfrm>
              <a:off x="6704964" y="4177112"/>
              <a:ext cx="48918" cy="21224"/>
            </a:xfrm>
            <a:custGeom>
              <a:avLst/>
              <a:gdLst/>
              <a:ahLst/>
              <a:cxnLst/>
              <a:rect l="l" t="t" r="r" b="b"/>
              <a:pathLst>
                <a:path w="1429" h="620" extrusionOk="0">
                  <a:moveTo>
                    <a:pt x="381" y="0"/>
                  </a:moveTo>
                  <a:cubicBezTo>
                    <a:pt x="0" y="24"/>
                    <a:pt x="0" y="596"/>
                    <a:pt x="381" y="620"/>
                  </a:cubicBezTo>
                  <a:lnTo>
                    <a:pt x="1048" y="620"/>
                  </a:lnTo>
                  <a:cubicBezTo>
                    <a:pt x="1429" y="596"/>
                    <a:pt x="1429" y="24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0" name="Google Shape;2912;p23">
            <a:extLst>
              <a:ext uri="{FF2B5EF4-FFF2-40B4-BE49-F238E27FC236}">
                <a16:creationId xmlns:a16="http://schemas.microsoft.com/office/drawing/2014/main" id="{BCAD872C-6E40-4860-B9BD-6324E28FC4BB}"/>
              </a:ext>
            </a:extLst>
          </p:cNvPr>
          <p:cNvGrpSpPr/>
          <p:nvPr/>
        </p:nvGrpSpPr>
        <p:grpSpPr>
          <a:xfrm>
            <a:off x="833736" y="3591484"/>
            <a:ext cx="252965" cy="274336"/>
            <a:chOff x="3225560" y="4049044"/>
            <a:chExt cx="337286" cy="365781"/>
          </a:xfrm>
        </p:grpSpPr>
        <p:sp>
          <p:nvSpPr>
            <p:cNvPr id="21" name="Google Shape;2913;p23">
              <a:extLst>
                <a:ext uri="{FF2B5EF4-FFF2-40B4-BE49-F238E27FC236}">
                  <a16:creationId xmlns:a16="http://schemas.microsoft.com/office/drawing/2014/main" id="{774ABEFC-4234-4638-B67B-1558270CCFB1}"/>
                </a:ext>
              </a:extLst>
            </p:cNvPr>
            <p:cNvSpPr/>
            <p:nvPr/>
          </p:nvSpPr>
          <p:spPr>
            <a:xfrm>
              <a:off x="3336358" y="4174689"/>
              <a:ext cx="116511" cy="110832"/>
            </a:xfrm>
            <a:custGeom>
              <a:avLst/>
              <a:gdLst/>
              <a:ahLst/>
              <a:cxnLst/>
              <a:rect l="l" t="t" r="r" b="b"/>
              <a:pathLst>
                <a:path w="3406" h="3240" extrusionOk="0">
                  <a:moveTo>
                    <a:pt x="1691" y="0"/>
                  </a:moveTo>
                  <a:lnTo>
                    <a:pt x="1238" y="905"/>
                  </a:lnTo>
                  <a:cubicBezTo>
                    <a:pt x="1191" y="1001"/>
                    <a:pt x="1119" y="1072"/>
                    <a:pt x="1000" y="1096"/>
                  </a:cubicBezTo>
                  <a:lnTo>
                    <a:pt x="0" y="1239"/>
                  </a:lnTo>
                  <a:lnTo>
                    <a:pt x="715" y="1953"/>
                  </a:lnTo>
                  <a:cubicBezTo>
                    <a:pt x="810" y="2025"/>
                    <a:pt x="834" y="2120"/>
                    <a:pt x="810" y="2239"/>
                  </a:cubicBezTo>
                  <a:lnTo>
                    <a:pt x="643" y="3239"/>
                  </a:lnTo>
                  <a:lnTo>
                    <a:pt x="1524" y="2763"/>
                  </a:lnTo>
                  <a:cubicBezTo>
                    <a:pt x="1572" y="2739"/>
                    <a:pt x="1625" y="2727"/>
                    <a:pt x="1679" y="2727"/>
                  </a:cubicBezTo>
                  <a:cubicBezTo>
                    <a:pt x="1733" y="2727"/>
                    <a:pt x="1786" y="2739"/>
                    <a:pt x="1834" y="2763"/>
                  </a:cubicBezTo>
                  <a:lnTo>
                    <a:pt x="2739" y="3239"/>
                  </a:lnTo>
                  <a:lnTo>
                    <a:pt x="2572" y="2239"/>
                  </a:lnTo>
                  <a:cubicBezTo>
                    <a:pt x="2548" y="2120"/>
                    <a:pt x="2596" y="2025"/>
                    <a:pt x="2667" y="1953"/>
                  </a:cubicBezTo>
                  <a:lnTo>
                    <a:pt x="3406" y="1239"/>
                  </a:lnTo>
                  <a:lnTo>
                    <a:pt x="2382" y="1096"/>
                  </a:lnTo>
                  <a:cubicBezTo>
                    <a:pt x="2286" y="1072"/>
                    <a:pt x="2191" y="1001"/>
                    <a:pt x="2143" y="905"/>
                  </a:cubicBezTo>
                  <a:lnTo>
                    <a:pt x="16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" name="Google Shape;2914;p23">
              <a:extLst>
                <a:ext uri="{FF2B5EF4-FFF2-40B4-BE49-F238E27FC236}">
                  <a16:creationId xmlns:a16="http://schemas.microsoft.com/office/drawing/2014/main" id="{0AD43F06-2B18-49BF-9C65-DF21485F4623}"/>
                </a:ext>
              </a:extLst>
            </p:cNvPr>
            <p:cNvSpPr/>
            <p:nvPr/>
          </p:nvSpPr>
          <p:spPr>
            <a:xfrm>
              <a:off x="3225560" y="4049044"/>
              <a:ext cx="337286" cy="365781"/>
            </a:xfrm>
            <a:custGeom>
              <a:avLst/>
              <a:gdLst/>
              <a:ahLst/>
              <a:cxnLst/>
              <a:rect l="l" t="t" r="r" b="b"/>
              <a:pathLst>
                <a:path w="9860" h="10693" extrusionOk="0">
                  <a:moveTo>
                    <a:pt x="4930" y="2655"/>
                  </a:moveTo>
                  <a:cubicBezTo>
                    <a:pt x="5043" y="2655"/>
                    <a:pt x="5156" y="2709"/>
                    <a:pt x="5216" y="2816"/>
                  </a:cubicBezTo>
                  <a:lnTo>
                    <a:pt x="5882" y="4174"/>
                  </a:lnTo>
                  <a:lnTo>
                    <a:pt x="7359" y="4388"/>
                  </a:lnTo>
                  <a:cubicBezTo>
                    <a:pt x="7621" y="4412"/>
                    <a:pt x="7716" y="4721"/>
                    <a:pt x="7526" y="4912"/>
                  </a:cubicBezTo>
                  <a:lnTo>
                    <a:pt x="6454" y="5960"/>
                  </a:lnTo>
                  <a:lnTo>
                    <a:pt x="6716" y="7460"/>
                  </a:lnTo>
                  <a:cubicBezTo>
                    <a:pt x="6736" y="7655"/>
                    <a:pt x="6563" y="7818"/>
                    <a:pt x="6382" y="7818"/>
                  </a:cubicBezTo>
                  <a:cubicBezTo>
                    <a:pt x="6342" y="7818"/>
                    <a:pt x="6302" y="7811"/>
                    <a:pt x="6264" y="7793"/>
                  </a:cubicBezTo>
                  <a:lnTo>
                    <a:pt x="4930" y="7079"/>
                  </a:lnTo>
                  <a:lnTo>
                    <a:pt x="3596" y="7793"/>
                  </a:lnTo>
                  <a:cubicBezTo>
                    <a:pt x="3554" y="7817"/>
                    <a:pt x="3509" y="7827"/>
                    <a:pt x="3465" y="7827"/>
                  </a:cubicBezTo>
                  <a:cubicBezTo>
                    <a:pt x="3283" y="7827"/>
                    <a:pt x="3106" y="7651"/>
                    <a:pt x="3144" y="7460"/>
                  </a:cubicBezTo>
                  <a:lnTo>
                    <a:pt x="3406" y="5960"/>
                  </a:lnTo>
                  <a:lnTo>
                    <a:pt x="2334" y="4912"/>
                  </a:lnTo>
                  <a:cubicBezTo>
                    <a:pt x="2144" y="4745"/>
                    <a:pt x="2239" y="4412"/>
                    <a:pt x="2501" y="4388"/>
                  </a:cubicBezTo>
                  <a:lnTo>
                    <a:pt x="4001" y="4174"/>
                  </a:lnTo>
                  <a:lnTo>
                    <a:pt x="4644" y="2816"/>
                  </a:lnTo>
                  <a:cubicBezTo>
                    <a:pt x="4704" y="2709"/>
                    <a:pt x="4817" y="2655"/>
                    <a:pt x="4930" y="2655"/>
                  </a:cubicBezTo>
                  <a:close/>
                  <a:moveTo>
                    <a:pt x="4930" y="0"/>
                  </a:moveTo>
                  <a:cubicBezTo>
                    <a:pt x="4829" y="0"/>
                    <a:pt x="4727" y="42"/>
                    <a:pt x="4668" y="125"/>
                  </a:cubicBezTo>
                  <a:cubicBezTo>
                    <a:pt x="3728" y="1371"/>
                    <a:pt x="2266" y="2095"/>
                    <a:pt x="743" y="2095"/>
                  </a:cubicBezTo>
                  <a:cubicBezTo>
                    <a:pt x="607" y="2095"/>
                    <a:pt x="471" y="2090"/>
                    <a:pt x="334" y="2078"/>
                  </a:cubicBezTo>
                  <a:cubicBezTo>
                    <a:pt x="320" y="2076"/>
                    <a:pt x="306" y="2075"/>
                    <a:pt x="293" y="2075"/>
                  </a:cubicBezTo>
                  <a:cubicBezTo>
                    <a:pt x="123" y="2075"/>
                    <a:pt x="0" y="2211"/>
                    <a:pt x="0" y="2388"/>
                  </a:cubicBezTo>
                  <a:cubicBezTo>
                    <a:pt x="0" y="3483"/>
                    <a:pt x="191" y="4602"/>
                    <a:pt x="548" y="5650"/>
                  </a:cubicBezTo>
                  <a:cubicBezTo>
                    <a:pt x="1358" y="8103"/>
                    <a:pt x="2858" y="9770"/>
                    <a:pt x="4787" y="10675"/>
                  </a:cubicBezTo>
                  <a:cubicBezTo>
                    <a:pt x="4835" y="10687"/>
                    <a:pt x="4882" y="10693"/>
                    <a:pt x="4930" y="10693"/>
                  </a:cubicBezTo>
                  <a:cubicBezTo>
                    <a:pt x="4978" y="10693"/>
                    <a:pt x="5025" y="10687"/>
                    <a:pt x="5073" y="10675"/>
                  </a:cubicBezTo>
                  <a:cubicBezTo>
                    <a:pt x="7002" y="9770"/>
                    <a:pt x="8502" y="8103"/>
                    <a:pt x="9312" y="5650"/>
                  </a:cubicBezTo>
                  <a:cubicBezTo>
                    <a:pt x="9669" y="4602"/>
                    <a:pt x="9836" y="3483"/>
                    <a:pt x="9860" y="2388"/>
                  </a:cubicBezTo>
                  <a:cubicBezTo>
                    <a:pt x="9860" y="2233"/>
                    <a:pt x="9737" y="2099"/>
                    <a:pt x="9567" y="2099"/>
                  </a:cubicBezTo>
                  <a:cubicBezTo>
                    <a:pt x="9554" y="2099"/>
                    <a:pt x="9540" y="2100"/>
                    <a:pt x="9526" y="2102"/>
                  </a:cubicBezTo>
                  <a:cubicBezTo>
                    <a:pt x="9391" y="2113"/>
                    <a:pt x="9256" y="2119"/>
                    <a:pt x="9122" y="2119"/>
                  </a:cubicBezTo>
                  <a:cubicBezTo>
                    <a:pt x="8116" y="2119"/>
                    <a:pt x="7127" y="1806"/>
                    <a:pt x="6287" y="1197"/>
                  </a:cubicBezTo>
                  <a:cubicBezTo>
                    <a:pt x="5882" y="911"/>
                    <a:pt x="5501" y="554"/>
                    <a:pt x="5192" y="125"/>
                  </a:cubicBezTo>
                  <a:cubicBezTo>
                    <a:pt x="5132" y="42"/>
                    <a:pt x="5031" y="0"/>
                    <a:pt x="4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3" name="Google Shape;2232;p21">
            <a:extLst>
              <a:ext uri="{FF2B5EF4-FFF2-40B4-BE49-F238E27FC236}">
                <a16:creationId xmlns:a16="http://schemas.microsoft.com/office/drawing/2014/main" id="{ACFA0D9F-6AA1-4566-9753-79768D0119D2}"/>
              </a:ext>
            </a:extLst>
          </p:cNvPr>
          <p:cNvGrpSpPr/>
          <p:nvPr/>
        </p:nvGrpSpPr>
        <p:grpSpPr>
          <a:xfrm>
            <a:off x="823059" y="4110852"/>
            <a:ext cx="272970" cy="225330"/>
            <a:chOff x="835420" y="4038467"/>
            <a:chExt cx="363960" cy="300440"/>
          </a:xfrm>
        </p:grpSpPr>
        <p:sp>
          <p:nvSpPr>
            <p:cNvPr id="24" name="Google Shape;2233;p21">
              <a:extLst>
                <a:ext uri="{FF2B5EF4-FFF2-40B4-BE49-F238E27FC236}">
                  <a16:creationId xmlns:a16="http://schemas.microsoft.com/office/drawing/2014/main" id="{D8EE6FFA-7043-46EC-B074-9CC6C3D0CC3A}"/>
                </a:ext>
              </a:extLst>
            </p:cNvPr>
            <p:cNvSpPr/>
            <p:nvPr/>
          </p:nvSpPr>
          <p:spPr>
            <a:xfrm>
              <a:off x="835420" y="4182567"/>
              <a:ext cx="363960" cy="156339"/>
            </a:xfrm>
            <a:custGeom>
              <a:avLst/>
              <a:gdLst/>
              <a:ahLst/>
              <a:cxnLst/>
              <a:rect l="l" t="t" r="r" b="b"/>
              <a:pathLst>
                <a:path w="10646" h="4573" extrusionOk="0">
                  <a:moveTo>
                    <a:pt x="1" y="0"/>
                  </a:moveTo>
                  <a:lnTo>
                    <a:pt x="1" y="3501"/>
                  </a:lnTo>
                  <a:cubicBezTo>
                    <a:pt x="1" y="4097"/>
                    <a:pt x="453" y="4573"/>
                    <a:pt x="1049" y="4573"/>
                  </a:cubicBezTo>
                  <a:lnTo>
                    <a:pt x="9598" y="4573"/>
                  </a:lnTo>
                  <a:cubicBezTo>
                    <a:pt x="10170" y="4573"/>
                    <a:pt x="10646" y="4097"/>
                    <a:pt x="10646" y="3501"/>
                  </a:cubicBezTo>
                  <a:lnTo>
                    <a:pt x="10646" y="0"/>
                  </a:lnTo>
                  <a:lnTo>
                    <a:pt x="7074" y="0"/>
                  </a:lnTo>
                  <a:lnTo>
                    <a:pt x="7074" y="262"/>
                  </a:lnTo>
                  <a:cubicBezTo>
                    <a:pt x="7074" y="905"/>
                    <a:pt x="6574" y="1429"/>
                    <a:pt x="5931" y="1429"/>
                  </a:cubicBezTo>
                  <a:lnTo>
                    <a:pt x="4716" y="1429"/>
                  </a:lnTo>
                  <a:cubicBezTo>
                    <a:pt x="4073" y="1429"/>
                    <a:pt x="3573" y="905"/>
                    <a:pt x="3573" y="262"/>
                  </a:cubicBezTo>
                  <a:lnTo>
                    <a:pt x="35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" name="Google Shape;2234;p21">
              <a:extLst>
                <a:ext uri="{FF2B5EF4-FFF2-40B4-BE49-F238E27FC236}">
                  <a16:creationId xmlns:a16="http://schemas.microsoft.com/office/drawing/2014/main" id="{28F9AD74-E935-4CB8-B999-D2C6ABEF009B}"/>
                </a:ext>
              </a:extLst>
            </p:cNvPr>
            <p:cNvSpPr/>
            <p:nvPr/>
          </p:nvSpPr>
          <p:spPr>
            <a:xfrm>
              <a:off x="978734" y="4182567"/>
              <a:ext cx="77366" cy="26906"/>
            </a:xfrm>
            <a:custGeom>
              <a:avLst/>
              <a:gdLst/>
              <a:ahLst/>
              <a:cxnLst/>
              <a:rect l="l" t="t" r="r" b="b"/>
              <a:pathLst>
                <a:path w="2263" h="787" extrusionOk="0">
                  <a:moveTo>
                    <a:pt x="0" y="0"/>
                  </a:moveTo>
                  <a:lnTo>
                    <a:pt x="0" y="262"/>
                  </a:lnTo>
                  <a:cubicBezTo>
                    <a:pt x="0" y="548"/>
                    <a:pt x="238" y="786"/>
                    <a:pt x="524" y="786"/>
                  </a:cubicBezTo>
                  <a:lnTo>
                    <a:pt x="1739" y="786"/>
                  </a:lnTo>
                  <a:cubicBezTo>
                    <a:pt x="2024" y="786"/>
                    <a:pt x="2263" y="548"/>
                    <a:pt x="2263" y="262"/>
                  </a:cubicBez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" name="Google Shape;2235;p21">
              <a:extLst>
                <a:ext uri="{FF2B5EF4-FFF2-40B4-BE49-F238E27FC236}">
                  <a16:creationId xmlns:a16="http://schemas.microsoft.com/office/drawing/2014/main" id="{193BF323-FEC5-4E96-A010-D031064C60D5}"/>
                </a:ext>
              </a:extLst>
            </p:cNvPr>
            <p:cNvSpPr/>
            <p:nvPr/>
          </p:nvSpPr>
          <p:spPr>
            <a:xfrm>
              <a:off x="835420" y="4038467"/>
              <a:ext cx="363960" cy="122972"/>
            </a:xfrm>
            <a:custGeom>
              <a:avLst/>
              <a:gdLst/>
              <a:ahLst/>
              <a:cxnLst/>
              <a:rect l="l" t="t" r="r" b="b"/>
              <a:pathLst>
                <a:path w="10646" h="3597" extrusionOk="0">
                  <a:moveTo>
                    <a:pt x="6455" y="619"/>
                  </a:moveTo>
                  <a:cubicBezTo>
                    <a:pt x="6550" y="619"/>
                    <a:pt x="6621" y="691"/>
                    <a:pt x="6621" y="786"/>
                  </a:cubicBezTo>
                  <a:lnTo>
                    <a:pt x="6621" y="1572"/>
                  </a:lnTo>
                  <a:lnTo>
                    <a:pt x="4002" y="1572"/>
                  </a:lnTo>
                  <a:lnTo>
                    <a:pt x="4002" y="786"/>
                  </a:lnTo>
                  <a:cubicBezTo>
                    <a:pt x="4002" y="691"/>
                    <a:pt x="4097" y="619"/>
                    <a:pt x="4192" y="619"/>
                  </a:cubicBezTo>
                  <a:close/>
                  <a:moveTo>
                    <a:pt x="4192" y="0"/>
                  </a:moveTo>
                  <a:cubicBezTo>
                    <a:pt x="3740" y="0"/>
                    <a:pt x="3383" y="358"/>
                    <a:pt x="3383" y="810"/>
                  </a:cubicBezTo>
                  <a:lnTo>
                    <a:pt x="3383" y="1596"/>
                  </a:lnTo>
                  <a:lnTo>
                    <a:pt x="1049" y="1596"/>
                  </a:lnTo>
                  <a:cubicBezTo>
                    <a:pt x="477" y="1596"/>
                    <a:pt x="1" y="2072"/>
                    <a:pt x="1" y="2668"/>
                  </a:cubicBezTo>
                  <a:lnTo>
                    <a:pt x="1" y="3596"/>
                  </a:lnTo>
                  <a:lnTo>
                    <a:pt x="10646" y="3572"/>
                  </a:lnTo>
                  <a:lnTo>
                    <a:pt x="10646" y="2668"/>
                  </a:lnTo>
                  <a:cubicBezTo>
                    <a:pt x="10646" y="2072"/>
                    <a:pt x="10170" y="1596"/>
                    <a:pt x="9598" y="1596"/>
                  </a:cubicBezTo>
                  <a:lnTo>
                    <a:pt x="7264" y="1596"/>
                  </a:lnTo>
                  <a:lnTo>
                    <a:pt x="7264" y="810"/>
                  </a:lnTo>
                  <a:cubicBezTo>
                    <a:pt x="7264" y="358"/>
                    <a:pt x="6907" y="0"/>
                    <a:pt x="6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779E537-A20F-45AD-9BD3-6EC563C056A1}"/>
              </a:ext>
            </a:extLst>
          </p:cNvPr>
          <p:cNvSpPr/>
          <p:nvPr/>
        </p:nvSpPr>
        <p:spPr>
          <a:xfrm>
            <a:off x="2402288" y="1881793"/>
            <a:ext cx="1515618" cy="288036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FFFFFF"/>
                </a:solidFill>
                <a:latin typeface="Arial"/>
              </a:rPr>
              <a:t>TPS92205</a:t>
            </a:r>
            <a:r>
              <a:rPr lang="en-US" sz="1200" b="1" dirty="0">
                <a:solidFill>
                  <a:srgbClr val="FFC000"/>
                </a:solidFill>
                <a:latin typeface="Arial"/>
              </a:rPr>
              <a:t>2/3/4/5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00BA79-817B-4DD1-9109-638ABC05C0D8}"/>
              </a:ext>
            </a:extLst>
          </p:cNvPr>
          <p:cNvSpPr/>
          <p:nvPr/>
        </p:nvSpPr>
        <p:spPr>
          <a:xfrm>
            <a:off x="3910873" y="1881793"/>
            <a:ext cx="1515618" cy="2880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FFFFFF"/>
                </a:solidFill>
                <a:latin typeface="Arial"/>
              </a:rPr>
              <a:t>TPS92205</a:t>
            </a:r>
            <a:r>
              <a:rPr lang="en-US" sz="1200" b="1" dirty="0">
                <a:solidFill>
                  <a:srgbClr val="FFC000"/>
                </a:solidFill>
                <a:latin typeface="Arial"/>
              </a:rPr>
              <a:t>0/1</a:t>
            </a:r>
            <a:endParaRPr lang="en-US" sz="1350" b="1" dirty="0">
              <a:solidFill>
                <a:srgbClr val="FFC000"/>
              </a:solidFill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942186-64A6-4DA9-82E1-C964EAA92B83}"/>
              </a:ext>
            </a:extLst>
          </p:cNvPr>
          <p:cNvSpPr/>
          <p:nvPr/>
        </p:nvSpPr>
        <p:spPr>
          <a:xfrm>
            <a:off x="5419458" y="1881793"/>
            <a:ext cx="1515618" cy="288036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FFFFFF"/>
                </a:solidFill>
                <a:latin typeface="Arial"/>
              </a:rPr>
              <a:t>TPS92365</a:t>
            </a:r>
            <a:r>
              <a:rPr lang="en-US" sz="1200" b="1" dirty="0">
                <a:solidFill>
                  <a:srgbClr val="FFC000"/>
                </a:solidFill>
                <a:latin typeface="Arial"/>
              </a:rPr>
              <a:t>2/3/4/5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3B179B-23AF-4A34-A821-B80687DC1E5F}"/>
              </a:ext>
            </a:extLst>
          </p:cNvPr>
          <p:cNvSpPr/>
          <p:nvPr/>
        </p:nvSpPr>
        <p:spPr>
          <a:xfrm>
            <a:off x="6928043" y="1881793"/>
            <a:ext cx="1515618" cy="2880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FFFFFF"/>
                </a:solidFill>
                <a:latin typeface="Arial"/>
              </a:rPr>
              <a:t>TPS92365</a:t>
            </a:r>
            <a:r>
              <a:rPr lang="en-US" sz="1200" b="1" dirty="0">
                <a:solidFill>
                  <a:srgbClr val="FFC000"/>
                </a:solidFill>
                <a:latin typeface="Arial"/>
              </a:rPr>
              <a:t>0/1</a:t>
            </a:r>
            <a:endParaRPr lang="en-US" sz="1350" b="1" dirty="0">
              <a:solidFill>
                <a:srgbClr val="FFC000"/>
              </a:solidFill>
              <a:latin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0C810C-8A40-4AD9-948D-E0B1E042263A}"/>
              </a:ext>
            </a:extLst>
          </p:cNvPr>
          <p:cNvSpPr/>
          <p:nvPr/>
        </p:nvSpPr>
        <p:spPr>
          <a:xfrm>
            <a:off x="643387" y="2163662"/>
            <a:ext cx="7792751" cy="2245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D8E3CC-50EE-4539-AE7F-FA1E6C52EB3B}"/>
              </a:ext>
            </a:extLst>
          </p:cNvPr>
          <p:cNvSpPr txBox="1"/>
          <p:nvPr/>
        </p:nvSpPr>
        <p:spPr>
          <a:xfrm>
            <a:off x="359994" y="817890"/>
            <a:ext cx="4128187" cy="787588"/>
          </a:xfrm>
          <a:prstGeom prst="rect">
            <a:avLst/>
          </a:prstGeom>
          <a:solidFill>
            <a:srgbClr val="E7E7E7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6858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Arial"/>
              </a:rPr>
              <a:t>2A/4A non-synchronous multi-topo LED drivers with up to 65V input voltage, featuring </a:t>
            </a:r>
            <a:r>
              <a:rPr lang="en-US" sz="1200" u="sng" dirty="0">
                <a:solidFill>
                  <a:srgbClr val="C00000"/>
                </a:solidFill>
                <a:latin typeface="Arial"/>
              </a:rPr>
              <a:t>high power density illumination</a:t>
            </a:r>
            <a:r>
              <a:rPr lang="en-US" sz="1200" dirty="0">
                <a:solidFill>
                  <a:srgbClr val="C00000"/>
                </a:solidFill>
                <a:latin typeface="Arial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1200" u="sng" dirty="0">
                <a:solidFill>
                  <a:srgbClr val="C00000"/>
                </a:solidFill>
                <a:latin typeface="Arial"/>
              </a:rPr>
              <a:t>fast LED current rising/falling time</a:t>
            </a: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F7A7B5E2-B6D6-4DAE-8EE6-CB823321B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160" y="3034431"/>
            <a:ext cx="150876" cy="15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FF38EC4-F949-447F-ACD5-6EADAFCEABA9}"/>
              </a:ext>
            </a:extLst>
          </p:cNvPr>
          <p:cNvGrpSpPr/>
          <p:nvPr/>
        </p:nvGrpSpPr>
        <p:grpSpPr>
          <a:xfrm rot="16200000">
            <a:off x="5963316" y="903311"/>
            <a:ext cx="96012" cy="315468"/>
            <a:chOff x="4773015" y="1656502"/>
            <a:chExt cx="77048" cy="26532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335948-20F2-44A7-AD4E-38BD6170301E}"/>
                </a:ext>
              </a:extLst>
            </p:cNvPr>
            <p:cNvCxnSpPr>
              <a:cxnSpLocks/>
              <a:endCxn id="37" idx="6"/>
            </p:cNvCxnSpPr>
            <p:nvPr/>
          </p:nvCxnSpPr>
          <p:spPr>
            <a:xfrm flipH="1" flipV="1">
              <a:off x="4811539" y="1656502"/>
              <a:ext cx="2" cy="230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5D49C08-7DE9-440A-866B-54327F13D01E}"/>
                </a:ext>
              </a:extLst>
            </p:cNvPr>
            <p:cNvSpPr/>
            <p:nvPr/>
          </p:nvSpPr>
          <p:spPr>
            <a:xfrm rot="16200000">
              <a:off x="4773015" y="1844779"/>
              <a:ext cx="77048" cy="770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21DDC0E-AB34-4267-9BEB-C539C0094157}"/>
                </a:ext>
              </a:extLst>
            </p:cNvPr>
            <p:cNvSpPr/>
            <p:nvPr/>
          </p:nvSpPr>
          <p:spPr>
            <a:xfrm rot="16200000">
              <a:off x="4773015" y="1656502"/>
              <a:ext cx="77048" cy="770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65282FD-7F58-41E6-BCD4-D342EA0FDA00}"/>
              </a:ext>
            </a:extLst>
          </p:cNvPr>
          <p:cNvGrpSpPr/>
          <p:nvPr/>
        </p:nvGrpSpPr>
        <p:grpSpPr>
          <a:xfrm>
            <a:off x="4985718" y="726220"/>
            <a:ext cx="690013" cy="705996"/>
            <a:chOff x="6435898" y="951804"/>
            <a:chExt cx="920017" cy="941328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518BE55C-7B55-4DBF-920D-B5EB32E3533A}"/>
                </a:ext>
              </a:extLst>
            </p:cNvPr>
            <p:cNvSpPr/>
            <p:nvPr/>
          </p:nvSpPr>
          <p:spPr>
            <a:xfrm>
              <a:off x="6435898" y="951804"/>
              <a:ext cx="914400" cy="914400"/>
            </a:xfrm>
            <a:prstGeom prst="roundRect">
              <a:avLst>
                <a:gd name="adj" fmla="val 2753"/>
              </a:avLst>
            </a:prstGeom>
            <a:gradFill flip="none" rotWithShape="1">
              <a:gsLst>
                <a:gs pos="0">
                  <a:srgbClr val="080808"/>
                </a:gs>
                <a:gs pos="50000">
                  <a:schemeClr val="tx1"/>
                </a:gs>
                <a:gs pos="100000">
                  <a:srgbClr val="8D8D8D"/>
                </a:gs>
              </a:gsLst>
              <a:lin ang="8100000" scaled="1"/>
              <a:tileRect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600" dirty="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81BD219-6AD6-47DF-9C79-B19ED9E4D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</a:blip>
            <a:stretch>
              <a:fillRect/>
            </a:stretch>
          </p:blipFill>
          <p:spPr>
            <a:xfrm>
              <a:off x="6531578" y="1061553"/>
              <a:ext cx="431892" cy="40069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B442418-4B8A-4765-8955-A5837658F9C3}"/>
                </a:ext>
              </a:extLst>
            </p:cNvPr>
            <p:cNvSpPr txBox="1"/>
            <p:nvPr/>
          </p:nvSpPr>
          <p:spPr>
            <a:xfrm>
              <a:off x="6470445" y="1462245"/>
              <a:ext cx="8854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Kanas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C8AD402B-B9D3-48E5-BEFF-1DBD4A279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225" y="449876"/>
            <a:ext cx="2174031" cy="113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98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fi-FI" dirty="0">
                <a:solidFill>
                  <a:srgbClr val="DE0000"/>
                </a:solidFill>
              </a:rPr>
              <a:t>TPS922052/3/4/5</a:t>
            </a:r>
            <a:br>
              <a:rPr lang="fi-FI" sz="2400" dirty="0">
                <a:solidFill>
                  <a:srgbClr val="FF0000"/>
                </a:solidFill>
              </a:rPr>
            </a:br>
            <a:r>
              <a:rPr lang="en-US" sz="1500" kern="1200" dirty="0">
                <a:solidFill>
                  <a:srgbClr val="000000"/>
                </a:solidFill>
                <a:ea typeface="+mn-ea"/>
                <a:cs typeface="+mn-cs"/>
              </a:rPr>
              <a:t>2/4-A Buck LED Driver with flexible &amp; enhanced dimming performance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223836" y="906658"/>
            <a:ext cx="3830320" cy="2453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4.5V to 65V wide input range</a:t>
            </a:r>
          </a:p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LED </a:t>
            </a: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common anode</a:t>
            </a: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 connection</a:t>
            </a:r>
          </a:p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Integrated 150m</a:t>
            </a:r>
            <a:r>
              <a:rPr lang="el-GR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Ω </a:t>
            </a: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MOSFET with typical 3A / 6A current limit</a:t>
            </a:r>
          </a:p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Optional switching frequency: </a:t>
            </a: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100kHz to 2.2MHz</a:t>
            </a:r>
          </a:p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Spread spectrum for TPS922053 and TPS922055</a:t>
            </a:r>
          </a:p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Advanced dimming options: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Analog dimming (</a:t>
            </a: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256:1</a:t>
            </a: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)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Fast PWM dimming (</a:t>
            </a: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150ns</a:t>
            </a: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 pulse width)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Hybrid and flexible dimming (</a:t>
            </a: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2,000:1</a:t>
            </a: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 at 20kHz PWM)</a:t>
            </a:r>
          </a:p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Full protection features: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LED open and short protection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Switching FET open and short protection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External component failure protection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Cycle-by-cycle current limit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Thermal shutdown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Fault output (open drain)</a:t>
            </a:r>
          </a:p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Configurable thermal foldback curve</a:t>
            </a:r>
          </a:p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VSON, WSON and SOT23 package options</a:t>
            </a:r>
          </a:p>
        </p:txBody>
      </p:sp>
      <p:sp>
        <p:nvSpPr>
          <p:cNvPr id="283655" name="Rectangle 14"/>
          <p:cNvSpPr>
            <a:spLocks noChangeArrowheads="1"/>
          </p:cNvSpPr>
          <p:nvPr/>
        </p:nvSpPr>
        <p:spPr bwMode="auto">
          <a:xfrm>
            <a:off x="223836" y="661673"/>
            <a:ext cx="3830320" cy="257175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/>
          <a:p>
            <a:pPr marL="0" marR="0" lvl="0" indent="0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Features</a:t>
            </a:r>
          </a:p>
        </p:txBody>
      </p:sp>
      <p:sp>
        <p:nvSpPr>
          <p:cNvPr id="283656" name="Rectangle 14"/>
          <p:cNvSpPr>
            <a:spLocks noChangeArrowheads="1"/>
          </p:cNvSpPr>
          <p:nvPr/>
        </p:nvSpPr>
        <p:spPr bwMode="auto">
          <a:xfrm>
            <a:off x="4119882" y="668020"/>
            <a:ext cx="4800284" cy="257175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/>
          <a:p>
            <a:pPr marL="0" marR="0" lvl="0" indent="0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" charset="0"/>
              </a:rPr>
              <a:t>Benefits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8600" y="3644893"/>
            <a:ext cx="3830320" cy="13566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446" lvl="0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Constant illumination:</a:t>
            </a:r>
          </a:p>
          <a:p>
            <a:pPr lvl="1" defTabSz="914378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Indoor, outdoor, professional lighting</a:t>
            </a:r>
          </a:p>
          <a:p>
            <a:pPr lvl="1" defTabSz="914378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Medical, surgical lighting</a:t>
            </a:r>
          </a:p>
          <a:p>
            <a:pPr lvl="1" defTabSz="914378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Projector, laser TV, printer, IP camera</a:t>
            </a:r>
          </a:p>
          <a:p>
            <a:pPr marL="171446" lvl="0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Instant illumination:</a:t>
            </a:r>
          </a:p>
          <a:p>
            <a:pPr lvl="1" defTabSz="914378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Machine vision, camera flash</a:t>
            </a:r>
          </a:p>
          <a:p>
            <a:pPr lvl="1" defTabSz="914378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Fire alarm, strobe</a:t>
            </a:r>
          </a:p>
          <a:p>
            <a:pPr marL="171446" lvl="0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CC and CV source:</a:t>
            </a:r>
          </a:p>
          <a:p>
            <a:pPr lvl="1" defTabSz="914378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LCD backlighting</a:t>
            </a:r>
          </a:p>
          <a:p>
            <a:pPr lvl="1" defTabSz="914378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Battery charging</a:t>
            </a:r>
          </a:p>
          <a:p>
            <a:pPr lvl="1" defTabSz="914378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TEC control</a:t>
            </a:r>
          </a:p>
          <a:p>
            <a:pPr marL="171446" marR="0" lvl="0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79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Calibri" pitchFamily="34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223836" y="3368040"/>
            <a:ext cx="3830320" cy="276853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/>
          <a:p>
            <a:pPr marL="0" marR="0" lvl="0" indent="0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Applications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19880" y="925196"/>
            <a:ext cx="4800285" cy="1085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383" marR="0" lvl="0" indent="-171383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79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High power density support various application</a:t>
            </a:r>
          </a:p>
          <a:p>
            <a:pPr marL="171383" marR="0" lvl="0" indent="-171383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79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Fast response supports high contrast ratio</a:t>
            </a:r>
          </a:p>
          <a:p>
            <a:pPr marL="171383" marR="0" lvl="0" indent="-171383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79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Multiple dimming methods enable high dimming performance</a:t>
            </a:r>
          </a:p>
          <a:p>
            <a:pPr marL="171383" marR="0" lvl="0" indent="-171383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79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Buck Topology optimized pinout and layout for single layer PCB </a:t>
            </a:r>
          </a:p>
          <a:p>
            <a:pPr marL="171383" marR="0" lvl="0" indent="-171383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79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Spread spectrum relaxes system EMI filter</a:t>
            </a:r>
          </a:p>
          <a:p>
            <a:pPr marL="171383" marR="0" lvl="0" indent="-171383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79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Fault output for fast system fault handling</a:t>
            </a:r>
          </a:p>
          <a:p>
            <a:pPr marL="171383" marR="0" lvl="0" indent="-171383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79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Thermal foldback brings more system reliability</a:t>
            </a:r>
          </a:p>
          <a:p>
            <a:pPr marL="173669" marR="0" lvl="0" indent="-172971" algn="l" defTabSz="914378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79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" name="Slide Number Placeholder 4"/>
          <p:cNvSpPr txBox="1">
            <a:spLocks/>
          </p:cNvSpPr>
          <p:nvPr/>
        </p:nvSpPr>
        <p:spPr>
          <a:xfrm>
            <a:off x="6642100" y="4537472"/>
            <a:ext cx="2133600" cy="15478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3807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7614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1422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5229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903706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284449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2665187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045926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r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3548F6-AAA9-4A8D-A869-511B3DFE3256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r" defTabSz="91437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E01294-2E7B-4630-B35C-8C4CB186A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317" y="2107390"/>
            <a:ext cx="3627733" cy="2521299"/>
          </a:xfrm>
          <a:prstGeom prst="rect">
            <a:avLst/>
          </a:prstGeom>
        </p:spPr>
      </p:pic>
      <p:sp>
        <p:nvSpPr>
          <p:cNvPr id="14" name="Action Button: Home 1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CCA05F3-30CF-48DE-B605-A7B60C3E439C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12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fi-FI" dirty="0">
                <a:solidFill>
                  <a:srgbClr val="DE0000"/>
                </a:solidFill>
              </a:rPr>
              <a:t>TPS923652/3/4/5</a:t>
            </a:r>
            <a:br>
              <a:rPr lang="fi-FI" sz="2400" dirty="0">
                <a:solidFill>
                  <a:srgbClr val="FF0000"/>
                </a:solidFill>
              </a:rPr>
            </a:br>
            <a:r>
              <a:rPr lang="en-US" sz="1500" kern="1200" dirty="0">
                <a:solidFill>
                  <a:srgbClr val="000000"/>
                </a:solidFill>
                <a:ea typeface="+mn-ea"/>
                <a:cs typeface="+mn-cs"/>
              </a:rPr>
              <a:t>2/4-A Boost / Buck-Boost LED Driver with flexible &amp; enhanced dimming performance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879989"/>
            <a:ext cx="3830320" cy="24474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4.5V to 65V wide input range</a:t>
            </a:r>
          </a:p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LED common cathode connection</a:t>
            </a:r>
          </a:p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Integrated 150m</a:t>
            </a:r>
            <a:r>
              <a:rPr lang="el-GR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Ω </a:t>
            </a: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MOSFET with typical </a:t>
            </a: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3A / 6.5A / 8.5A </a:t>
            </a: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current limit</a:t>
            </a:r>
          </a:p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Optional switching frequency: </a:t>
            </a: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100kHz to 2.2MHz</a:t>
            </a:r>
          </a:p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Spread spectrum for TPS923653 and TPS923655</a:t>
            </a:r>
          </a:p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Advanced dimming options: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Analog dimming (</a:t>
            </a: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256:1</a:t>
            </a: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)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Fast PWM dimming (150ns pulse width)</a:t>
            </a:r>
          </a:p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Hybrid and flexible dimming (</a:t>
            </a: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2,000:1</a:t>
            </a: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 at 20kHz PWM)</a:t>
            </a:r>
          </a:p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Full protection features: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LED open and short protection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Switching FET open and short protection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External component failure protection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Cycle-by-cycle current limit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Thermal shutdown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Fault output (open drain)</a:t>
            </a:r>
          </a:p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Configurable thermal foldback curve</a:t>
            </a:r>
          </a:p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VSON, WSON and SOT23 package options</a:t>
            </a:r>
            <a:endParaRPr kumimoji="0" lang="en-US" sz="79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Calibri" pitchFamily="34" charset="0"/>
            </a:endParaRPr>
          </a:p>
        </p:txBody>
      </p:sp>
      <p:sp>
        <p:nvSpPr>
          <p:cNvPr id="283655" name="Rectangle 14"/>
          <p:cNvSpPr>
            <a:spLocks noChangeArrowheads="1"/>
          </p:cNvSpPr>
          <p:nvPr/>
        </p:nvSpPr>
        <p:spPr bwMode="auto">
          <a:xfrm>
            <a:off x="228600" y="635003"/>
            <a:ext cx="3830320" cy="257175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/>
          <a:p>
            <a:pPr marL="0" marR="0" lvl="0" indent="0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Features</a:t>
            </a:r>
          </a:p>
        </p:txBody>
      </p:sp>
      <p:sp>
        <p:nvSpPr>
          <p:cNvPr id="283656" name="Rectangle 14"/>
          <p:cNvSpPr>
            <a:spLocks noChangeArrowheads="1"/>
          </p:cNvSpPr>
          <p:nvPr/>
        </p:nvSpPr>
        <p:spPr bwMode="auto">
          <a:xfrm>
            <a:off x="4119882" y="641350"/>
            <a:ext cx="4800284" cy="257175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/>
          <a:p>
            <a:pPr marL="0" marR="0" lvl="0" indent="0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" charset="0"/>
              </a:rPr>
              <a:t>Benefits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228600" y="3327400"/>
            <a:ext cx="3830320" cy="276853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/>
          <a:p>
            <a:pPr marL="0" marR="0" lvl="0" indent="0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Applications</a:t>
            </a:r>
          </a:p>
        </p:txBody>
      </p:sp>
      <p:sp>
        <p:nvSpPr>
          <p:cNvPr id="11" name="Slide Number Placeholder 4"/>
          <p:cNvSpPr txBox="1">
            <a:spLocks/>
          </p:cNvSpPr>
          <p:nvPr/>
        </p:nvSpPr>
        <p:spPr>
          <a:xfrm>
            <a:off x="6642100" y="4537472"/>
            <a:ext cx="2133600" cy="15478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3807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7614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1422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5229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903706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284449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2665187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045926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r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3548F6-AAA9-4A8D-A869-511B3DFE3256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37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59E9E1-FBF7-4B8F-86A3-72F8A9E852DB}"/>
              </a:ext>
            </a:extLst>
          </p:cNvPr>
          <p:cNvSpPr/>
          <p:nvPr/>
        </p:nvSpPr>
        <p:spPr>
          <a:xfrm>
            <a:off x="4119880" y="879476"/>
            <a:ext cx="4800285" cy="1085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383" marR="0" lvl="0" indent="-171383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79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High power density support various application</a:t>
            </a:r>
          </a:p>
          <a:p>
            <a:pPr marL="171383" marR="0" lvl="0" indent="-171383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79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Fast response supports high contrast ratio</a:t>
            </a:r>
          </a:p>
          <a:p>
            <a:pPr marL="171383" marR="0" lvl="0" indent="-171383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79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Multiple dimming methods enable high dimming performance</a:t>
            </a:r>
          </a:p>
          <a:p>
            <a:pPr marL="171383" marR="0" lvl="0" indent="-171383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79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Boost Topology optimized pinout and layout for single layer PCB </a:t>
            </a:r>
          </a:p>
          <a:p>
            <a:pPr marL="171383" marR="0" lvl="0" indent="-171383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79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Spread spectrum relaxes system EMI filter</a:t>
            </a:r>
          </a:p>
          <a:p>
            <a:pPr marL="171383" marR="0" lvl="0" indent="-171383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79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Fault output for fast system fault handling</a:t>
            </a:r>
          </a:p>
          <a:p>
            <a:pPr marL="171383" marR="0" lvl="0" indent="-171383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79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Thermal foldback brings more system reliability</a:t>
            </a:r>
          </a:p>
          <a:p>
            <a:pPr marL="173669" marR="0" lvl="0" indent="-172971" algn="l" defTabSz="914378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79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FEDFB6-A0F5-4080-BA47-4F84321575C4}"/>
              </a:ext>
            </a:extLst>
          </p:cNvPr>
          <p:cNvSpPr/>
          <p:nvPr/>
        </p:nvSpPr>
        <p:spPr>
          <a:xfrm>
            <a:off x="228600" y="3604253"/>
            <a:ext cx="3830320" cy="13566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446" lvl="0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Constant illumination:</a:t>
            </a:r>
          </a:p>
          <a:p>
            <a:pPr lvl="1" defTabSz="914378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Indoor, outdoor, professional lighting</a:t>
            </a:r>
          </a:p>
          <a:p>
            <a:pPr lvl="1" defTabSz="914378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Medical, surgical lighting</a:t>
            </a:r>
          </a:p>
          <a:p>
            <a:pPr lvl="1" defTabSz="914378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Projector, laser TV, printer, IP camera</a:t>
            </a:r>
          </a:p>
          <a:p>
            <a:pPr marL="171446" lvl="0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Instant illumination:</a:t>
            </a:r>
          </a:p>
          <a:p>
            <a:pPr lvl="1" defTabSz="914378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Machine vision, camera flash</a:t>
            </a:r>
          </a:p>
          <a:p>
            <a:pPr lvl="1" defTabSz="914378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Fire alarm, strobe</a:t>
            </a:r>
          </a:p>
          <a:p>
            <a:pPr marL="171446" lvl="0" indent="-171446" defTabSz="914378"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CC and CV source:</a:t>
            </a:r>
          </a:p>
          <a:p>
            <a:pPr lvl="1" defTabSz="914378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LCD backlighting</a:t>
            </a:r>
          </a:p>
          <a:p>
            <a:pPr lvl="1" defTabSz="914378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Battery charging</a:t>
            </a:r>
          </a:p>
          <a:p>
            <a:pPr lvl="1" defTabSz="914378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TEC control</a:t>
            </a:r>
          </a:p>
          <a:p>
            <a:pPr marL="171446" marR="0" lvl="0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79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5885C-D08F-4647-9EA1-3049A0BBD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006" y="2077187"/>
            <a:ext cx="3551794" cy="2500426"/>
          </a:xfrm>
          <a:prstGeom prst="rect">
            <a:avLst/>
          </a:prstGeom>
        </p:spPr>
      </p:pic>
      <p:sp>
        <p:nvSpPr>
          <p:cNvPr id="13" name="Action Button: Home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9396C3D-5904-4ADD-94BE-D164F75C8CC4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1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0FC0E1CC-E727-4CAF-A8CC-8A39B965E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1" y="85725"/>
            <a:ext cx="802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7134" tIns="28566" rIns="57134" bIns="28566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507834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6pPr>
            <a:lvl7pPr marL="1015669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7pPr>
            <a:lvl8pPr marL="1523501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8pPr>
            <a:lvl9pPr marL="2031329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2700" b="1" i="0" u="none" strike="noStrike" kern="0" cap="none" spc="0" normalizeH="0" baseline="0" noProof="0" dirty="0">
                <a:ln>
                  <a:noFill/>
                </a:ln>
                <a:solidFill>
                  <a:srgbClr val="DE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TPS922050/1</a:t>
            </a:r>
            <a:br>
              <a:rPr kumimoji="0" lang="fi-FI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fi-FI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65-V 1-A/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2-A Buck LED Driver with Analog/PWM Dimming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AE3296-AA14-499C-8D25-2FCCBEE89CBF}"/>
              </a:ext>
            </a:extLst>
          </p:cNvPr>
          <p:cNvSpPr/>
          <p:nvPr/>
        </p:nvSpPr>
        <p:spPr>
          <a:xfrm>
            <a:off x="228600" y="987939"/>
            <a:ext cx="383032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4.5V to 65V wide input range</a:t>
            </a:r>
          </a:p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LED common anode connection</a:t>
            </a:r>
          </a:p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Integrated 300m</a:t>
            </a:r>
            <a:r>
              <a:rPr lang="el-GR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Ω </a:t>
            </a: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MOSFET: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Typical current limit (1.6A / 3.2A)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Switching frequency (</a:t>
            </a: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400kHz / 1MHz</a:t>
            </a: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)</a:t>
            </a:r>
          </a:p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Advanced dimming options: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Analog dimming (</a:t>
            </a: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200:1</a:t>
            </a: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)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Fast PWM dimming (</a:t>
            </a: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50ns</a:t>
            </a: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 pulse width)</a:t>
            </a:r>
          </a:p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Full protection features: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LED open and short protection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Switching FET open and short protection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External component failure protection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Cycle-by-cycle current limit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Thermal shutdown</a:t>
            </a:r>
          </a:p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Package: WSON-8, HVSSOP-8, SOT583</a:t>
            </a:r>
            <a:endParaRPr kumimoji="0" lang="en-US" sz="79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Calibri" pitchFamily="34" charset="0"/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3314F6CC-388E-4C1C-8666-DE7AD6EBD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742954"/>
            <a:ext cx="3830320" cy="257175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/>
          <a:p>
            <a:pPr marL="0" marR="0" lvl="0" indent="0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9CD7D6-8C37-451F-A7DA-40CAF4B87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9882" y="742949"/>
            <a:ext cx="4800284" cy="257175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/>
          <a:p>
            <a:pPr marL="0" marR="0" lvl="0" indent="0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" charset="0"/>
              </a:rPr>
              <a:t>Benefits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3DC7F3-B88D-422E-8CEF-BB07969A23AA}"/>
              </a:ext>
            </a:extLst>
          </p:cNvPr>
          <p:cNvSpPr/>
          <p:nvPr/>
        </p:nvSpPr>
        <p:spPr>
          <a:xfrm>
            <a:off x="228600" y="3333916"/>
            <a:ext cx="3830320" cy="14412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28585" lvl="0" indent="-128585" defTabSz="685784"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Constant illumination:</a:t>
            </a:r>
          </a:p>
          <a:p>
            <a:pPr lvl="1" defTabSz="685784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Indoor and outdoor lighting</a:t>
            </a:r>
          </a:p>
          <a:p>
            <a:pPr lvl="1" defTabSz="685784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Appliance lighting</a:t>
            </a:r>
          </a:p>
          <a:p>
            <a:pPr lvl="1" defTabSz="685784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Cold/warm WLED lighting</a:t>
            </a:r>
          </a:p>
          <a:p>
            <a:pPr lvl="1" defTabSz="685784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Emergency and signage lighting</a:t>
            </a:r>
          </a:p>
          <a:p>
            <a:pPr lvl="1" defTabSz="685784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Security floodlight</a:t>
            </a:r>
          </a:p>
          <a:p>
            <a:pPr lvl="1" defTabSz="685784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LED bulb and lamp</a:t>
            </a:r>
          </a:p>
          <a:p>
            <a:pPr lvl="1" defTabSz="685784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LCD backlight</a:t>
            </a:r>
          </a:p>
          <a:p>
            <a:pPr marL="128585" lvl="0" indent="-128585" defTabSz="685784"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 Instant illumination:</a:t>
            </a:r>
          </a:p>
          <a:p>
            <a:pPr lvl="1" defTabSz="685784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Machine vision and camera flash</a:t>
            </a:r>
          </a:p>
          <a:p>
            <a:pPr lvl="1" defTabSz="685784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Fire alarm and strobe</a:t>
            </a:r>
            <a:endParaRPr kumimoji="0" lang="en-US" sz="79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Calibri" pitchFamily="34" charset="0"/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700745BB-B86C-4177-B80B-F55C6A95D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075939"/>
            <a:ext cx="3830320" cy="276853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/>
          <a:p>
            <a:pPr marL="0" marR="0" lvl="0" indent="0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Applications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8DAE01-4E2C-4EF2-8B62-781D8213A03E}"/>
              </a:ext>
            </a:extLst>
          </p:cNvPr>
          <p:cNvSpPr/>
          <p:nvPr/>
        </p:nvSpPr>
        <p:spPr>
          <a:xfrm>
            <a:off x="4119880" y="1000126"/>
            <a:ext cx="4800285" cy="7615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28537" marR="0" lvl="0" indent="-128537" algn="l" defTabSz="685784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79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High power density support various application</a:t>
            </a:r>
          </a:p>
          <a:p>
            <a:pPr marL="128537" marR="0" lvl="0" indent="-128537" algn="l" defTabSz="685784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79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Short pulse response supports high dimming frequency and high contrast ratio</a:t>
            </a:r>
          </a:p>
          <a:p>
            <a:pPr marL="128537" marR="0" lvl="0" indent="-128537" algn="l" defTabSz="685784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79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Buck Topology optimized low number pinout and layout for single layer PCB</a:t>
            </a:r>
          </a:p>
          <a:p>
            <a:pPr marL="128537" marR="0" lvl="0" indent="-128537" algn="l" defTabSz="685784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79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Fault protection and thermal shutdown for essential reliability</a:t>
            </a:r>
            <a:endParaRPr kumimoji="0" lang="en-US" sz="79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DE49F0-6902-4950-9860-6BD62A741E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 vert="horz" wrap="square" lIns="76185" tIns="38092" rIns="76185" bIns="38092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92281B-189C-DD44-8CCD-1176BC153EB5}" type="slidenum"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04DDAC-B1FD-4748-B60B-F21928C3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129" y="2055289"/>
            <a:ext cx="3432442" cy="2492811"/>
          </a:xfrm>
          <a:prstGeom prst="rect">
            <a:avLst/>
          </a:prstGeom>
        </p:spPr>
      </p:pic>
      <p:sp>
        <p:nvSpPr>
          <p:cNvPr id="20" name="Action Button: Home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8BF7DF9-4199-4155-840E-03BD8F70C5D8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99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DE49F0-6902-4950-9860-6BD62A741E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 vert="horz" wrap="square" lIns="76185" tIns="38092" rIns="76185" bIns="38092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92281B-189C-DD44-8CCD-1176BC153EB5}" type="slidenum"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E4C23C39-AE5D-45BD-9FDD-0E4BF6B8B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36" y="123925"/>
            <a:ext cx="802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7134" tIns="28566" rIns="57134" bIns="28566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507834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6pPr>
            <a:lvl7pPr marL="1015669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7pPr>
            <a:lvl8pPr marL="1523501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8pPr>
            <a:lvl9pPr marL="2031329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2700" b="1" i="0" u="none" strike="noStrike" kern="0" cap="none" spc="0" normalizeH="0" baseline="0" noProof="0" dirty="0">
                <a:ln>
                  <a:noFill/>
                </a:ln>
                <a:solidFill>
                  <a:srgbClr val="DE0000"/>
                </a:solidFill>
                <a:effectLst/>
                <a:uLnTx/>
                <a:uFillTx/>
                <a:ea typeface="+mj-ea"/>
                <a:cs typeface="+mj-cs"/>
              </a:rPr>
              <a:t>TPS923650/1</a:t>
            </a:r>
            <a:br>
              <a:rPr kumimoji="0" lang="fi-FI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rPr>
            </a:br>
            <a:r>
              <a:rPr lang="en-US" sz="1500" kern="0" dirty="0">
                <a:solidFill>
                  <a:srgbClr val="000000"/>
                </a:solidFill>
                <a:latin typeface="Arial"/>
              </a:rPr>
              <a:t>65-V 1-A/2-A B</a:t>
            </a:r>
            <a:r>
              <a:rPr lang="en-US" altLang="zh-CN" sz="1500" kern="0" dirty="0">
                <a:solidFill>
                  <a:srgbClr val="000000"/>
                </a:solidFill>
                <a:latin typeface="Arial"/>
              </a:rPr>
              <a:t>oost/Buck-Boost</a:t>
            </a:r>
            <a:r>
              <a:rPr lang="en-US" sz="1500" kern="0" dirty="0">
                <a:solidFill>
                  <a:srgbClr val="000000"/>
                </a:solidFill>
                <a:latin typeface="Arial"/>
              </a:rPr>
              <a:t> LED Driver with Analog/PWM Dimming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6BE395-B284-4565-BE58-96221E20E51F}"/>
              </a:ext>
            </a:extLst>
          </p:cNvPr>
          <p:cNvSpPr/>
          <p:nvPr/>
        </p:nvSpPr>
        <p:spPr>
          <a:xfrm>
            <a:off x="228600" y="987939"/>
            <a:ext cx="3830320" cy="2104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4.5V to 65V wide input range</a:t>
            </a:r>
          </a:p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LED common cathode connection</a:t>
            </a:r>
          </a:p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Integrated 300m</a:t>
            </a:r>
            <a:r>
              <a:rPr lang="el-GR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Ω </a:t>
            </a: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MOSFET: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Typical current limit (1.6A / 3.2A)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Switching frequency (</a:t>
            </a: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400kHz / 1MHz</a:t>
            </a: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)</a:t>
            </a:r>
          </a:p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Advanced dimming options: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Analog dimming (</a:t>
            </a: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200:1</a:t>
            </a: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)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Fast PWM dimming (</a:t>
            </a: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50ns</a:t>
            </a: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 pulse width)</a:t>
            </a:r>
          </a:p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Full protection features: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LED open and short protection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Switching FET open and short protection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External component failure protection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Cycle-by-cycle current limit</a:t>
            </a:r>
          </a:p>
          <a:p>
            <a:pPr lvl="1" defTabSz="914378">
              <a:lnSpc>
                <a:spcPct val="110000"/>
              </a:lnSpc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Thermal shutdown</a:t>
            </a:r>
          </a:p>
          <a:p>
            <a:pPr marL="171446" lvl="0" indent="-171446" defTabSz="914378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Package: WSON-8, HVSSOP-8, SOT583</a:t>
            </a:r>
            <a:endParaRPr kumimoji="0" lang="en-US" sz="79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Calibri" pitchFamily="34" charset="0"/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0BCB6D19-0156-4E9B-B0CE-D6D2135B4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742954"/>
            <a:ext cx="3830320" cy="257175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/>
          <a:p>
            <a:pPr marL="0" marR="0" lvl="0" indent="0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Features</a:t>
            </a: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E6214CEA-8D1F-4A2E-96E3-AF8E78B4E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9882" y="742949"/>
            <a:ext cx="4800284" cy="257175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/>
          <a:p>
            <a:pPr marL="0" marR="0" lvl="0" indent="0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" charset="0"/>
              </a:rPr>
              <a:t>Benefits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809EF5-8966-4064-B7CE-BCEAD9CFC2CA}"/>
              </a:ext>
            </a:extLst>
          </p:cNvPr>
          <p:cNvSpPr/>
          <p:nvPr/>
        </p:nvSpPr>
        <p:spPr>
          <a:xfrm>
            <a:off x="4119880" y="1000125"/>
            <a:ext cx="4800285" cy="742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28537" marR="0" lvl="0" indent="-128537" algn="l" defTabSz="685784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79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High power density support various application</a:t>
            </a:r>
          </a:p>
          <a:p>
            <a:pPr marL="128537" marR="0" lvl="0" indent="-128537" algn="l" defTabSz="685784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79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Short pulse response supports high dimming frequency and high contrast ratio</a:t>
            </a:r>
          </a:p>
          <a:p>
            <a:pPr marL="128537" marR="0" lvl="0" indent="-128537" algn="l" defTabSz="685784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79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Buck Topology optimized low number pinout and layout for single layer PCB</a:t>
            </a:r>
          </a:p>
          <a:p>
            <a:pPr marL="128537" marR="0" lvl="0" indent="-128537" algn="l" defTabSz="685784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79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Fault protection and thermal shutdown for essential reliability</a:t>
            </a:r>
            <a:endParaRPr kumimoji="0" lang="en-US" sz="79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FD50BD-593A-43F9-9107-CD07590721DA}"/>
              </a:ext>
            </a:extLst>
          </p:cNvPr>
          <p:cNvSpPr/>
          <p:nvPr/>
        </p:nvSpPr>
        <p:spPr>
          <a:xfrm>
            <a:off x="228600" y="3333916"/>
            <a:ext cx="3830320" cy="14412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28585" lvl="0" indent="-128585" defTabSz="685784"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Constant illumination:</a:t>
            </a:r>
          </a:p>
          <a:p>
            <a:pPr lvl="1" defTabSz="685784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Indoor and outdoor lighting</a:t>
            </a:r>
          </a:p>
          <a:p>
            <a:pPr lvl="1" defTabSz="685784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Appliance lighting</a:t>
            </a:r>
          </a:p>
          <a:p>
            <a:pPr lvl="1" defTabSz="685784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Cold/warm WLED lighting</a:t>
            </a:r>
          </a:p>
          <a:p>
            <a:pPr lvl="1" defTabSz="685784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Emergency and signage lighting</a:t>
            </a:r>
          </a:p>
          <a:p>
            <a:pPr lvl="1" defTabSz="685784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Security floodlight</a:t>
            </a:r>
          </a:p>
          <a:p>
            <a:pPr lvl="1" defTabSz="685784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LED bulb and lamp</a:t>
            </a:r>
          </a:p>
          <a:p>
            <a:pPr lvl="1" defTabSz="685784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LCD backlight</a:t>
            </a:r>
          </a:p>
          <a:p>
            <a:pPr marL="128585" lvl="0" indent="-128585" defTabSz="685784"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 Instant illumination:</a:t>
            </a:r>
          </a:p>
          <a:p>
            <a:pPr lvl="1" defTabSz="685784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Machine vision and camera flash</a:t>
            </a:r>
          </a:p>
          <a:p>
            <a:pPr lvl="1" defTabSz="685784"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– Fire alarm and strobe</a:t>
            </a:r>
            <a:endParaRPr kumimoji="0" lang="en-US" sz="79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Calibri" pitchFamily="34" charset="0"/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65D96B92-852D-462B-A972-0D821BC5A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075939"/>
            <a:ext cx="3830320" cy="276853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/>
          <a:p>
            <a:pPr marL="0" marR="0" lvl="0" indent="0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Applications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5E6BEC-6D0E-43C3-BEFE-FC67232F3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782" y="2009412"/>
            <a:ext cx="3407718" cy="2483939"/>
          </a:xfrm>
          <a:prstGeom prst="rect">
            <a:avLst/>
          </a:prstGeom>
        </p:spPr>
      </p:pic>
      <p:sp>
        <p:nvSpPr>
          <p:cNvPr id="15" name="Action Button: Home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396F1D26-6F4D-4054-9D78-F3241B620FFC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862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EC6402-AED3-491A-8375-F1208BE81D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203" y="1808693"/>
            <a:ext cx="4605150" cy="2660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62EEF-1BAA-4068-A7FA-B3F15B284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3" y="36712"/>
            <a:ext cx="9064626" cy="61079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rgbClr val="DE0000"/>
                </a:solidFill>
                <a:latin typeface="+mj-lt"/>
              </a:rPr>
              <a:t>TPS92401</a:t>
            </a:r>
            <a:r>
              <a:rPr lang="en-US" altLang="zh-CN" sz="2400" dirty="0">
                <a:latin typeface="+mj-lt"/>
              </a:rPr>
              <a:t> </a:t>
            </a:r>
            <a:br>
              <a:rPr lang="en-US" altLang="zh-CN" sz="1600" dirty="0"/>
            </a:br>
            <a:r>
              <a:rPr lang="en-US" altLang="zh-CN" sz="1500" dirty="0">
                <a:solidFill>
                  <a:schemeClr val="tx1"/>
                </a:solidFill>
                <a:latin typeface="+mn-lt"/>
              </a:rPr>
              <a:t>4-Channel 5-A LED Dot-Controller with Integrated FET and Advanced Dimming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0F10ABE-AB16-4FD1-9E64-512DEFC7E0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18374" y="4642856"/>
            <a:ext cx="2133600" cy="273844"/>
          </a:xfrm>
          <a:prstGeom prst="rect">
            <a:avLst/>
          </a:prstGeom>
        </p:spPr>
        <p:txBody>
          <a:bodyPr vert="horz" wrap="square" lIns="76185" tIns="38092" rIns="76185" bIns="38092" numCol="1" anchor="t" anchorCtr="0" compatLnSpc="1">
            <a:prstTxWarp prst="textNoShape">
              <a:avLst/>
            </a:prstTxWarp>
          </a:bodyPr>
          <a:lstStyle/>
          <a:p>
            <a:pPr defTabSz="685783" fontAlgn="auto">
              <a:spcBef>
                <a:spcPts val="0"/>
              </a:spcBef>
              <a:spcAft>
                <a:spcPts val="0"/>
              </a:spcAft>
              <a:defRPr/>
            </a:pPr>
            <a:fld id="{0892281B-189C-DD44-8CCD-1176BC153EB5}" type="slidenum">
              <a:rPr lang="en-US">
                <a:solidFill>
                  <a:srgbClr val="000000">
                    <a:tint val="75000"/>
                  </a:srgbClr>
                </a:solidFill>
                <a:latin typeface="Arial"/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t>35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D44ED974-5E02-43BB-8714-EFFCA0C708B1}"/>
              </a:ext>
            </a:extLst>
          </p:cNvPr>
          <p:cNvSpPr/>
          <p:nvPr/>
        </p:nvSpPr>
        <p:spPr>
          <a:xfrm>
            <a:off x="228600" y="841340"/>
            <a:ext cx="3830320" cy="2830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434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Wide Input Voltage Range: </a:t>
            </a: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4.5V to 65V</a:t>
            </a:r>
          </a:p>
          <a:p>
            <a:pPr marL="171434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900" b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itchFamily="34" charset="0"/>
              </a:rPr>
              <a:t>Common Cathode / Common Anode</a:t>
            </a:r>
          </a:p>
          <a:p>
            <a:pPr marL="171434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4</a:t>
            </a:r>
            <a:r>
              <a:rPr lang="en-US" sz="900" dirty="0">
                <a:solidFill>
                  <a:srgbClr val="FF0000"/>
                </a:solidFill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Integrated LED Bypass Switches</a:t>
            </a:r>
          </a:p>
          <a:p>
            <a:pPr marL="552291" lvl="1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5A</a:t>
            </a:r>
            <a:r>
              <a:rPr lang="en-US" sz="900" b="1" dirty="0">
                <a:solidFill>
                  <a:srgbClr val="FF0000"/>
                </a:solidFill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Max Continuous Current</a:t>
            </a:r>
          </a:p>
          <a:p>
            <a:pPr marL="171434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Integrated </a:t>
            </a: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16-bit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PWM Generator and SPI Interface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alibri" panose="020F0502020204030204" pitchFamily="34" charset="0"/>
              <a:cs typeface="Calibri" pitchFamily="34" charset="0"/>
            </a:endParaRPr>
          </a:p>
          <a:p>
            <a:pPr marL="552291" lvl="1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Programmable PWM Frequency Up to </a:t>
            </a: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60kHz</a:t>
            </a:r>
          </a:p>
          <a:p>
            <a:pPr marL="552291" lvl="1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Programmable PWM Slew Rate and Shifting</a:t>
            </a:r>
          </a:p>
          <a:p>
            <a:pPr marL="552291" lvl="1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Support SPI </a:t>
            </a: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Daisy Chain / Star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Connection</a:t>
            </a:r>
          </a:p>
          <a:p>
            <a:pPr marL="171434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Protection &amp; Diagnostics</a:t>
            </a:r>
          </a:p>
          <a:p>
            <a:pPr marL="552291" lvl="1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Programmable LED Open Protection</a:t>
            </a:r>
          </a:p>
          <a:p>
            <a:pPr marL="552291" lvl="1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LED Short / Resistive FET Detection</a:t>
            </a:r>
          </a:p>
          <a:p>
            <a:pPr marL="552291" lvl="1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Thermal Warning</a:t>
            </a:r>
          </a:p>
          <a:p>
            <a:pPr marL="171434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itchFamily="34" charset="0"/>
              </a:rPr>
              <a:t>Support</a:t>
            </a:r>
            <a:r>
              <a:rPr lang="en-US" altLang="zh-CN" sz="9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itchFamily="34" charset="0"/>
              </a:rPr>
              <a:t> </a:t>
            </a: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Power Sav</a:t>
            </a:r>
            <a:r>
              <a:rPr lang="en-US" altLang="zh-CN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e</a:t>
            </a: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 Mode</a:t>
            </a:r>
          </a:p>
          <a:p>
            <a:pPr marL="171434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Support </a:t>
            </a: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Stacked Configurations</a:t>
            </a:r>
          </a:p>
          <a:p>
            <a:pPr marL="171434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Operating Ambient Temperature (-40°C to 125°C)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alibri" panose="020F0502020204030204" pitchFamily="34" charset="0"/>
              <a:cs typeface="Calibri" pitchFamily="34" charset="0"/>
            </a:endParaRPr>
          </a:p>
          <a:p>
            <a:pPr marL="171434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Package: VQFN-36</a:t>
            </a:r>
          </a:p>
        </p:txBody>
      </p:sp>
      <p:sp>
        <p:nvSpPr>
          <p:cNvPr id="496" name="Rectangle 14">
            <a:extLst>
              <a:ext uri="{FF2B5EF4-FFF2-40B4-BE49-F238E27FC236}">
                <a16:creationId xmlns:a16="http://schemas.microsoft.com/office/drawing/2014/main" id="{A3D0F21A-C734-4393-9CC9-0E43983C8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25384"/>
            <a:ext cx="3830320" cy="2670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91406" tIns="45705" rIns="91406" bIns="45705" anchor="ctr"/>
          <a:lstStyle/>
          <a:p>
            <a:pPr defTabSz="91431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cs typeface="Arial" pitchFamily="34" charset="0"/>
              </a:rPr>
              <a:t>Features</a:t>
            </a:r>
          </a:p>
        </p:txBody>
      </p:sp>
      <p:sp>
        <p:nvSpPr>
          <p:cNvPr id="497" name="Rectangle 14">
            <a:extLst>
              <a:ext uri="{FF2B5EF4-FFF2-40B4-BE49-F238E27FC236}">
                <a16:creationId xmlns:a16="http://schemas.microsoft.com/office/drawing/2014/main" id="{6A57C259-D102-47CF-84B1-E1B7744F8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9883" y="621980"/>
            <a:ext cx="4800284" cy="2571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91406" tIns="45705" rIns="91406" bIns="45705" anchor="ctr"/>
          <a:lstStyle/>
          <a:p>
            <a:pPr defTabSz="91431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charset="0"/>
              </a:rPr>
              <a:t>Benefits</a:t>
            </a:r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6502C171-FCC1-4640-9C0C-F747524ED235}"/>
              </a:ext>
            </a:extLst>
          </p:cNvPr>
          <p:cNvSpPr/>
          <p:nvPr/>
        </p:nvSpPr>
        <p:spPr>
          <a:xfrm>
            <a:off x="4119881" y="879155"/>
            <a:ext cx="4800285" cy="711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371" indent="-171371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Extremely power efficient for ~5A LED pixel-level dot lighting control scenario</a:t>
            </a:r>
          </a:p>
          <a:p>
            <a:pPr marL="171371" indent="-171371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&gt;20</a:t>
            </a:r>
            <a:r>
              <a:rPr lang="en-US" altLang="zh-CN" sz="900" dirty="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kHz PWM frequency support for no flickering in high speed camera and audible noise free </a:t>
            </a:r>
          </a:p>
          <a:p>
            <a:pPr marL="171371" indent="-171371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4-channel device for single-layer easy routing and flexible connection</a:t>
            </a:r>
          </a:p>
          <a:p>
            <a:pPr marL="171371" indent="-171371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Best compatible with TPS92205x and TPS92640/1 LED drivers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D6FAE3-7F0D-408C-AE22-0570EAED958A}"/>
              </a:ext>
            </a:extLst>
          </p:cNvPr>
          <p:cNvSpPr/>
          <p:nvPr/>
        </p:nvSpPr>
        <p:spPr>
          <a:xfrm>
            <a:off x="228600" y="3668278"/>
            <a:ext cx="3830320" cy="7680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434" indent="-171434" defTabSz="91431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Stage Lighting</a:t>
            </a:r>
          </a:p>
          <a:p>
            <a:pPr marL="171434" indent="-171434" defTabSz="91431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Surgical Lighting</a:t>
            </a:r>
          </a:p>
          <a:p>
            <a:pPr marL="171434" indent="-171434" defTabSz="91431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Machine Vision Illumination</a:t>
            </a:r>
          </a:p>
          <a:p>
            <a:pPr marL="171434" indent="-171434" defTabSz="91431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3D Printing</a:t>
            </a:r>
          </a:p>
          <a:p>
            <a:pPr marL="171434" indent="-171434" defTabSz="91431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Atmosphere Lighting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59F40-A445-4AA3-B95D-CBCF433A0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442317"/>
            <a:ext cx="3830320" cy="2454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91406" tIns="45705" rIns="91406" bIns="45705" anchor="ctr"/>
          <a:lstStyle/>
          <a:p>
            <a:pPr defTabSz="91431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itchFamily="34" charset="0"/>
              </a:rPr>
              <a:t>Applications</a:t>
            </a:r>
          </a:p>
        </p:txBody>
      </p:sp>
      <p:sp>
        <p:nvSpPr>
          <p:cNvPr id="11" name="Action Button: Home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B5B7F51-F828-4BD4-9825-F3E9DE3FA2F2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213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2EEF-1BAA-4068-A7FA-B3F15B284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3" y="36712"/>
            <a:ext cx="9064626" cy="61079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rgbClr val="DE0000"/>
                </a:solidFill>
                <a:latin typeface="+mj-lt"/>
              </a:rPr>
              <a:t>TPS92402</a:t>
            </a:r>
            <a:r>
              <a:rPr lang="en-US" altLang="zh-CN" sz="2400" dirty="0">
                <a:latin typeface="+mj-lt"/>
              </a:rPr>
              <a:t> </a:t>
            </a:r>
            <a:br>
              <a:rPr lang="en-US" altLang="zh-CN" sz="1600" dirty="0">
                <a:latin typeface="+mj-lt"/>
              </a:rPr>
            </a:br>
            <a:r>
              <a:rPr lang="en-US" altLang="zh-CN" sz="1500" dirty="0">
                <a:solidFill>
                  <a:schemeClr val="tx1"/>
                </a:solidFill>
                <a:latin typeface="+mj-lt"/>
              </a:rPr>
              <a:t>8-Channel 2.5-A LED Dot-Controller with Integrated FET and Advanced Dimming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0F10ABE-AB16-4FD1-9E64-512DEFC7E0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18374" y="4642856"/>
            <a:ext cx="2133600" cy="273844"/>
          </a:xfrm>
          <a:prstGeom prst="rect">
            <a:avLst/>
          </a:prstGeom>
        </p:spPr>
        <p:txBody>
          <a:bodyPr vert="horz" wrap="square" lIns="76185" tIns="38092" rIns="76185" bIns="38092" numCol="1" anchor="t" anchorCtr="0" compatLnSpc="1">
            <a:prstTxWarp prst="textNoShape">
              <a:avLst/>
            </a:prstTxWarp>
          </a:bodyPr>
          <a:lstStyle/>
          <a:p>
            <a:pPr defTabSz="685783" fontAlgn="auto">
              <a:spcBef>
                <a:spcPts val="0"/>
              </a:spcBef>
              <a:spcAft>
                <a:spcPts val="0"/>
              </a:spcAft>
              <a:defRPr/>
            </a:pPr>
            <a:fld id="{0892281B-189C-DD44-8CCD-1176BC153EB5}" type="slidenum">
              <a:rPr lang="en-US">
                <a:solidFill>
                  <a:srgbClr val="000000">
                    <a:tint val="75000"/>
                  </a:srgbClr>
                </a:solidFill>
                <a:latin typeface="Arial"/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t>36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D44ED974-5E02-43BB-8714-EFFCA0C708B1}"/>
              </a:ext>
            </a:extLst>
          </p:cNvPr>
          <p:cNvSpPr/>
          <p:nvPr/>
        </p:nvSpPr>
        <p:spPr>
          <a:xfrm>
            <a:off x="228600" y="841340"/>
            <a:ext cx="3830320" cy="2830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434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Wide Input Voltage Range: </a:t>
            </a: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4.5V to 65V</a:t>
            </a:r>
          </a:p>
          <a:p>
            <a:pPr marL="171434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900" b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itchFamily="34" charset="0"/>
              </a:rPr>
              <a:t>Common Cathode / Common Anode</a:t>
            </a:r>
          </a:p>
          <a:p>
            <a:pPr marL="171434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4</a:t>
            </a:r>
            <a:r>
              <a:rPr lang="en-US" sz="900" dirty="0">
                <a:solidFill>
                  <a:srgbClr val="FF0000"/>
                </a:solidFill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Integrated LED Bypass Switches</a:t>
            </a:r>
          </a:p>
          <a:p>
            <a:pPr marL="552291" lvl="1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2.5A</a:t>
            </a:r>
            <a:r>
              <a:rPr lang="en-US" sz="900" b="1" dirty="0">
                <a:solidFill>
                  <a:srgbClr val="FF0000"/>
                </a:solidFill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Max Continuous Current</a:t>
            </a:r>
          </a:p>
          <a:p>
            <a:pPr marL="171434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Integrated </a:t>
            </a: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16-bit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PWM Generator and SPI Interface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alibri" panose="020F0502020204030204" pitchFamily="34" charset="0"/>
              <a:cs typeface="Calibri" pitchFamily="34" charset="0"/>
            </a:endParaRPr>
          </a:p>
          <a:p>
            <a:pPr marL="552291" lvl="1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Programmable PWM Frequency Up to </a:t>
            </a: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60kHz</a:t>
            </a:r>
          </a:p>
          <a:p>
            <a:pPr marL="552291" lvl="1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Programmable PWM Slew Rate and Shifting</a:t>
            </a:r>
          </a:p>
          <a:p>
            <a:pPr marL="552291" lvl="1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Support SPI </a:t>
            </a: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Daisy Chain / Star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Connection</a:t>
            </a:r>
          </a:p>
          <a:p>
            <a:pPr marL="171434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Protection &amp; Diagnostics</a:t>
            </a:r>
          </a:p>
          <a:p>
            <a:pPr marL="552291" lvl="1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Programmable LED Open Protection</a:t>
            </a:r>
          </a:p>
          <a:p>
            <a:pPr marL="552291" lvl="1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LED Short / Resistive FET Detection</a:t>
            </a:r>
          </a:p>
          <a:p>
            <a:pPr marL="552291" lvl="1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Thermal Warning</a:t>
            </a:r>
          </a:p>
          <a:p>
            <a:pPr marL="171434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itchFamily="34" charset="0"/>
              </a:rPr>
              <a:t>Support</a:t>
            </a:r>
            <a:r>
              <a:rPr lang="en-US" altLang="zh-CN" sz="9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itchFamily="34" charset="0"/>
              </a:rPr>
              <a:t> </a:t>
            </a: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Power Sav</a:t>
            </a:r>
            <a:r>
              <a:rPr lang="en-US" altLang="zh-CN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e</a:t>
            </a: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 Mode</a:t>
            </a:r>
          </a:p>
          <a:p>
            <a:pPr marL="171434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Support </a:t>
            </a: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Stacked Configurations</a:t>
            </a:r>
          </a:p>
          <a:p>
            <a:pPr marL="171434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Operating Ambient Temperature (-40°C to 125°C)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alibri" panose="020F0502020204030204" pitchFamily="34" charset="0"/>
              <a:cs typeface="Calibri" pitchFamily="34" charset="0"/>
            </a:endParaRPr>
          </a:p>
          <a:p>
            <a:pPr marL="171434" indent="-171434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Package: VQFN-36</a:t>
            </a:r>
          </a:p>
        </p:txBody>
      </p:sp>
      <p:sp>
        <p:nvSpPr>
          <p:cNvPr id="496" name="Rectangle 14">
            <a:extLst>
              <a:ext uri="{FF2B5EF4-FFF2-40B4-BE49-F238E27FC236}">
                <a16:creationId xmlns:a16="http://schemas.microsoft.com/office/drawing/2014/main" id="{A3D0F21A-C734-4393-9CC9-0E43983C8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25384"/>
            <a:ext cx="3830320" cy="2670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91406" tIns="45705" rIns="91406" bIns="45705" anchor="ctr"/>
          <a:lstStyle/>
          <a:p>
            <a:pPr defTabSz="91431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cs typeface="Arial" pitchFamily="34" charset="0"/>
              </a:rPr>
              <a:t>Features</a:t>
            </a:r>
          </a:p>
        </p:txBody>
      </p:sp>
      <p:sp>
        <p:nvSpPr>
          <p:cNvPr id="497" name="Rectangle 14">
            <a:extLst>
              <a:ext uri="{FF2B5EF4-FFF2-40B4-BE49-F238E27FC236}">
                <a16:creationId xmlns:a16="http://schemas.microsoft.com/office/drawing/2014/main" id="{6A57C259-D102-47CF-84B1-E1B7744F8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9883" y="621980"/>
            <a:ext cx="4800284" cy="2571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91406" tIns="45705" rIns="91406" bIns="45705" anchor="ctr"/>
          <a:lstStyle/>
          <a:p>
            <a:pPr defTabSz="91431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charset="0"/>
              </a:rPr>
              <a:t>Benefits</a:t>
            </a:r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6502C171-FCC1-4640-9C0C-F747524ED235}"/>
              </a:ext>
            </a:extLst>
          </p:cNvPr>
          <p:cNvSpPr/>
          <p:nvPr/>
        </p:nvSpPr>
        <p:spPr>
          <a:xfrm>
            <a:off x="4119881" y="879155"/>
            <a:ext cx="4800285" cy="711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371" indent="-171371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Extremely power efficient for ~2.5A LED pixel-level dot lighting control scenario</a:t>
            </a:r>
          </a:p>
          <a:p>
            <a:pPr marL="171371" indent="-171371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&gt;20</a:t>
            </a:r>
            <a:r>
              <a:rPr lang="en-US" altLang="zh-CN" sz="900" dirty="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kHz PWM frequency support for no flickering in high speed camera and audible noise free </a:t>
            </a:r>
          </a:p>
          <a:p>
            <a:pPr marL="171371" indent="-171371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8-channel device for single-layer easy routing and flexible connection</a:t>
            </a:r>
          </a:p>
          <a:p>
            <a:pPr marL="171371" indent="-171371" defTabSz="91431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Best compatible with TPS92205x and TPS92640/1 LED drivers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D6FAE3-7F0D-408C-AE22-0570EAED958A}"/>
              </a:ext>
            </a:extLst>
          </p:cNvPr>
          <p:cNvSpPr/>
          <p:nvPr/>
        </p:nvSpPr>
        <p:spPr>
          <a:xfrm>
            <a:off x="228600" y="3668278"/>
            <a:ext cx="3830320" cy="7680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434" indent="-171434" defTabSz="91431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Stage Lighting</a:t>
            </a:r>
          </a:p>
          <a:p>
            <a:pPr marL="171434" indent="-171434" defTabSz="91431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Surgical Lighting</a:t>
            </a:r>
          </a:p>
          <a:p>
            <a:pPr marL="171434" indent="-171434" defTabSz="91431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Machine Vision Illumination</a:t>
            </a:r>
          </a:p>
          <a:p>
            <a:pPr marL="171434" indent="-171434" defTabSz="91431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3D Printing</a:t>
            </a:r>
          </a:p>
          <a:p>
            <a:pPr marL="171434" indent="-171434" defTabSz="91431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Atmosphere Lighting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59F40-A445-4AA3-B95D-CBCF433A0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442317"/>
            <a:ext cx="3830320" cy="2454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91406" tIns="45705" rIns="91406" bIns="45705" anchor="ctr"/>
          <a:lstStyle/>
          <a:p>
            <a:pPr defTabSz="91431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itchFamily="34" charset="0"/>
              </a:rPr>
              <a:t>Applications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AFF355-5416-4994-B8D4-39807B1914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203" y="1808693"/>
            <a:ext cx="4605150" cy="2660528"/>
          </a:xfrm>
          <a:prstGeom prst="rect">
            <a:avLst/>
          </a:prstGeom>
        </p:spPr>
      </p:pic>
      <p:sp>
        <p:nvSpPr>
          <p:cNvPr id="11" name="Action Button: Home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6C1F099-2582-4535-8C0F-183DEE1D2BFE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217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DE0000"/>
                </a:solidFill>
              </a:rPr>
              <a:t>TPS922152/3/4/5 (</a:t>
            </a:r>
            <a:r>
              <a:rPr lang="en-US" altLang="zh-CN" dirty="0" err="1">
                <a:solidFill>
                  <a:srgbClr val="DE0000"/>
                </a:solidFill>
              </a:rPr>
              <a:t>Namtso</a:t>
            </a:r>
            <a:r>
              <a:rPr lang="en-US" altLang="zh-CN" dirty="0">
                <a:solidFill>
                  <a:srgbClr val="DE0000"/>
                </a:solidFill>
              </a:rPr>
              <a:t>)</a:t>
            </a:r>
            <a:br>
              <a:rPr lang="fi-FI" sz="1400" dirty="0">
                <a:solidFill>
                  <a:schemeClr val="tx1"/>
                </a:solidFill>
              </a:rPr>
            </a:br>
            <a:r>
              <a:rPr lang="fi-FI" sz="1500" dirty="0">
                <a:solidFill>
                  <a:srgbClr val="000000"/>
                </a:solidFill>
                <a:latin typeface="Arial"/>
              </a:rPr>
              <a:t>High Voltage Buck LED Driver with Accurate Dimming</a:t>
            </a:r>
            <a:endParaRPr lang="en-US" sz="15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5" y="883677"/>
            <a:ext cx="3308957" cy="2621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228476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Supply Voltage Range: </a:t>
            </a:r>
            <a:r>
              <a:rPr lang="en-US" sz="790" dirty="0">
                <a:solidFill>
                  <a:schemeClr val="tx1"/>
                </a:solidFill>
                <a:latin typeface="+mj-lt"/>
                <a:cs typeface="Calibri" pitchFamily="34" charset="0"/>
              </a:rPr>
              <a:t>4.5 to 18V</a:t>
            </a:r>
          </a:p>
          <a:p>
            <a:pPr marL="228476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Common Anode</a:t>
            </a:r>
          </a:p>
          <a:p>
            <a:pPr marL="228476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2-</a:t>
            </a:r>
            <a:r>
              <a:rPr lang="el-GR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Ω</a:t>
            </a: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, 1-A</a:t>
            </a:r>
            <a:r>
              <a:rPr lang="en-US" sz="790" b="1" baseline="-25000" dirty="0">
                <a:solidFill>
                  <a:srgbClr val="FF0000"/>
                </a:solidFill>
                <a:latin typeface="+mj-lt"/>
                <a:cs typeface="Calibri" pitchFamily="34" charset="0"/>
              </a:rPr>
              <a:t>peak</a:t>
            </a: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 </a:t>
            </a: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MOSFET Gate Driver</a:t>
            </a:r>
          </a:p>
          <a:p>
            <a:pPr marL="228476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altLang="zh-CN" sz="790" dirty="0">
                <a:solidFill>
                  <a:schemeClr val="tx1"/>
                </a:solidFill>
                <a:latin typeface="+mj-lt"/>
                <a:cs typeface="Calibri" pitchFamily="34" charset="0"/>
              </a:rPr>
              <a:t>Optional Control Mode:</a:t>
            </a:r>
          </a:p>
          <a:p>
            <a:pPr marL="609353" lvl="1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altLang="zh-CN" sz="790" dirty="0">
                <a:solidFill>
                  <a:schemeClr val="tx1"/>
                </a:solidFill>
                <a:latin typeface="+mj-lt"/>
                <a:cs typeface="Calibri" pitchFamily="34" charset="0"/>
              </a:rPr>
              <a:t>Adaptive Off-Time </a:t>
            </a:r>
            <a:r>
              <a:rPr lang="en-US" sz="790" dirty="0">
                <a:solidFill>
                  <a:schemeClr val="tx1"/>
                </a:solidFill>
                <a:latin typeface="+mj-lt"/>
                <a:cs typeface="Calibri" pitchFamily="34" charset="0"/>
              </a:rPr>
              <a:t>(TPS922152)</a:t>
            </a:r>
          </a:p>
          <a:p>
            <a:pPr marL="609353" lvl="1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altLang="zh-CN" sz="790" dirty="0">
                <a:solidFill>
                  <a:schemeClr val="tx1"/>
                </a:solidFill>
                <a:latin typeface="+mj-lt"/>
                <a:cs typeface="Calibri" pitchFamily="34" charset="0"/>
              </a:rPr>
              <a:t>Hysteresis Peak-Current </a:t>
            </a:r>
            <a:r>
              <a:rPr lang="en-US" sz="790" dirty="0">
                <a:solidFill>
                  <a:schemeClr val="tx1"/>
                </a:solidFill>
                <a:latin typeface="+mj-lt"/>
                <a:cs typeface="Calibri" pitchFamily="34" charset="0"/>
              </a:rPr>
              <a:t>(TPS922153)</a:t>
            </a:r>
          </a:p>
          <a:p>
            <a:pPr marL="609353" lvl="1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altLang="zh-CN" sz="790" dirty="0">
                <a:solidFill>
                  <a:schemeClr val="tx1"/>
                </a:solidFill>
                <a:latin typeface="+mj-lt"/>
                <a:cs typeface="Calibri" pitchFamily="34" charset="0"/>
              </a:rPr>
              <a:t>ZCS Quasi-Resonant Transition </a:t>
            </a:r>
            <a:r>
              <a:rPr lang="en-US" sz="790" dirty="0">
                <a:solidFill>
                  <a:schemeClr val="tx1"/>
                </a:solidFill>
                <a:latin typeface="+mj-lt"/>
                <a:cs typeface="Calibri" pitchFamily="34" charset="0"/>
              </a:rPr>
              <a:t>(TPS922154)</a:t>
            </a:r>
          </a:p>
          <a:p>
            <a:pPr marL="609353" lvl="1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altLang="zh-CN" sz="790" dirty="0">
                <a:solidFill>
                  <a:schemeClr val="tx1"/>
                </a:solidFill>
                <a:latin typeface="+mj-lt"/>
                <a:cs typeface="Calibri" pitchFamily="34" charset="0"/>
              </a:rPr>
              <a:t>ZVS True Quasi-Resonant </a:t>
            </a:r>
            <a:r>
              <a:rPr lang="en-US" sz="790" dirty="0">
                <a:solidFill>
                  <a:schemeClr val="tx1"/>
                </a:solidFill>
                <a:latin typeface="+mj-lt"/>
                <a:cs typeface="Calibri" pitchFamily="34" charset="0"/>
              </a:rPr>
              <a:t>(TPS922155)</a:t>
            </a:r>
          </a:p>
          <a:p>
            <a:pPr marL="228476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altLang="zh-CN" sz="790" dirty="0">
                <a:solidFill>
                  <a:schemeClr val="tx1"/>
                </a:solidFill>
                <a:latin typeface="+mj-lt"/>
                <a:cs typeface="Calibri" pitchFamily="34" charset="0"/>
              </a:rPr>
              <a:t>Switching Frequency: </a:t>
            </a: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50kHz~2.2MHz</a:t>
            </a:r>
            <a:endParaRPr lang="en-US" sz="790" dirty="0">
              <a:solidFill>
                <a:srgbClr val="FF0000"/>
              </a:solidFill>
              <a:latin typeface="+mj-lt"/>
              <a:cs typeface="Calibri" pitchFamily="34" charset="0"/>
            </a:endParaRPr>
          </a:p>
          <a:p>
            <a:pPr marL="228476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Mixed Dimming Option:</a:t>
            </a:r>
          </a:p>
          <a:p>
            <a:pPr marL="736250" lvl="1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chemeClr val="tx1"/>
                </a:solidFill>
                <a:latin typeface="+mj-lt"/>
                <a:cs typeface="Calibri" pitchFamily="34" charset="0"/>
              </a:rPr>
              <a:t>Analog Dimming (</a:t>
            </a: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1000:1</a:t>
            </a:r>
            <a:r>
              <a:rPr lang="en-US" sz="790" dirty="0">
                <a:solidFill>
                  <a:schemeClr val="tx1"/>
                </a:solidFill>
                <a:latin typeface="+mj-lt"/>
                <a:cs typeface="Calibri" pitchFamily="34" charset="0"/>
              </a:rPr>
              <a:t>)</a:t>
            </a:r>
          </a:p>
          <a:p>
            <a:pPr marL="736250" lvl="1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chemeClr val="tx1"/>
                </a:solidFill>
                <a:latin typeface="+mj-lt"/>
                <a:cs typeface="Calibri" pitchFamily="34" charset="0"/>
              </a:rPr>
              <a:t>PWM Dimming (</a:t>
            </a: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50ns pulse width</a:t>
            </a:r>
            <a:r>
              <a:rPr lang="en-US" sz="790" dirty="0">
                <a:solidFill>
                  <a:schemeClr val="tx1"/>
                </a:solidFill>
                <a:latin typeface="+mj-lt"/>
                <a:cs typeface="Calibri" pitchFamily="34" charset="0"/>
              </a:rPr>
              <a:t>)</a:t>
            </a:r>
          </a:p>
          <a:p>
            <a:pPr marL="228554" indent="-228554" defTabSz="1218959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Protection</a:t>
            </a:r>
          </a:p>
          <a:p>
            <a:pPr marL="736316" lvl="1" indent="-228554" defTabSz="1218959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LED Open / Short</a:t>
            </a:r>
          </a:p>
          <a:p>
            <a:pPr marL="736316" lvl="1" indent="-228554" defTabSz="1218959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Sense Resistor Open / Short</a:t>
            </a:r>
            <a:endParaRPr lang="en-US" sz="790" dirty="0">
              <a:solidFill>
                <a:srgbClr val="000000"/>
              </a:solidFill>
              <a:latin typeface="+mj-lt"/>
              <a:cs typeface="Calibri" pitchFamily="34" charset="0"/>
            </a:endParaRPr>
          </a:p>
          <a:p>
            <a:pPr marL="736316" lvl="1" indent="-228554" defTabSz="1218959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Cycle by Cycle Current Limit</a:t>
            </a:r>
          </a:p>
          <a:p>
            <a:pPr marL="736316" lvl="1" indent="-228554" defTabSz="1218959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Fault Output (Open Drain)</a:t>
            </a:r>
          </a:p>
          <a:p>
            <a:pPr marL="228554" indent="-228554" defTabSz="1218959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Operating Ambient Temperature(-40°C to 125°C)</a:t>
            </a:r>
          </a:p>
          <a:p>
            <a:pPr marL="228560" indent="-228560" defTabSz="1218989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Package: SOIC-8, SOT583</a:t>
            </a:r>
          </a:p>
        </p:txBody>
      </p:sp>
      <p:sp>
        <p:nvSpPr>
          <p:cNvPr id="283655" name="Rectangle 14"/>
          <p:cNvSpPr>
            <a:spLocks noChangeArrowheads="1"/>
          </p:cNvSpPr>
          <p:nvPr/>
        </p:nvSpPr>
        <p:spPr bwMode="auto">
          <a:xfrm>
            <a:off x="228600" y="652382"/>
            <a:ext cx="3307056" cy="257175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/>
          <a:p>
            <a:r>
              <a:rPr lang="en-US" b="1" dirty="0">
                <a:solidFill>
                  <a:srgbClr val="FFFFFF"/>
                </a:solidFill>
                <a:latin typeface="+mj-lt"/>
                <a:cs typeface="Arial" pitchFamily="34" charset="0"/>
              </a:rPr>
              <a:t>Features</a:t>
            </a:r>
          </a:p>
        </p:txBody>
      </p:sp>
      <p:sp>
        <p:nvSpPr>
          <p:cNvPr id="283656" name="Rectangle 14"/>
          <p:cNvSpPr>
            <a:spLocks noChangeArrowheads="1"/>
          </p:cNvSpPr>
          <p:nvPr/>
        </p:nvSpPr>
        <p:spPr bwMode="auto">
          <a:xfrm>
            <a:off x="3683687" y="652376"/>
            <a:ext cx="5236483" cy="257175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/>
          <a:p>
            <a:r>
              <a:rPr lang="en-US" altLang="zh-CN" b="1" dirty="0">
                <a:solidFill>
                  <a:srgbClr val="FFFFFF"/>
                </a:solidFill>
                <a:latin typeface="+mj-lt"/>
                <a:ea typeface="MS PGothic" pitchFamily="34" charset="-128"/>
                <a:cs typeface="Arial" charset="0"/>
              </a:rPr>
              <a:t>Benefits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8605" y="3762032"/>
            <a:ext cx="3308957" cy="9306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367" indent="-171367">
              <a:buFont typeface="Arial" pitchFamily="34" charset="0"/>
              <a:buChar char="•"/>
              <a:defRPr/>
            </a:pPr>
            <a:r>
              <a:rPr lang="en-US" altLang="zh-CN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Industrial and Commercial Lighting</a:t>
            </a:r>
          </a:p>
          <a:p>
            <a:pPr marL="171367" indent="-171367">
              <a:buFont typeface="Arial" pitchFamily="34" charset="0"/>
              <a:buChar char="•"/>
              <a:defRPr/>
            </a:pPr>
            <a:r>
              <a:rPr lang="en-US" altLang="zh-CN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Indoor and Outdoor Lighting</a:t>
            </a:r>
          </a:p>
          <a:p>
            <a:pPr marL="171367" indent="-171367">
              <a:buFont typeface="Arial" pitchFamily="34" charset="0"/>
              <a:buChar char="•"/>
              <a:defRPr/>
            </a:pPr>
            <a:r>
              <a:rPr lang="en-US" altLang="zh-CN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Fire Alarm and Strobe</a:t>
            </a:r>
          </a:p>
          <a:p>
            <a:pPr marL="171367" indent="-171367">
              <a:buFont typeface="Arial" pitchFamily="34" charset="0"/>
              <a:buChar char="•"/>
              <a:defRPr/>
            </a:pPr>
            <a:r>
              <a:rPr lang="en-US" altLang="zh-CN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LCD TV/Display Backlight</a:t>
            </a: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 </a:t>
            </a:r>
          </a:p>
          <a:p>
            <a:pPr marL="171367" indent="-171367"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LED Driver Module</a:t>
            </a:r>
          </a:p>
          <a:p>
            <a:pPr marL="171367" indent="-171367"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LED Bulb/Lamp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230501" y="3505201"/>
            <a:ext cx="3307056" cy="253604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/>
          <a:p>
            <a:r>
              <a:rPr lang="en-US" altLang="zh-CN" b="1" dirty="0">
                <a:solidFill>
                  <a:srgbClr val="FFFFFF"/>
                </a:solidFill>
                <a:latin typeface="+mj-lt"/>
                <a:cs typeface="Arial" pitchFamily="34" charset="0"/>
              </a:rPr>
              <a:t>Applications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88638" y="909551"/>
            <a:ext cx="5231531" cy="128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228476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chemeClr val="tx1"/>
                </a:solidFill>
                <a:latin typeface="+mj-lt"/>
              </a:rPr>
              <a:t>Supports wide dc bus voltage and LED string voltage up to &gt;100V</a:t>
            </a:r>
          </a:p>
          <a:p>
            <a:pPr marL="228476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chemeClr val="tx1"/>
                </a:solidFill>
                <a:latin typeface="+mj-lt"/>
              </a:rPr>
              <a:t>Enables simple layout with low number of external components</a:t>
            </a:r>
          </a:p>
          <a:p>
            <a:pPr marL="228476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chemeClr val="tx1"/>
                </a:solidFill>
                <a:latin typeface="+mj-lt"/>
              </a:rPr>
              <a:t>Multiple control modes for variable system needs</a:t>
            </a:r>
          </a:p>
          <a:p>
            <a:pPr marL="228476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chemeClr val="tx1"/>
                </a:solidFill>
                <a:latin typeface="+mj-lt"/>
              </a:rPr>
              <a:t>Quasi-resonant switching allows high frequency and high efficiency</a:t>
            </a:r>
          </a:p>
          <a:p>
            <a:pPr marL="228476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chemeClr val="tx1"/>
                </a:solidFill>
                <a:latin typeface="+mj-lt"/>
              </a:rPr>
              <a:t>Accurate analog dimming enables high dimming ratio and accuracy</a:t>
            </a:r>
          </a:p>
          <a:p>
            <a:pPr marL="228476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chemeClr val="tx1"/>
                </a:solidFill>
                <a:latin typeface="+mj-lt"/>
              </a:rPr>
              <a:t>Fast PWM dimming enables high dimming frequency and high dimming ratio</a:t>
            </a:r>
          </a:p>
          <a:p>
            <a:pPr marL="228476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chemeClr val="tx1"/>
                </a:solidFill>
                <a:latin typeface="+mj-lt"/>
              </a:rPr>
              <a:t>Low output ripple eliminates flickering at low brightness</a:t>
            </a:r>
          </a:p>
          <a:p>
            <a:pPr marL="228476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chemeClr val="tx1"/>
                </a:solidFill>
                <a:latin typeface="+mj-lt"/>
              </a:rPr>
              <a:t>Compatible with </a:t>
            </a:r>
            <a:r>
              <a:rPr lang="en-US" sz="790" dirty="0" err="1">
                <a:solidFill>
                  <a:schemeClr val="tx1"/>
                </a:solidFill>
                <a:latin typeface="+mj-lt"/>
              </a:rPr>
              <a:t>GaN</a:t>
            </a:r>
            <a:r>
              <a:rPr lang="en-US" sz="790" dirty="0">
                <a:solidFill>
                  <a:schemeClr val="tx1"/>
                </a:solidFill>
                <a:latin typeface="+mj-lt"/>
              </a:rPr>
              <a:t> power stage, such as LMG362x</a:t>
            </a:r>
          </a:p>
        </p:txBody>
      </p:sp>
      <p:sp>
        <p:nvSpPr>
          <p:cNvPr id="11" name="Slide Number Placeholder 4"/>
          <p:cNvSpPr txBox="1">
            <a:spLocks/>
          </p:cNvSpPr>
          <p:nvPr/>
        </p:nvSpPr>
        <p:spPr>
          <a:xfrm>
            <a:off x="6642100" y="4537472"/>
            <a:ext cx="2133600" cy="15478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3807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7614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1422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5229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903706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284449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2665187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045926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B53548F6-AAA9-4A8D-A869-511B3DFE3256}" type="slidenum">
              <a:rPr lang="en-US" sz="800">
                <a:solidFill>
                  <a:srgbClr val="000000"/>
                </a:solidFill>
                <a:latin typeface="Calibri" panose="020F0502020204030204" pitchFamily="34" charset="0"/>
              </a:rPr>
              <a:pPr algn="r">
                <a:defRPr/>
              </a:pPr>
              <a:t>37</a:t>
            </a:fld>
            <a:endParaRPr lang="en-US" sz="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AutoShape 88">
            <a:extLst>
              <a:ext uri="{FF2B5EF4-FFF2-40B4-BE49-F238E27FC236}">
                <a16:creationId xmlns:a16="http://schemas.microsoft.com/office/drawing/2014/main" id="{DBFF673D-AFD9-4C01-9412-27D2B0CE3F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14010" y="151299"/>
            <a:ext cx="821646" cy="115213"/>
          </a:xfrm>
          <a:prstGeom prst="roundRect">
            <a:avLst>
              <a:gd name="adj" fmla="val 12102"/>
            </a:avLst>
          </a:prstGeom>
          <a:solidFill>
            <a:schemeClr val="accent5">
              <a:lumMod val="75000"/>
            </a:schemeClr>
          </a:solidFill>
          <a:ln w="28575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27000" rIns="27000" anchor="ctr">
            <a:noAutofit/>
          </a:bodyPr>
          <a:lstStyle/>
          <a:p>
            <a:pPr algn="ctr" defTabSz="457049">
              <a:defRPr/>
            </a:pPr>
            <a:r>
              <a:rPr lang="en-US" altLang="en-US" sz="700" b="1" i="1" kern="0" dirty="0">
                <a:solidFill>
                  <a:srgbClr val="FFFFFF"/>
                </a:solidFill>
                <a:latin typeface="Calibri" panose="020F0502020204030204" pitchFamily="34" charset="0"/>
                <a:cs typeface="Arial" charset="0"/>
              </a:rPr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6911E-B82C-4D99-962B-6D41127B99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17" y="2266047"/>
            <a:ext cx="3855768" cy="22024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23FC0F-A4D0-4A9F-8515-360EBB0D5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897" y="77931"/>
            <a:ext cx="695872" cy="499456"/>
          </a:xfrm>
          <a:prstGeom prst="rect">
            <a:avLst/>
          </a:prstGeom>
        </p:spPr>
      </p:pic>
      <p:sp>
        <p:nvSpPr>
          <p:cNvPr id="16" name="Action Button: Home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B30246E-8A29-4710-9ABE-6483672C4211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156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DE0000"/>
                </a:solidFill>
              </a:rPr>
              <a:t>TPS923752/3/4/5 (</a:t>
            </a:r>
            <a:r>
              <a:rPr lang="en-US" altLang="zh-CN" dirty="0" err="1">
                <a:solidFill>
                  <a:srgbClr val="DE0000"/>
                </a:solidFill>
              </a:rPr>
              <a:t>Namtso</a:t>
            </a:r>
            <a:r>
              <a:rPr lang="en-US" altLang="zh-CN" dirty="0">
                <a:solidFill>
                  <a:srgbClr val="DE0000"/>
                </a:solidFill>
              </a:rPr>
              <a:t>)</a:t>
            </a:r>
            <a:br>
              <a:rPr lang="fi-FI" sz="1400" dirty="0">
                <a:solidFill>
                  <a:schemeClr val="tx1"/>
                </a:solidFill>
              </a:rPr>
            </a:br>
            <a:r>
              <a:rPr lang="fi-FI" sz="1500" dirty="0">
                <a:solidFill>
                  <a:srgbClr val="000000"/>
                </a:solidFill>
                <a:latin typeface="Arial"/>
              </a:rPr>
              <a:t>High Voltage Boost/SEPIC LED Driver with Accurate Dimming</a:t>
            </a:r>
            <a:endParaRPr lang="en-US" sz="15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Slide Number Placeholder 4"/>
          <p:cNvSpPr txBox="1">
            <a:spLocks/>
          </p:cNvSpPr>
          <p:nvPr/>
        </p:nvSpPr>
        <p:spPr>
          <a:xfrm>
            <a:off x="6642100" y="4537472"/>
            <a:ext cx="2133600" cy="15478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3807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7614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1422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5229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903706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284449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2665187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045926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B53548F6-AAA9-4A8D-A869-511B3DFE3256}" type="slidenum">
              <a:rPr lang="en-US" sz="800">
                <a:solidFill>
                  <a:srgbClr val="000000"/>
                </a:solidFill>
                <a:latin typeface="Calibri" panose="020F0502020204030204" pitchFamily="34" charset="0"/>
              </a:rPr>
              <a:pPr algn="r">
                <a:defRPr/>
              </a:pPr>
              <a:t>38</a:t>
            </a:fld>
            <a:endParaRPr lang="en-US" sz="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AutoShape 88">
            <a:extLst>
              <a:ext uri="{FF2B5EF4-FFF2-40B4-BE49-F238E27FC236}">
                <a16:creationId xmlns:a16="http://schemas.microsoft.com/office/drawing/2014/main" id="{CC16A118-3B15-461B-8BD0-E9253CAA3B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14010" y="151299"/>
            <a:ext cx="821646" cy="115213"/>
          </a:xfrm>
          <a:prstGeom prst="roundRect">
            <a:avLst>
              <a:gd name="adj" fmla="val 12102"/>
            </a:avLst>
          </a:prstGeom>
          <a:solidFill>
            <a:schemeClr val="accent5">
              <a:lumMod val="75000"/>
            </a:schemeClr>
          </a:solidFill>
          <a:ln w="28575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27000" rIns="27000" anchor="ctr">
            <a:noAutofit/>
          </a:bodyPr>
          <a:lstStyle/>
          <a:p>
            <a:pPr algn="ctr" defTabSz="457049">
              <a:defRPr/>
            </a:pPr>
            <a:r>
              <a:rPr lang="en-US" altLang="en-US" sz="700" b="1" i="1" kern="0" dirty="0">
                <a:solidFill>
                  <a:srgbClr val="FFFFFF"/>
                </a:solidFill>
                <a:latin typeface="Calibri" panose="020F0502020204030204" pitchFamily="34" charset="0"/>
                <a:cs typeface="Arial" charset="0"/>
              </a:rPr>
              <a:t>Development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3B3993-9E9A-423E-BEF9-C7B5792DF380}"/>
              </a:ext>
            </a:extLst>
          </p:cNvPr>
          <p:cNvSpPr/>
          <p:nvPr/>
        </p:nvSpPr>
        <p:spPr>
          <a:xfrm>
            <a:off x="228605" y="890147"/>
            <a:ext cx="3308957" cy="2534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228476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Supply Voltage Range: </a:t>
            </a: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4.5 to 18V</a:t>
            </a:r>
          </a:p>
          <a:p>
            <a:pPr marL="228476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2-</a:t>
            </a:r>
            <a:r>
              <a:rPr lang="el-GR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Ω</a:t>
            </a: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, 1-A</a:t>
            </a:r>
            <a:r>
              <a:rPr lang="en-US" sz="790" b="1" baseline="-25000" dirty="0">
                <a:solidFill>
                  <a:srgbClr val="FF0000"/>
                </a:solidFill>
                <a:latin typeface="+mj-lt"/>
                <a:cs typeface="Calibri" pitchFamily="34" charset="0"/>
              </a:rPr>
              <a:t>peak</a:t>
            </a: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 </a:t>
            </a: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MOSFET Gate Driver</a:t>
            </a:r>
          </a:p>
          <a:p>
            <a:pPr marL="228476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altLang="zh-CN" sz="790" dirty="0">
                <a:solidFill>
                  <a:schemeClr val="tx1"/>
                </a:solidFill>
                <a:latin typeface="+mj-lt"/>
                <a:cs typeface="Calibri" pitchFamily="34" charset="0"/>
              </a:rPr>
              <a:t>Optional Operation Mode:</a:t>
            </a:r>
          </a:p>
          <a:p>
            <a:pPr marL="609353" lvl="1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altLang="zh-CN" sz="790" dirty="0">
                <a:solidFill>
                  <a:schemeClr val="tx1"/>
                </a:solidFill>
                <a:latin typeface="+mj-lt"/>
                <a:cs typeface="Calibri" pitchFamily="34" charset="0"/>
              </a:rPr>
              <a:t>Adaptive Off-Time Boost </a:t>
            </a:r>
            <a:r>
              <a:rPr lang="en-US" sz="790" dirty="0">
                <a:solidFill>
                  <a:schemeClr val="tx1"/>
                </a:solidFill>
                <a:latin typeface="+mj-lt"/>
                <a:cs typeface="Calibri" pitchFamily="34" charset="0"/>
              </a:rPr>
              <a:t>(TPS923752)</a:t>
            </a:r>
          </a:p>
          <a:p>
            <a:pPr marL="609353" lvl="1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altLang="zh-CN" sz="790" dirty="0">
                <a:solidFill>
                  <a:schemeClr val="tx1"/>
                </a:solidFill>
                <a:latin typeface="+mj-lt"/>
                <a:cs typeface="Calibri" pitchFamily="34" charset="0"/>
              </a:rPr>
              <a:t>Adaptive Off-Time SEPIC </a:t>
            </a:r>
            <a:r>
              <a:rPr lang="en-US" sz="790" dirty="0">
                <a:solidFill>
                  <a:schemeClr val="tx1"/>
                </a:solidFill>
                <a:latin typeface="+mj-lt"/>
                <a:cs typeface="Calibri" pitchFamily="34" charset="0"/>
              </a:rPr>
              <a:t>(TPS923753)</a:t>
            </a:r>
          </a:p>
          <a:p>
            <a:pPr marL="609353" lvl="1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altLang="zh-CN" sz="790" dirty="0">
                <a:solidFill>
                  <a:schemeClr val="tx1"/>
                </a:solidFill>
                <a:latin typeface="+mj-lt"/>
                <a:cs typeface="Calibri" pitchFamily="34" charset="0"/>
              </a:rPr>
              <a:t>ZCS Quasi-Resonant Transition </a:t>
            </a:r>
            <a:r>
              <a:rPr lang="en-US" sz="790" dirty="0">
                <a:solidFill>
                  <a:schemeClr val="tx1"/>
                </a:solidFill>
                <a:latin typeface="+mj-lt"/>
                <a:cs typeface="Calibri" pitchFamily="34" charset="0"/>
              </a:rPr>
              <a:t>(TPS923754)</a:t>
            </a:r>
          </a:p>
          <a:p>
            <a:pPr marL="609353" lvl="1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altLang="zh-CN" sz="790" dirty="0">
                <a:solidFill>
                  <a:schemeClr val="tx1"/>
                </a:solidFill>
                <a:latin typeface="+mj-lt"/>
                <a:cs typeface="Calibri" pitchFamily="34" charset="0"/>
              </a:rPr>
              <a:t>ZVS True Quasi-Resonant </a:t>
            </a:r>
            <a:r>
              <a:rPr lang="en-US" sz="790" dirty="0">
                <a:solidFill>
                  <a:schemeClr val="tx1"/>
                </a:solidFill>
                <a:latin typeface="+mj-lt"/>
                <a:cs typeface="Calibri" pitchFamily="34" charset="0"/>
              </a:rPr>
              <a:t>(TPS923755)</a:t>
            </a:r>
          </a:p>
          <a:p>
            <a:pPr marL="228476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altLang="zh-CN" sz="790" dirty="0">
                <a:solidFill>
                  <a:schemeClr val="tx1"/>
                </a:solidFill>
                <a:latin typeface="+mj-lt"/>
                <a:cs typeface="Calibri" pitchFamily="34" charset="0"/>
              </a:rPr>
              <a:t>Switching Frequency: </a:t>
            </a: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50kHz~2.2MHz</a:t>
            </a:r>
            <a:endParaRPr lang="en-US" sz="790" dirty="0">
              <a:solidFill>
                <a:srgbClr val="FF0000"/>
              </a:solidFill>
              <a:latin typeface="+mj-lt"/>
              <a:cs typeface="Calibri" pitchFamily="34" charset="0"/>
            </a:endParaRPr>
          </a:p>
          <a:p>
            <a:pPr marL="228476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Mixed Dimming Option:</a:t>
            </a:r>
          </a:p>
          <a:p>
            <a:pPr marL="736250" lvl="1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chemeClr val="tx1"/>
                </a:solidFill>
                <a:latin typeface="+mj-lt"/>
                <a:cs typeface="Calibri" pitchFamily="34" charset="0"/>
              </a:rPr>
              <a:t>Analog Dimming </a:t>
            </a: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(1000:1)</a:t>
            </a:r>
          </a:p>
          <a:p>
            <a:pPr marL="736250" lvl="1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chemeClr val="tx1"/>
                </a:solidFill>
                <a:latin typeface="+mj-lt"/>
                <a:cs typeface="Calibri" pitchFamily="34" charset="0"/>
              </a:rPr>
              <a:t>PWM Dimming </a:t>
            </a:r>
            <a:r>
              <a:rPr lang="en-US" sz="790" b="1" dirty="0">
                <a:solidFill>
                  <a:srgbClr val="FF0000"/>
                </a:solidFill>
                <a:latin typeface="+mj-lt"/>
                <a:cs typeface="Calibri" pitchFamily="34" charset="0"/>
              </a:rPr>
              <a:t>(50ns pulse width)</a:t>
            </a:r>
          </a:p>
          <a:p>
            <a:pPr marL="228554" indent="-228554" defTabSz="1218959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Protection</a:t>
            </a:r>
          </a:p>
          <a:p>
            <a:pPr marL="736316" lvl="1" indent="-228554" defTabSz="1218959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LED Open / Short</a:t>
            </a:r>
          </a:p>
          <a:p>
            <a:pPr marL="736316" lvl="1" indent="-228554" defTabSz="1218959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Sense Resistor Open / Short</a:t>
            </a:r>
            <a:endParaRPr lang="en-US" sz="790" dirty="0">
              <a:solidFill>
                <a:srgbClr val="000000"/>
              </a:solidFill>
              <a:latin typeface="+mj-lt"/>
              <a:cs typeface="Calibri" pitchFamily="34" charset="0"/>
            </a:endParaRPr>
          </a:p>
          <a:p>
            <a:pPr marL="736316" lvl="1" indent="-228554" defTabSz="1218959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Cycle by Cycle Current Limit</a:t>
            </a:r>
          </a:p>
          <a:p>
            <a:pPr marL="736316" lvl="1" indent="-228554" defTabSz="1218959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Fault Output (Open Drain)</a:t>
            </a:r>
          </a:p>
          <a:p>
            <a:pPr marL="228554" indent="-228554" defTabSz="1218959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Operating Ambient Temperature(-40°C to 125°C)</a:t>
            </a:r>
          </a:p>
          <a:p>
            <a:pPr marL="228560" indent="-228560" defTabSz="1218989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Package: SOIC-8, SOT583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B124D26C-AA3D-4B77-AAE1-3BFC06247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52382"/>
            <a:ext cx="3307056" cy="257175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/>
          <a:p>
            <a:r>
              <a:rPr lang="en-US" b="1" dirty="0">
                <a:solidFill>
                  <a:srgbClr val="FFFFFF"/>
                </a:solidFill>
                <a:latin typeface="+mj-lt"/>
                <a:cs typeface="Arial" pitchFamily="34" charset="0"/>
              </a:rPr>
              <a:t>Features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188B641C-E8E7-4150-829B-6CFD5DD66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3687" y="652376"/>
            <a:ext cx="5236483" cy="257175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/>
          <a:p>
            <a:r>
              <a:rPr lang="en-US" altLang="zh-CN" b="1" dirty="0">
                <a:solidFill>
                  <a:srgbClr val="FFFFFF"/>
                </a:solidFill>
                <a:latin typeface="+mj-lt"/>
                <a:ea typeface="MS PGothic" pitchFamily="34" charset="-128"/>
                <a:cs typeface="Arial" charset="0"/>
              </a:rPr>
              <a:t>Benefits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49D3D6-1682-4D22-8D5B-A4809B2879FC}"/>
              </a:ext>
            </a:extLst>
          </p:cNvPr>
          <p:cNvSpPr/>
          <p:nvPr/>
        </p:nvSpPr>
        <p:spPr>
          <a:xfrm>
            <a:off x="228605" y="3681703"/>
            <a:ext cx="3308957" cy="9306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367" indent="-171367">
              <a:buFont typeface="Arial" pitchFamily="34" charset="0"/>
              <a:buChar char="•"/>
              <a:defRPr/>
            </a:pPr>
            <a:r>
              <a:rPr lang="en-US" altLang="zh-CN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Industrial and Commercial Lighting</a:t>
            </a:r>
          </a:p>
          <a:p>
            <a:pPr marL="171367" indent="-171367">
              <a:buFont typeface="Arial" pitchFamily="34" charset="0"/>
              <a:buChar char="•"/>
              <a:defRPr/>
            </a:pPr>
            <a:r>
              <a:rPr lang="en-US" altLang="zh-CN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Indoor and Outdoor Lighting</a:t>
            </a:r>
          </a:p>
          <a:p>
            <a:pPr marL="171367" indent="-171367">
              <a:buFont typeface="Arial" pitchFamily="34" charset="0"/>
              <a:buChar char="•"/>
              <a:defRPr/>
            </a:pPr>
            <a:r>
              <a:rPr lang="en-US" altLang="zh-CN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Fire Alarm and Strobe</a:t>
            </a:r>
          </a:p>
          <a:p>
            <a:pPr marL="171367" indent="-171367">
              <a:buFont typeface="Arial" pitchFamily="34" charset="0"/>
              <a:buChar char="•"/>
              <a:defRPr/>
            </a:pPr>
            <a:r>
              <a:rPr lang="en-US" altLang="zh-CN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LCD TV/Display Backlight</a:t>
            </a: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 </a:t>
            </a:r>
          </a:p>
          <a:p>
            <a:pPr marL="171367" indent="-171367"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LED Driver Module</a:t>
            </a:r>
          </a:p>
          <a:p>
            <a:pPr marL="171367" indent="-171367"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rgbClr val="000000"/>
                </a:solidFill>
                <a:latin typeface="+mj-lt"/>
                <a:cs typeface="Calibri" pitchFamily="34" charset="0"/>
              </a:rPr>
              <a:t>LED Bulb/Lamp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7FEEC7C2-4F75-49D4-AE91-FE2F8792F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01" y="3424872"/>
            <a:ext cx="3307056" cy="253604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/>
          <a:p>
            <a:r>
              <a:rPr lang="en-US" altLang="zh-CN" b="1" dirty="0">
                <a:solidFill>
                  <a:srgbClr val="FFFFFF"/>
                </a:solidFill>
                <a:latin typeface="+mj-lt"/>
                <a:cs typeface="Arial" pitchFamily="34" charset="0"/>
              </a:rPr>
              <a:t>Applications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119176-3BD0-46BA-9826-577752551632}"/>
              </a:ext>
            </a:extLst>
          </p:cNvPr>
          <p:cNvSpPr/>
          <p:nvPr/>
        </p:nvSpPr>
        <p:spPr>
          <a:xfrm>
            <a:off x="3688638" y="909551"/>
            <a:ext cx="5231531" cy="1306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228476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chemeClr val="tx1"/>
                </a:solidFill>
                <a:latin typeface="+mj-lt"/>
              </a:rPr>
              <a:t>Supports wide dc bus voltage and LED string voltage up to &gt;100V</a:t>
            </a:r>
          </a:p>
          <a:p>
            <a:pPr marL="228476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chemeClr val="tx1"/>
                </a:solidFill>
                <a:latin typeface="+mj-lt"/>
              </a:rPr>
              <a:t>Enables simple layout with low number of external components</a:t>
            </a:r>
          </a:p>
          <a:p>
            <a:pPr marL="228476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chemeClr val="tx1"/>
                </a:solidFill>
                <a:latin typeface="+mj-lt"/>
              </a:rPr>
              <a:t>Multiple control modes for variable system needs</a:t>
            </a:r>
          </a:p>
          <a:p>
            <a:pPr marL="228476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chemeClr val="tx1"/>
                </a:solidFill>
                <a:latin typeface="+mj-lt"/>
              </a:rPr>
              <a:t>Quasi-resonant switching allows high frequency and high efficiency</a:t>
            </a:r>
          </a:p>
          <a:p>
            <a:pPr marL="228476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chemeClr val="tx1"/>
                </a:solidFill>
                <a:latin typeface="+mj-lt"/>
              </a:rPr>
              <a:t>Accurate analog dimming enables high dimming ratio and accuracy</a:t>
            </a:r>
          </a:p>
          <a:p>
            <a:pPr marL="228476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chemeClr val="tx1"/>
                </a:solidFill>
                <a:latin typeface="+mj-lt"/>
              </a:rPr>
              <a:t>Fast PWM dimming enables high dimming frequency and high dimming ratio</a:t>
            </a:r>
          </a:p>
          <a:p>
            <a:pPr marL="228476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chemeClr val="tx1"/>
                </a:solidFill>
                <a:latin typeface="+mj-lt"/>
              </a:rPr>
              <a:t>Low output ripple eliminates flickering at low brightness</a:t>
            </a:r>
          </a:p>
          <a:p>
            <a:pPr marL="228476" indent="-228476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90" dirty="0">
                <a:solidFill>
                  <a:schemeClr val="tx1"/>
                </a:solidFill>
                <a:latin typeface="+mj-lt"/>
              </a:rPr>
              <a:t>Compatible with </a:t>
            </a:r>
            <a:r>
              <a:rPr lang="en-US" sz="790" dirty="0" err="1">
                <a:solidFill>
                  <a:schemeClr val="tx1"/>
                </a:solidFill>
                <a:latin typeface="+mj-lt"/>
              </a:rPr>
              <a:t>GaN</a:t>
            </a:r>
            <a:r>
              <a:rPr lang="en-US" sz="790" dirty="0">
                <a:solidFill>
                  <a:schemeClr val="tx1"/>
                </a:solidFill>
                <a:latin typeface="+mj-lt"/>
              </a:rPr>
              <a:t> power stage, such as LMG362x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61344-D418-47C7-B03F-1632CC876F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696" y="2281172"/>
            <a:ext cx="3555316" cy="22547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D7A3AD-50F0-4C08-971F-3D053C137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897" y="77931"/>
            <a:ext cx="695872" cy="499456"/>
          </a:xfrm>
          <a:prstGeom prst="rect">
            <a:avLst/>
          </a:prstGeom>
        </p:spPr>
      </p:pic>
      <p:sp>
        <p:nvSpPr>
          <p:cNvPr id="17" name="Action Button: Home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13D397E8-DE3D-4A50-B533-C98CE6F59C3A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198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31775" y="291956"/>
            <a:ext cx="8458200" cy="610791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sz="1500" dirty="0">
                <a:solidFill>
                  <a:schemeClr val="tx1"/>
                </a:solidFill>
              </a:rPr>
              <a:t>1-/1.5</a:t>
            </a:r>
            <a:r>
              <a:rPr lang="en-US" sz="1500" dirty="0">
                <a:solidFill>
                  <a:schemeClr val="tx1"/>
                </a:solidFill>
                <a:cs typeface="Calibri" panose="020F0502020204030204" pitchFamily="34" charset="0"/>
              </a:rPr>
              <a:t>-A High Efficiency Synchronous Buck LED Driver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987938"/>
            <a:ext cx="3830320" cy="25934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438" marR="0" lvl="0" indent="-171438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Input Voltage Range: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2.5V to 5.5V</a:t>
            </a:r>
          </a:p>
          <a:p>
            <a:pPr marL="171438" marR="0" lvl="0" indent="-171438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0.1-V to V</a:t>
            </a:r>
            <a:r>
              <a:rPr kumimoji="0" lang="en-US" sz="9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IN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 output voltage range</a:t>
            </a:r>
          </a:p>
          <a:p>
            <a:pPr marL="171438" marR="0" lvl="0" indent="-171438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Up to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1-/1.5-A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continuous output current</a:t>
            </a:r>
          </a:p>
          <a:p>
            <a:pPr marL="552305" marR="0" lvl="1" indent="-171438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Integrated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200/160-mOhm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 HS/LS FET</a:t>
            </a:r>
          </a:p>
          <a:p>
            <a:pPr marL="552305" marR="0" lvl="1" indent="-171438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Current Limit: 1.5-/2-A</a:t>
            </a:r>
          </a:p>
          <a:p>
            <a:pPr marL="171438" marR="0" lvl="0" indent="-171438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1.5-MHz switching Frequency</a:t>
            </a:r>
          </a:p>
          <a:p>
            <a:pPr marL="171438" marR="0" lvl="0" indent="-171438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100% mode operation</a:t>
            </a:r>
          </a:p>
          <a:p>
            <a:pPr marL="171429" marR="0" lvl="0" indent="-171438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Analog Dimming with 1%-100% range</a:t>
            </a:r>
          </a:p>
          <a:p>
            <a:pPr marL="171429" marR="0" lvl="0" indent="-171438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A-version: Power save mode for light load efficiency</a:t>
            </a:r>
          </a:p>
          <a:p>
            <a:pPr marL="171429" marR="0" lvl="0" indent="-171438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Protection</a:t>
            </a:r>
          </a:p>
          <a:p>
            <a:pPr marL="552305" marR="0" lvl="1" indent="-171438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Cycle by cycle current limit</a:t>
            </a:r>
          </a:p>
          <a:p>
            <a:pPr marL="552305" marR="0" lvl="1" indent="-171438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LED Open / Short</a:t>
            </a:r>
          </a:p>
          <a:p>
            <a:pPr marL="552305" marR="0" lvl="1" indent="-171438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Thermal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Shutdown</a:t>
            </a:r>
          </a:p>
          <a:p>
            <a:pPr marL="171438" marR="0" lvl="0" indent="-171438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Operating Ambient Temperature(-40°C to 85°C)</a:t>
            </a:r>
          </a:p>
          <a:p>
            <a:pPr marL="171438" marR="0" lvl="0" indent="-171438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Package: SOT563, WSON</a:t>
            </a:r>
          </a:p>
        </p:txBody>
      </p:sp>
      <p:sp>
        <p:nvSpPr>
          <p:cNvPr id="283655" name="Rectangle 14"/>
          <p:cNvSpPr>
            <a:spLocks noChangeArrowheads="1"/>
          </p:cNvSpPr>
          <p:nvPr/>
        </p:nvSpPr>
        <p:spPr bwMode="auto">
          <a:xfrm>
            <a:off x="228600" y="742955"/>
            <a:ext cx="3830320" cy="2571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06" tIns="45705" rIns="91406" bIns="45705" anchor="ctr"/>
          <a:lstStyle/>
          <a:p>
            <a:pPr marL="0" marR="0" lvl="0" indent="0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Features</a:t>
            </a:r>
          </a:p>
        </p:txBody>
      </p:sp>
      <p:sp>
        <p:nvSpPr>
          <p:cNvPr id="283656" name="Rectangle 14"/>
          <p:cNvSpPr>
            <a:spLocks noChangeArrowheads="1"/>
          </p:cNvSpPr>
          <p:nvPr/>
        </p:nvSpPr>
        <p:spPr bwMode="auto">
          <a:xfrm>
            <a:off x="4119883" y="742949"/>
            <a:ext cx="4800284" cy="2571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06" tIns="45705" rIns="91406" bIns="45705" anchor="ctr"/>
          <a:lstStyle/>
          <a:p>
            <a:pPr marL="0" marR="0" lvl="0" indent="0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itchFamily="34" charset="-128"/>
                <a:cs typeface="Arial" charset="0"/>
              </a:rPr>
              <a:t>Benefits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8600" y="3873500"/>
            <a:ext cx="3830320" cy="6639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438" marR="0" lvl="0" indent="-171438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Video Doorbell</a:t>
            </a:r>
          </a:p>
          <a:p>
            <a:pPr marL="171438" marR="0" lvl="0" indent="-171438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IP network camera flash / illumination</a:t>
            </a:r>
          </a:p>
          <a:p>
            <a:pPr marL="171438" marR="0" lvl="0" indent="-171438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Battery-powered device flash / illumination</a:t>
            </a:r>
          </a:p>
          <a:p>
            <a:pPr marL="171438" marR="0" lvl="0" indent="-171438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General Illumination</a:t>
            </a:r>
          </a:p>
          <a:p>
            <a:pPr marL="171438" marR="0" lvl="0" indent="-171438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itchFamily="34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228600" y="3596650"/>
            <a:ext cx="3830320" cy="2768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06" tIns="45705" rIns="91406" bIns="45705" anchor="ctr"/>
          <a:lstStyle/>
          <a:p>
            <a:pPr marL="0" marR="0" lvl="0" indent="0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Applications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19880" y="1000128"/>
            <a:ext cx="4795520" cy="4933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375" marR="0" lvl="0" indent="-171375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High efficiency for battery application</a:t>
            </a:r>
          </a:p>
          <a:p>
            <a:pPr marL="171375" marR="0" lvl="0" indent="-171375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Both analog dimming supported to maximize dimming performance</a:t>
            </a:r>
          </a:p>
          <a:p>
            <a:pPr marL="171375" marR="0" lvl="0" indent="-171375" algn="l" defTabSz="914378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173661" marR="0" lvl="0" indent="-172963" algn="l" defTabSz="914378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3E04509-54C3-4B7E-9F33-61C690FA93F6}"/>
              </a:ext>
            </a:extLst>
          </p:cNvPr>
          <p:cNvSpPr txBox="1">
            <a:spLocks/>
          </p:cNvSpPr>
          <p:nvPr/>
        </p:nvSpPr>
        <p:spPr>
          <a:xfrm>
            <a:off x="231775" y="107165"/>
            <a:ext cx="8458200" cy="610791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507847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6pPr>
            <a:lvl7pPr marL="1015695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7pPr>
            <a:lvl8pPr marL="1523539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8pPr>
            <a:lvl9pPr marL="203138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9pPr>
          </a:lstStyle>
          <a:p>
            <a:pPr marL="0" marR="0" lvl="0" indent="0" algn="l" defTabSz="914378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00" b="1" i="0" u="none" strike="noStrike" kern="0" cap="none" spc="0" normalizeH="0" baseline="0" noProof="0" dirty="0">
                <a:ln>
                  <a:noFill/>
                </a:ln>
                <a:solidFill>
                  <a:srgbClr val="DE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TPS92201(A)</a:t>
            </a:r>
            <a:endParaRPr kumimoji="0" lang="en-US" sz="2700" b="1" i="0" u="none" strike="noStrike" kern="0" cap="none" spc="0" normalizeH="0" baseline="0" noProof="0" dirty="0">
              <a:ln>
                <a:noFill/>
              </a:ln>
              <a:solidFill>
                <a:srgbClr val="DE00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B647EE-5769-4BF5-8380-18A4EB64B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408" y="1663904"/>
            <a:ext cx="2548465" cy="1371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796B78-1ED2-442B-8AEC-EE5F06D3CF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339" y="3462020"/>
            <a:ext cx="1220815" cy="8229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D0D458-8BA3-41E9-BBCB-350C8CD7E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359" y="3290570"/>
            <a:ext cx="1752651" cy="1165860"/>
          </a:xfrm>
          <a:prstGeom prst="rect">
            <a:avLst/>
          </a:prstGeom>
        </p:spPr>
      </p:pic>
      <p:sp>
        <p:nvSpPr>
          <p:cNvPr id="14" name="Action Button: Home 1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4E72620A-4A56-44BB-AA3C-DEA79A741D74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296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CC1C-5564-4E68-9D1A-033A641C8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31" y="14711"/>
            <a:ext cx="8458200" cy="50749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7134" tIns="28566" rIns="57134" bIns="28566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sz="2400" dirty="0" err="1"/>
              <a:t>Jojo</a:t>
            </a:r>
            <a:r>
              <a:rPr lang="en-US" altLang="zh-TW" sz="2400" dirty="0"/>
              <a:t> Family </a:t>
            </a:r>
            <a:r>
              <a:rPr lang="en-US" altLang="zh-CN" sz="2400" dirty="0"/>
              <a:t>| </a:t>
            </a:r>
            <a:r>
              <a:rPr lang="en-US" altLang="zh-TW" sz="2400" dirty="0">
                <a:solidFill>
                  <a:schemeClr val="tx1"/>
                </a:solidFill>
              </a:rPr>
              <a:t>Local Dimming</a:t>
            </a:r>
            <a:r>
              <a:rPr lang="en-US" sz="2400" dirty="0">
                <a:solidFill>
                  <a:schemeClr val="tx1"/>
                </a:solidFill>
              </a:rPr>
              <a:t> LED Driver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EAF6D86-B835-4017-8CBC-AFC5A54BF1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667503" y="4442792"/>
            <a:ext cx="2133600" cy="154782"/>
          </a:xfrm>
        </p:spPr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3AB7F90-F504-461D-9640-A6F2EAD6C660}"/>
              </a:ext>
            </a:extLst>
          </p:cNvPr>
          <p:cNvGrpSpPr/>
          <p:nvPr/>
        </p:nvGrpSpPr>
        <p:grpSpPr>
          <a:xfrm>
            <a:off x="5070796" y="3359846"/>
            <a:ext cx="185086" cy="1189864"/>
            <a:chOff x="1518773" y="2173298"/>
            <a:chExt cx="135215" cy="10149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0E7DEB-9178-474D-B9EE-A455E70E30B2}"/>
                </a:ext>
              </a:extLst>
            </p:cNvPr>
            <p:cNvSpPr/>
            <p:nvPr/>
          </p:nvSpPr>
          <p:spPr>
            <a:xfrm>
              <a:off x="1518773" y="2173298"/>
              <a:ext cx="135215" cy="507492"/>
            </a:xfrm>
            <a:prstGeom prst="rect">
              <a:avLst/>
            </a:prstGeom>
            <a:solidFill>
              <a:srgbClr val="F6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891B8E-E192-4B27-8684-63EB30D23B2F}"/>
                </a:ext>
              </a:extLst>
            </p:cNvPr>
            <p:cNvSpPr/>
            <p:nvPr/>
          </p:nvSpPr>
          <p:spPr>
            <a:xfrm>
              <a:off x="1518773" y="2680790"/>
              <a:ext cx="135215" cy="507492"/>
            </a:xfrm>
            <a:prstGeom prst="rect">
              <a:avLst/>
            </a:prstGeom>
            <a:solidFill>
              <a:srgbClr val="10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0A76BDC-1C06-4CB1-9F5D-CF7C99ED7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708" y="3359846"/>
            <a:ext cx="2863596" cy="11795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8FEC03-B03D-4417-80A6-609F3A162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516" y="2106939"/>
            <a:ext cx="3264408" cy="1202436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1328E50F-1BD9-4401-91D3-F2BC96AFAFC5}"/>
              </a:ext>
            </a:extLst>
          </p:cNvPr>
          <p:cNvSpPr/>
          <p:nvPr/>
        </p:nvSpPr>
        <p:spPr>
          <a:xfrm rot="5400000">
            <a:off x="5053531" y="3562197"/>
            <a:ext cx="589788" cy="185086"/>
          </a:xfrm>
          <a:prstGeom prst="triangle">
            <a:avLst/>
          </a:prstGeom>
          <a:solidFill>
            <a:srgbClr val="F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E097051E-C4FF-452B-B0A4-8B67B5ADAA40}"/>
              </a:ext>
            </a:extLst>
          </p:cNvPr>
          <p:cNvSpPr/>
          <p:nvPr/>
        </p:nvSpPr>
        <p:spPr>
          <a:xfrm rot="5400000">
            <a:off x="5048387" y="4157129"/>
            <a:ext cx="600076" cy="185086"/>
          </a:xfrm>
          <a:prstGeom prst="triangle">
            <a:avLst/>
          </a:prstGeom>
          <a:solidFill>
            <a:srgbClr val="108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03CB21C-8B07-407A-82E2-34D589839A2F}"/>
              </a:ext>
            </a:extLst>
          </p:cNvPr>
          <p:cNvGrpSpPr/>
          <p:nvPr/>
        </p:nvGrpSpPr>
        <p:grpSpPr>
          <a:xfrm>
            <a:off x="5069444" y="2140172"/>
            <a:ext cx="370173" cy="1179577"/>
            <a:chOff x="5175494" y="3368765"/>
            <a:chExt cx="267853" cy="10149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F144E2-647A-4E5F-A286-4B631A2F734D}"/>
                </a:ext>
              </a:extLst>
            </p:cNvPr>
            <p:cNvSpPr/>
            <p:nvPr/>
          </p:nvSpPr>
          <p:spPr>
            <a:xfrm>
              <a:off x="5175494" y="3876257"/>
              <a:ext cx="135215" cy="507492"/>
            </a:xfrm>
            <a:prstGeom prst="rect">
              <a:avLst/>
            </a:prstGeom>
            <a:solidFill>
              <a:srgbClr val="6C0B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D887771-7279-43ED-B384-D45BF96C435E}"/>
                </a:ext>
              </a:extLst>
            </p:cNvPr>
            <p:cNvSpPr/>
            <p:nvPr/>
          </p:nvSpPr>
          <p:spPr>
            <a:xfrm>
              <a:off x="5175494" y="3368765"/>
              <a:ext cx="135215" cy="507492"/>
            </a:xfrm>
            <a:prstGeom prst="rect">
              <a:avLst/>
            </a:prstGeom>
            <a:solidFill>
              <a:srgbClr val="6C0B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19255AE8-D696-4942-85E2-C38EB09DD005}"/>
                </a:ext>
              </a:extLst>
            </p:cNvPr>
            <p:cNvSpPr/>
            <p:nvPr/>
          </p:nvSpPr>
          <p:spPr>
            <a:xfrm rot="5400000">
              <a:off x="4868248" y="3808651"/>
              <a:ext cx="1014984" cy="135214"/>
            </a:xfrm>
            <a:prstGeom prst="triangle">
              <a:avLst/>
            </a:prstGeom>
            <a:solidFill>
              <a:srgbClr val="6C0B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Graphic 24" descr="Map with pin">
            <a:hlinkClick r:id="rId4" action="ppaction://hlinksldjump"/>
            <a:extLst>
              <a:ext uri="{FF2B5EF4-FFF2-40B4-BE49-F238E27FC236}">
                <a16:creationId xmlns:a16="http://schemas.microsoft.com/office/drawing/2014/main" id="{DF29831D-A504-4042-86D4-A43998C306A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5444" y="4687812"/>
            <a:ext cx="367156" cy="3671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FD9590-2791-BF7E-B35F-A1999C20BEB6}"/>
              </a:ext>
            </a:extLst>
          </p:cNvPr>
          <p:cNvSpPr/>
          <p:nvPr/>
        </p:nvSpPr>
        <p:spPr>
          <a:xfrm>
            <a:off x="206384" y="2150460"/>
            <a:ext cx="4523717" cy="2399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672F09-8BC0-13B2-DA1D-18873514A4BD}"/>
              </a:ext>
            </a:extLst>
          </p:cNvPr>
          <p:cNvSpPr/>
          <p:nvPr/>
        </p:nvSpPr>
        <p:spPr>
          <a:xfrm>
            <a:off x="206383" y="2150460"/>
            <a:ext cx="4523717" cy="312654"/>
          </a:xfrm>
          <a:prstGeom prst="rect">
            <a:avLst/>
          </a:prstGeom>
          <a:solidFill>
            <a:srgbClr val="6C0B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100" b="1" dirty="0"/>
              <a:t>FuSa Augmented (ISO26262, ASIL-B)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178280-7E03-D1E2-858F-02843E43A8B1}"/>
              </a:ext>
            </a:extLst>
          </p:cNvPr>
          <p:cNvSpPr/>
          <p:nvPr/>
        </p:nvSpPr>
        <p:spPr>
          <a:xfrm>
            <a:off x="203004" y="2849796"/>
            <a:ext cx="3559264" cy="312654"/>
          </a:xfrm>
          <a:prstGeom prst="rect">
            <a:avLst/>
          </a:prstGeom>
          <a:solidFill>
            <a:srgbClr val="F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100" b="1" dirty="0"/>
              <a:t>FuSa Compliant (ISO26262, ASIL-B)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63A047-6B92-FE7F-E2DF-A7CF5200DC33}"/>
              </a:ext>
            </a:extLst>
          </p:cNvPr>
          <p:cNvSpPr/>
          <p:nvPr/>
        </p:nvSpPr>
        <p:spPr>
          <a:xfrm>
            <a:off x="206382" y="2843137"/>
            <a:ext cx="3559265" cy="17065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01F5D9-DAF0-5DDD-CA6A-B38FA8B314AC}"/>
              </a:ext>
            </a:extLst>
          </p:cNvPr>
          <p:cNvSpPr/>
          <p:nvPr/>
        </p:nvSpPr>
        <p:spPr>
          <a:xfrm>
            <a:off x="206382" y="3548927"/>
            <a:ext cx="2670905" cy="312654"/>
          </a:xfrm>
          <a:prstGeom prst="rect">
            <a:avLst/>
          </a:prstGeom>
          <a:solidFill>
            <a:srgbClr val="1080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100" b="1" dirty="0"/>
              <a:t>FuSa Capable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DE0AE1-47C3-5B16-00C4-6078109FC7DE}"/>
              </a:ext>
            </a:extLst>
          </p:cNvPr>
          <p:cNvSpPr/>
          <p:nvPr/>
        </p:nvSpPr>
        <p:spPr>
          <a:xfrm>
            <a:off x="206381" y="3548927"/>
            <a:ext cx="2670906" cy="10007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4DB850-247D-9060-78F4-1EB008C3FBB8}"/>
              </a:ext>
            </a:extLst>
          </p:cNvPr>
          <p:cNvSpPr txBox="1"/>
          <p:nvPr/>
        </p:nvSpPr>
        <p:spPr>
          <a:xfrm>
            <a:off x="199625" y="3858300"/>
            <a:ext cx="26709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LED: </a:t>
            </a:r>
            <a:r>
              <a:rPr lang="en-US" altLang="zh-TW" sz="1000" dirty="0"/>
              <a:t>LOD </a:t>
            </a:r>
            <a:r>
              <a:rPr lang="en-US" altLang="zh-TW" sz="1000" dirty="0">
                <a:highlight>
                  <a:srgbClr val="000000"/>
                </a:highlight>
              </a:rPr>
              <a:t>|</a:t>
            </a:r>
            <a:r>
              <a:rPr lang="en-US" altLang="zh-TW" sz="1000" dirty="0"/>
              <a:t> LSD </a:t>
            </a:r>
            <a:r>
              <a:rPr lang="en-US" sz="1000" dirty="0">
                <a:highlight>
                  <a:srgbClr val="000000"/>
                </a:highlight>
              </a:rPr>
              <a:t>|</a:t>
            </a:r>
            <a:r>
              <a:rPr lang="en-US" sz="1000" dirty="0"/>
              <a:t> Health check</a:t>
            </a:r>
            <a:endParaRPr lang="en-US" altLang="zh-TW" sz="1000" dirty="0"/>
          </a:p>
          <a:p>
            <a:pPr marL="0" algn="l"/>
            <a:r>
              <a:rPr lang="en-US" sz="1000" b="1" dirty="0"/>
              <a:t>Channel:</a:t>
            </a:r>
            <a:r>
              <a:rPr lang="en-US" sz="1000" dirty="0"/>
              <a:t> </a:t>
            </a:r>
            <a:r>
              <a:rPr lang="en-US" altLang="zh-TW" sz="1000" dirty="0"/>
              <a:t>APS </a:t>
            </a:r>
            <a:r>
              <a:rPr lang="en-US" altLang="zh-TW" sz="1000" dirty="0">
                <a:highlight>
                  <a:srgbClr val="000000"/>
                </a:highlight>
              </a:rPr>
              <a:t>|</a:t>
            </a:r>
            <a:r>
              <a:rPr lang="en-US" altLang="zh-TW" sz="1000" dirty="0"/>
              <a:t> Health check</a:t>
            </a:r>
          </a:p>
          <a:p>
            <a:r>
              <a:rPr lang="en-US" sz="1000" b="1" dirty="0"/>
              <a:t>Device:</a:t>
            </a:r>
            <a:r>
              <a:rPr lang="en-US" sz="1000" dirty="0"/>
              <a:t> UVLO </a:t>
            </a:r>
            <a:r>
              <a:rPr lang="en-US" sz="1000" dirty="0">
                <a:highlight>
                  <a:srgbClr val="000000"/>
                </a:highlight>
              </a:rPr>
              <a:t>|</a:t>
            </a:r>
            <a:r>
              <a:rPr lang="en-US" sz="1000" dirty="0"/>
              <a:t> TSD </a:t>
            </a:r>
            <a:r>
              <a:rPr lang="en-US" sz="1000" dirty="0">
                <a:highlight>
                  <a:srgbClr val="000000"/>
                </a:highlight>
              </a:rPr>
              <a:t>|</a:t>
            </a:r>
            <a:r>
              <a:rPr lang="en-US" sz="1000" dirty="0"/>
              <a:t> ISET out of range</a:t>
            </a:r>
          </a:p>
          <a:p>
            <a:pPr marL="0" algn="l"/>
            <a:r>
              <a:rPr lang="en-US" altLang="zh-TW" sz="1000" b="1" dirty="0"/>
              <a:t>Communication</a:t>
            </a:r>
            <a:r>
              <a:rPr lang="en-US" sz="1000" b="1" dirty="0"/>
              <a:t>: </a:t>
            </a:r>
            <a:r>
              <a:rPr lang="en-US" sz="1000" b="0" dirty="0"/>
              <a:t>CRC</a:t>
            </a:r>
            <a:endParaRPr 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2EC42C-B2FA-EC47-331D-8D7945A3CBC7}"/>
              </a:ext>
            </a:extLst>
          </p:cNvPr>
          <p:cNvSpPr txBox="1"/>
          <p:nvPr/>
        </p:nvSpPr>
        <p:spPr>
          <a:xfrm>
            <a:off x="199625" y="3146069"/>
            <a:ext cx="3031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/>
            <a:r>
              <a:rPr lang="en-US" altLang="zh-TW" sz="1000" b="0" dirty="0"/>
              <a:t>Fail-safe Mode </a:t>
            </a:r>
            <a:r>
              <a:rPr lang="en-US" altLang="zh-TW" sz="1000" b="0" dirty="0">
                <a:highlight>
                  <a:srgbClr val="000000"/>
                </a:highlight>
              </a:rPr>
              <a:t>|</a:t>
            </a:r>
            <a:r>
              <a:rPr lang="en-US" altLang="zh-TW" sz="1000" b="0" dirty="0"/>
              <a:t> </a:t>
            </a:r>
            <a:r>
              <a:rPr lang="en-US" sz="1000" b="0" dirty="0"/>
              <a:t>OTP CRC </a:t>
            </a:r>
            <a:r>
              <a:rPr lang="en-US" sz="1000" b="0" dirty="0">
                <a:highlight>
                  <a:srgbClr val="000000"/>
                </a:highlight>
              </a:rPr>
              <a:t>|</a:t>
            </a:r>
            <a:r>
              <a:rPr lang="en-US" sz="1000" b="0" dirty="0"/>
              <a:t> </a:t>
            </a:r>
            <a:r>
              <a:rPr lang="en-US" altLang="zh-TW" sz="1000" dirty="0"/>
              <a:t>Memory CRC</a:t>
            </a:r>
          </a:p>
          <a:p>
            <a:r>
              <a:rPr lang="en-US" altLang="zh-TW" sz="1000" dirty="0"/>
              <a:t>Oscillator Watchdog </a:t>
            </a:r>
            <a:r>
              <a:rPr lang="en-US" altLang="zh-TW" sz="1000" dirty="0">
                <a:highlight>
                  <a:srgbClr val="000000"/>
                </a:highlight>
              </a:rPr>
              <a:t>|</a:t>
            </a:r>
            <a:r>
              <a:rPr lang="en-US" altLang="zh-TW" sz="1000" dirty="0"/>
              <a:t> </a:t>
            </a:r>
            <a:r>
              <a:rPr lang="en-US" sz="1000" dirty="0"/>
              <a:t>Communication watchdog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AA7704-C530-A85D-0DE0-ED3BC571AC22}"/>
              </a:ext>
            </a:extLst>
          </p:cNvPr>
          <p:cNvSpPr txBox="1"/>
          <p:nvPr/>
        </p:nvSpPr>
        <p:spPr>
          <a:xfrm>
            <a:off x="203004" y="2461021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7617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/>
              <a:t>Programmable Safety Zone </a:t>
            </a:r>
            <a:r>
              <a:rPr lang="en-US" sz="1000" dirty="0">
                <a:highlight>
                  <a:srgbClr val="000000"/>
                </a:highlight>
              </a:rPr>
              <a:t>|</a:t>
            </a:r>
            <a:r>
              <a:rPr lang="en-US" sz="1000" dirty="0"/>
              <a:t> Automatic Faults Summarizing</a:t>
            </a:r>
          </a:p>
          <a:p>
            <a:pPr marL="0" marR="0" lvl="0" indent="0" algn="l" defTabSz="7617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/>
              <a:t>LED Drivers Cascaded Daisy Chain Connection</a:t>
            </a:r>
            <a:r>
              <a:rPr lang="en-US" sz="1000" b="0" dirty="0"/>
              <a:t> 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ADDEA5BA-9310-420C-AE12-65D4E0D51D1A}"/>
              </a:ext>
            </a:extLst>
          </p:cNvPr>
          <p:cNvGraphicFramePr>
            <a:graphicFrameLocks noGrp="1"/>
          </p:cNvGraphicFramePr>
          <p:nvPr/>
        </p:nvGraphicFramePr>
        <p:xfrm>
          <a:off x="48283" y="452877"/>
          <a:ext cx="8949016" cy="164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0831">
                  <a:extLst>
                    <a:ext uri="{9D8B030D-6E8A-4147-A177-3AD203B41FA5}">
                      <a16:colId xmlns:a16="http://schemas.microsoft.com/office/drawing/2014/main" val="577689431"/>
                    </a:ext>
                  </a:extLst>
                </a:gridCol>
                <a:gridCol w="3599935">
                  <a:extLst>
                    <a:ext uri="{9D8B030D-6E8A-4147-A177-3AD203B41FA5}">
                      <a16:colId xmlns:a16="http://schemas.microsoft.com/office/drawing/2014/main" val="818233147"/>
                    </a:ext>
                  </a:extLst>
                </a:gridCol>
                <a:gridCol w="2257167">
                  <a:extLst>
                    <a:ext uri="{9D8B030D-6E8A-4147-A177-3AD203B41FA5}">
                      <a16:colId xmlns:a16="http://schemas.microsoft.com/office/drawing/2014/main" val="3958335451"/>
                    </a:ext>
                  </a:extLst>
                </a:gridCol>
                <a:gridCol w="2201083">
                  <a:extLst>
                    <a:ext uri="{9D8B030D-6E8A-4147-A177-3AD203B41FA5}">
                      <a16:colId xmlns:a16="http://schemas.microsoft.com/office/drawing/2014/main" val="1462897032"/>
                    </a:ext>
                  </a:extLst>
                </a:gridCol>
              </a:tblGrid>
              <a:tr h="40493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Part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highlight>
                            <a:srgbClr val="800080"/>
                          </a:highlight>
                        </a:rPr>
                        <a:t>TLC696</a:t>
                      </a:r>
                      <a:r>
                        <a:rPr lang="en-US" altLang="zh-TW" sz="11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</a:rPr>
                        <a:t>3</a:t>
                      </a:r>
                      <a:r>
                        <a:rPr lang="en-US" altLang="zh-TW" sz="11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9</a:t>
                      </a:r>
                      <a:r>
                        <a:rPr lang="en-US" altLang="zh-TW" sz="1100" dirty="0">
                          <a:highlight>
                            <a:srgbClr val="800080"/>
                          </a:highlight>
                        </a:rPr>
                        <a:t>-Q1</a:t>
                      </a:r>
                      <a:r>
                        <a:rPr lang="en-US" altLang="zh-TW" sz="1100" dirty="0"/>
                        <a:t>        </a:t>
                      </a:r>
                      <a:r>
                        <a:rPr lang="en-US" altLang="zh-TW" sz="1100" dirty="0">
                          <a:highlight>
                            <a:srgbClr val="800080"/>
                          </a:highlight>
                        </a:rPr>
                        <a:t>TLC696</a:t>
                      </a:r>
                      <a:r>
                        <a:rPr lang="en-US" altLang="zh-TW" sz="11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</a:rPr>
                        <a:t>2</a:t>
                      </a:r>
                      <a:r>
                        <a:rPr lang="en-US" altLang="zh-TW" sz="11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9</a:t>
                      </a:r>
                      <a:r>
                        <a:rPr lang="en-US" altLang="zh-TW" sz="1100" dirty="0">
                          <a:highlight>
                            <a:srgbClr val="800080"/>
                          </a:highlight>
                        </a:rPr>
                        <a:t>-Q1</a:t>
                      </a:r>
                      <a:endParaRPr lang="en-US" sz="1100" dirty="0"/>
                    </a:p>
                    <a:p>
                      <a:pPr marL="0" marR="0" lvl="0" indent="0" algn="ctr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highlight>
                            <a:srgbClr val="FF0000"/>
                          </a:highlight>
                        </a:rPr>
                        <a:t>TLC696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</a:rPr>
                        <a:t>3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8</a:t>
                      </a:r>
                      <a:r>
                        <a:rPr lang="en-US" sz="1100" dirty="0">
                          <a:highlight>
                            <a:srgbClr val="FF0000"/>
                          </a:highlight>
                        </a:rPr>
                        <a:t>-Q1</a:t>
                      </a:r>
                      <a:r>
                        <a:rPr lang="en-US" sz="1100" dirty="0"/>
                        <a:t>        </a:t>
                      </a:r>
                      <a:r>
                        <a:rPr lang="en-US" sz="1100" dirty="0">
                          <a:highlight>
                            <a:srgbClr val="FF0000"/>
                          </a:highlight>
                        </a:rPr>
                        <a:t>TLC696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</a:rPr>
                        <a:t>2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8</a:t>
                      </a:r>
                      <a:r>
                        <a:rPr lang="en-US" sz="1100" dirty="0">
                          <a:highlight>
                            <a:srgbClr val="FF0000"/>
                          </a:highlight>
                        </a:rPr>
                        <a:t>-Q1</a:t>
                      </a:r>
                    </a:p>
                    <a:p>
                      <a:pPr algn="ctr"/>
                      <a:r>
                        <a:rPr lang="en-US" sz="1100" dirty="0">
                          <a:highlight>
                            <a:srgbClr val="108091"/>
                          </a:highlight>
                        </a:rPr>
                        <a:t>TLC696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</a:rPr>
                        <a:t>3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7</a:t>
                      </a:r>
                      <a:r>
                        <a:rPr lang="en-US" sz="1100" dirty="0">
                          <a:highlight>
                            <a:srgbClr val="108091"/>
                          </a:highlight>
                        </a:rPr>
                        <a:t>-Q1</a:t>
                      </a:r>
                      <a:r>
                        <a:rPr lang="en-US" sz="1100" dirty="0"/>
                        <a:t>        </a:t>
                      </a:r>
                      <a:r>
                        <a:rPr lang="en-US" sz="1100" dirty="0">
                          <a:highlight>
                            <a:srgbClr val="108091"/>
                          </a:highlight>
                        </a:rPr>
                        <a:t>TLC696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</a:rPr>
                        <a:t>2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7</a:t>
                      </a:r>
                      <a:r>
                        <a:rPr lang="en-US" sz="1100" dirty="0">
                          <a:highlight>
                            <a:srgbClr val="108091"/>
                          </a:highlight>
                        </a:rPr>
                        <a:t>-Q1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kern="1200" dirty="0">
                          <a:solidFill>
                            <a:schemeClr val="lt1"/>
                          </a:solidFill>
                          <a:highlight>
                            <a:srgbClr val="800080"/>
                          </a:highlight>
                          <a:latin typeface="+mn-lt"/>
                          <a:ea typeface="+mn-ea"/>
                          <a:cs typeface="+mn-cs"/>
                        </a:rPr>
                        <a:t>TLC696</a:t>
                      </a:r>
                      <a:r>
                        <a:rPr lang="en-US" altLang="zh-TW" sz="1100" b="1" kern="12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altLang="zh-TW" sz="11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en-US" altLang="zh-TW" sz="1100" b="1" kern="1200" dirty="0">
                          <a:solidFill>
                            <a:schemeClr val="lt1"/>
                          </a:solidFill>
                          <a:highlight>
                            <a:srgbClr val="800080"/>
                          </a:highlight>
                          <a:latin typeface="+mn-lt"/>
                          <a:ea typeface="+mn-ea"/>
                          <a:cs typeface="+mn-cs"/>
                        </a:rPr>
                        <a:t>-Q1</a:t>
                      </a:r>
                      <a:r>
                        <a:rPr lang="en-US" altLang="zh-TW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100" dirty="0">
                          <a:highlight>
                            <a:srgbClr val="800080"/>
                          </a:highlight>
                        </a:rPr>
                        <a:t>TLC696</a:t>
                      </a:r>
                      <a:r>
                        <a:rPr lang="en-US" altLang="zh-TW" sz="11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</a:rPr>
                        <a:t>2</a:t>
                      </a:r>
                      <a:r>
                        <a:rPr lang="en-US" altLang="zh-TW" sz="11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6</a:t>
                      </a:r>
                      <a:r>
                        <a:rPr lang="en-US" altLang="zh-TW" sz="1100" dirty="0">
                          <a:highlight>
                            <a:srgbClr val="800080"/>
                          </a:highlight>
                        </a:rPr>
                        <a:t>-Q1</a:t>
                      </a:r>
                      <a:endParaRPr lang="en-US" sz="1100" b="1" kern="1200" dirty="0">
                        <a:solidFill>
                          <a:schemeClr val="lt1"/>
                        </a:solidFill>
                        <a:highlight>
                          <a:srgbClr val="80008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FF0000"/>
                          </a:highlight>
                          <a:latin typeface="+mn-lt"/>
                          <a:ea typeface="+mn-ea"/>
                          <a:cs typeface="+mn-cs"/>
                        </a:rPr>
                        <a:t>TLC696</a:t>
                      </a:r>
                      <a:r>
                        <a:rPr lang="en-US" sz="1100" b="1" kern="12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11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FF0000"/>
                          </a:highlight>
                          <a:latin typeface="+mn-lt"/>
                          <a:ea typeface="+mn-ea"/>
                          <a:cs typeface="+mn-cs"/>
                        </a:rPr>
                        <a:t>-Q1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FF0000"/>
                          </a:highlight>
                          <a:latin typeface="+mn-lt"/>
                          <a:ea typeface="+mn-ea"/>
                          <a:cs typeface="+mn-cs"/>
                        </a:rPr>
                        <a:t>TLC696</a:t>
                      </a:r>
                      <a:r>
                        <a:rPr lang="en-US" sz="1100" b="1" kern="12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1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FF0000"/>
                          </a:highlight>
                          <a:latin typeface="+mn-lt"/>
                          <a:ea typeface="+mn-ea"/>
                          <a:cs typeface="+mn-cs"/>
                        </a:rPr>
                        <a:t>-Q1</a:t>
                      </a:r>
                    </a:p>
                    <a:p>
                      <a:pPr algn="ctr"/>
                      <a:r>
                        <a:rPr lang="en-US" sz="1100" dirty="0">
                          <a:highlight>
                            <a:srgbClr val="108091"/>
                          </a:highlight>
                        </a:rPr>
                        <a:t>TLC696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</a:rPr>
                        <a:t>3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4</a:t>
                      </a:r>
                      <a:r>
                        <a:rPr lang="en-US" sz="1100" dirty="0">
                          <a:highlight>
                            <a:srgbClr val="108091"/>
                          </a:highlight>
                        </a:rPr>
                        <a:t>-Q1</a:t>
                      </a:r>
                      <a:r>
                        <a:rPr lang="en-US" sz="1100" dirty="0"/>
                        <a:t>    </a:t>
                      </a:r>
                      <a:r>
                        <a:rPr lang="en-US" sz="1100" dirty="0">
                          <a:highlight>
                            <a:srgbClr val="108091"/>
                          </a:highlight>
                        </a:rPr>
                        <a:t>TLC696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</a:rPr>
                        <a:t>2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4</a:t>
                      </a:r>
                      <a:r>
                        <a:rPr lang="en-US" sz="1100" dirty="0">
                          <a:highlight>
                            <a:srgbClr val="108091"/>
                          </a:highlight>
                        </a:rPr>
                        <a:t>-Q1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highlight>
                            <a:srgbClr val="80008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TLC696</a:t>
                      </a:r>
                      <a:r>
                        <a:rPr kumimoji="0" lang="en-US" altLang="zh-TW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altLang="zh-TW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altLang="zh-TW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highlight>
                            <a:srgbClr val="80008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-Q1</a:t>
                      </a:r>
                      <a:r>
                        <a:rPr kumimoji="0" lang="en-US" altLang="zh-TW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altLang="zh-TW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highlight>
                            <a:srgbClr val="80008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TLC696</a:t>
                      </a:r>
                      <a:r>
                        <a:rPr kumimoji="0" lang="en-US" altLang="zh-TW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altLang="zh-TW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altLang="zh-TW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highlight>
                            <a:srgbClr val="80008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-Q1</a:t>
                      </a:r>
                      <a:endPara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highlight>
                          <a:srgbClr val="800080"/>
                        </a:highligh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highlight>
                            <a:srgbClr val="FF00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TLC696</a:t>
                      </a: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highlight>
                            <a:srgbClr val="FF00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-Q1</a:t>
                      </a: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highlight>
                            <a:srgbClr val="FF00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TLC696</a:t>
                      </a: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highlight>
                            <a:srgbClr val="FF00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-Q1</a:t>
                      </a:r>
                    </a:p>
                    <a:p>
                      <a:pPr marL="0" marR="0" lvl="0" indent="0" algn="ctr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highlight>
                            <a:srgbClr val="108091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TLC696</a:t>
                      </a: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highlight>
                            <a:srgbClr val="108091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-Q1</a:t>
                      </a: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highlight>
                            <a:srgbClr val="108091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TLC696</a:t>
                      </a: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highlight>
                            <a:srgbClr val="108091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-Q1</a:t>
                      </a:r>
                      <a:endParaRPr lang="en-US" sz="1200" dirty="0">
                        <a:highlight>
                          <a:srgbClr val="108091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691351"/>
                  </a:ext>
                </a:extLst>
              </a:tr>
              <a:tr h="16612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Channel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highlight>
                            <a:srgbClr val="FFFF00"/>
                          </a:highlight>
                        </a:rPr>
                        <a:t>48-CH</a:t>
                      </a:r>
                      <a:r>
                        <a:rPr lang="en-US" sz="1050" b="1" dirty="0"/>
                        <a:t>, </a:t>
                      </a:r>
                      <a:r>
                        <a:rPr lang="en-US" sz="1050" b="1" dirty="0">
                          <a:highlight>
                            <a:srgbClr val="00FFFF"/>
                          </a:highlight>
                        </a:rPr>
                        <a:t>100mA / 60mA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highlight>
                            <a:srgbClr val="FFFF00"/>
                          </a:highlight>
                        </a:rPr>
                        <a:t>24-CH</a:t>
                      </a:r>
                      <a:r>
                        <a:rPr lang="en-US" sz="1050" b="1" dirty="0"/>
                        <a:t>, </a:t>
                      </a:r>
                      <a:r>
                        <a:rPr lang="en-US" sz="1050" b="1" dirty="0">
                          <a:highlight>
                            <a:srgbClr val="00FFFF"/>
                          </a:highlight>
                        </a:rPr>
                        <a:t>100mA / 60mA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highlight>
                            <a:srgbClr val="FFFF00"/>
                          </a:highlight>
                        </a:rPr>
                        <a:t>8-CH</a:t>
                      </a:r>
                      <a:r>
                        <a:rPr lang="en-US" sz="1050" b="1" dirty="0"/>
                        <a:t>, </a:t>
                      </a:r>
                      <a:r>
                        <a:rPr lang="en-US" sz="1050" b="1" dirty="0">
                          <a:highlight>
                            <a:srgbClr val="00FFFF"/>
                          </a:highlight>
                        </a:rPr>
                        <a:t>100mA / 60mA</a:t>
                      </a:r>
                      <a:endParaRPr lang="en-US" sz="1600" b="1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569999"/>
                  </a:ext>
                </a:extLst>
              </a:tr>
              <a:tr h="62297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Package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l"/>
                      <a:r>
                        <a:rPr lang="en-US" altLang="zh-TW" sz="1000" dirty="0"/>
                        <a:t>1. </a:t>
                      </a:r>
                      <a:r>
                        <a:rPr lang="en-US" sz="1000" dirty="0"/>
                        <a:t>HTSSOP-56</a:t>
                      </a:r>
                    </a:p>
                    <a:p>
                      <a:pPr marL="91440" algn="l"/>
                      <a:r>
                        <a:rPr lang="en-US" altLang="zh-TW" sz="800" dirty="0"/>
                        <a:t>-Thermal PAD options: Bottom / Top</a:t>
                      </a:r>
                      <a:endParaRPr lang="en-US" sz="800" dirty="0"/>
                    </a:p>
                    <a:p>
                      <a:pPr marL="91440" algn="l"/>
                      <a:endParaRPr lang="en-US" sz="1000" dirty="0"/>
                    </a:p>
                    <a:p>
                      <a:pPr marL="91440" algn="l"/>
                      <a:r>
                        <a:rPr lang="en-US" sz="1000" dirty="0"/>
                        <a:t>2. QFN-56</a:t>
                      </a:r>
                    </a:p>
                    <a:p>
                      <a:pPr marL="9144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/>
                        <a:t>-W*L*H: 8*8*1 mm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algn="l"/>
                      <a:r>
                        <a:rPr lang="en-US" altLang="zh-TW" sz="1000" dirty="0"/>
                        <a:t>1. HTSSOP-32</a:t>
                      </a:r>
                    </a:p>
                    <a:p>
                      <a:pPr marL="91440" algn="l"/>
                      <a:endParaRPr lang="en-US" altLang="zh-TW" sz="1000" dirty="0"/>
                    </a:p>
                    <a:p>
                      <a:pPr marL="91440" algn="l"/>
                      <a:r>
                        <a:rPr lang="en-US" sz="1000" dirty="0"/>
                        <a:t>2. </a:t>
                      </a:r>
                      <a:r>
                        <a:rPr lang="en-US" altLang="zh-TW" sz="1000" dirty="0"/>
                        <a:t>QFN-32</a:t>
                      </a:r>
                    </a:p>
                    <a:p>
                      <a:pPr marL="9144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/>
                        <a:t>-W*L*H: 4*4*0.8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dirty="0"/>
                        <a:t>1. SOT-16</a:t>
                      </a:r>
                      <a:endParaRPr lang="en-US" altLang="zh-TW" sz="800" dirty="0"/>
                    </a:p>
                    <a:p>
                      <a:pPr marL="9144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/>
                    </a:p>
                    <a:p>
                      <a:pPr marL="9144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dirty="0"/>
                        <a:t>2. QFN-16</a:t>
                      </a:r>
                    </a:p>
                    <a:p>
                      <a:pPr marL="91440" algn="l"/>
                      <a:r>
                        <a:rPr lang="en-US" altLang="zh-TW" sz="800" dirty="0"/>
                        <a:t>-W*L*H: 2.5*2.5*0.4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123217"/>
                  </a:ext>
                </a:extLst>
              </a:tr>
            </a:tbl>
          </a:graphicData>
        </a:graphic>
      </p:graphicFrame>
      <p:pic>
        <p:nvPicPr>
          <p:cNvPr id="46" name="Picture 45">
            <a:extLst>
              <a:ext uri="{FF2B5EF4-FFF2-40B4-BE49-F238E27FC236}">
                <a16:creationId xmlns:a16="http://schemas.microsoft.com/office/drawing/2014/main" id="{4F4E2BA1-03F3-43BB-BC2C-3C75C4BDB4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7614" y="1645426"/>
            <a:ext cx="595933" cy="41230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5C281DE-F06A-4C7B-AD7D-8D9364F811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76013">
            <a:off x="5770568" y="1318752"/>
            <a:ext cx="595935" cy="35876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A47AB34-AEC2-4D7F-A476-B7F4629E5E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8177" y="1309062"/>
            <a:ext cx="484753" cy="33949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152F04B-31A5-4185-8BA6-921A96C9E7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5030" y="1356483"/>
            <a:ext cx="746578" cy="4114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02A7F9E-BADF-43F7-9D4C-7BC129CDDC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4763" y="1299732"/>
            <a:ext cx="742333" cy="408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E44FFAF-CDE4-4BD5-82EA-6F6D512815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88640" y="1657133"/>
            <a:ext cx="698029" cy="38356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B8D82CE-CE3E-4954-A15C-D1D5C9DC5F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7927" y="1696534"/>
            <a:ext cx="484753" cy="32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98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fi-FI" dirty="0">
                <a:solidFill>
                  <a:srgbClr val="DE0000"/>
                </a:solidFill>
              </a:rPr>
              <a:t>TPS92200</a:t>
            </a:r>
            <a:br>
              <a:rPr lang="fi-FI" sz="2400" dirty="0">
                <a:solidFill>
                  <a:srgbClr val="FF0000"/>
                </a:solidFill>
              </a:rPr>
            </a:br>
            <a:r>
              <a:rPr lang="en-US" sz="1500" dirty="0">
                <a:solidFill>
                  <a:schemeClr val="tx1"/>
                </a:solidFill>
              </a:rPr>
              <a:t>4-30V/1.5-A Synchronous Buck LED Driver with Flexible Dimming Options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1000129"/>
            <a:ext cx="3830320" cy="2870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446" marR="0" lvl="0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4V to 30V Wide Input Range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171446" marR="0" lvl="0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Integrated 150m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Symbol" pitchFamily="18" charset="2"/>
              </a:rPr>
              <a:t>/90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Symbol" pitchFamily="18" charset="2"/>
              </a:rPr>
              <a:t>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MOSFETs for 1.5A Continuous Output Current</a:t>
            </a:r>
          </a:p>
          <a:p>
            <a:pPr marL="171446" marR="0" lvl="0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1MHz</a:t>
            </a:r>
            <a:r>
              <a:rPr kumimoji="0" lang="en-US" altLang="ja-JP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Switching Frequency</a:t>
            </a:r>
          </a:p>
          <a:p>
            <a:pPr marL="171446" marR="0" lvl="0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Ultra-Low Shutdown Current:  1-</a:t>
            </a:r>
            <a:r>
              <a:rPr kumimoji="0" lang="el-G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μ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</a:t>
            </a:r>
          </a:p>
          <a:p>
            <a:pPr marL="171446" marR="0" lvl="0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Ultra-Low Output D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ischarge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Current from Load:  1-</a:t>
            </a:r>
            <a:r>
              <a:rPr kumimoji="0" lang="el-G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μ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</a:t>
            </a:r>
          </a:p>
          <a:p>
            <a:pPr marL="171446" marR="0" lvl="0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Maximum Duty Cycle up to 99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% </a:t>
            </a:r>
          </a:p>
          <a:p>
            <a:pPr marL="171446" marR="0" lvl="0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Flexible Dimming Options for different applications:</a:t>
            </a:r>
          </a:p>
          <a:p>
            <a:pPr marL="628634" marR="0" lvl="1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TPS92200D1: PWM Dimming with Digital Input and Analog Dimming with Analog Input</a:t>
            </a:r>
          </a:p>
          <a:p>
            <a:pPr marL="628634" marR="0" lvl="1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TPS92200D2: Analog Dimming with Digital Input</a:t>
            </a:r>
          </a:p>
          <a:p>
            <a:pPr marL="171446" marR="0" lvl="0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Ultra-low and Accurate FB Voltage: 100mV/+-3mV</a:t>
            </a:r>
          </a:p>
          <a:p>
            <a:pPr marL="171446" marR="0" lvl="0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Peak Current mode with Internal Compensation</a:t>
            </a:r>
          </a:p>
          <a:p>
            <a:pPr marL="171446" marR="0" lvl="0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Full Protections: </a:t>
            </a:r>
          </a:p>
          <a:p>
            <a:pPr marL="628634" marR="0" lvl="1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LED Open-Load Protection with Maximum Duty ON</a:t>
            </a:r>
          </a:p>
          <a:p>
            <a:pPr marL="628634" marR="0" lvl="1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LED+ Short to GND </a:t>
            </a:r>
          </a:p>
          <a:p>
            <a:pPr marL="628634" marR="0" lvl="1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LED+ / LED- Short Circuitry</a:t>
            </a:r>
          </a:p>
          <a:p>
            <a:pPr marL="628634" marR="0" lvl="1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Sense Resistor Open/ Short Protection</a:t>
            </a:r>
          </a:p>
          <a:p>
            <a:pPr marL="628634" marR="0" lvl="1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Thermal Shutdown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171446" marR="0" lvl="0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SOT23-6 (2.8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x 2.9 mm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), VQFN-HR-6 (1.5 x 2 mm)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itchFamily="34" charset="0"/>
            </a:endParaRPr>
          </a:p>
          <a:p>
            <a:pPr marL="628409" marR="0" lvl="1" indent="-171383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itchFamily="34" charset="0"/>
            </a:endParaRPr>
          </a:p>
          <a:p>
            <a:pPr marL="0" marR="0" lvl="0" indent="0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	</a:t>
            </a:r>
          </a:p>
        </p:txBody>
      </p:sp>
      <p:sp>
        <p:nvSpPr>
          <p:cNvPr id="283655" name="Rectangle 14"/>
          <p:cNvSpPr>
            <a:spLocks noChangeArrowheads="1"/>
          </p:cNvSpPr>
          <p:nvPr/>
        </p:nvSpPr>
        <p:spPr bwMode="auto">
          <a:xfrm>
            <a:off x="228600" y="742954"/>
            <a:ext cx="3830320" cy="2571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06" tIns="45705" rIns="91406" bIns="45705" anchor="ctr"/>
          <a:lstStyle/>
          <a:p>
            <a:pPr marL="0" marR="0" lvl="0" indent="0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Features</a:t>
            </a:r>
          </a:p>
        </p:txBody>
      </p:sp>
      <p:sp>
        <p:nvSpPr>
          <p:cNvPr id="283656" name="Rectangle 14"/>
          <p:cNvSpPr>
            <a:spLocks noChangeArrowheads="1"/>
          </p:cNvSpPr>
          <p:nvPr/>
        </p:nvSpPr>
        <p:spPr bwMode="auto">
          <a:xfrm>
            <a:off x="4119882" y="742949"/>
            <a:ext cx="4800284" cy="2571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06" tIns="45705" rIns="91406" bIns="45705" anchor="ctr"/>
          <a:lstStyle/>
          <a:p>
            <a:pPr marL="0" marR="0" lvl="0" indent="0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itchFamily="34" charset="-128"/>
                <a:cs typeface="Arial" charset="0"/>
              </a:rPr>
              <a:t>Benefits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8600" y="3885094"/>
            <a:ext cx="3830320" cy="807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446" marR="0" lvl="0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171446" marR="0" lvl="0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imSun" pitchFamily="2" charset="-122"/>
                <a:cs typeface="+mn-cs"/>
              </a:rPr>
              <a:t>Video Surveillance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imSun" pitchFamily="2" charset="-122"/>
                <a:cs typeface="+mn-cs"/>
              </a:rPr>
              <a:t>IR LED Driver</a:t>
            </a:r>
          </a:p>
          <a:p>
            <a:pPr marL="171446" marR="0" lvl="0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imSun" pitchFamily="2" charset="-122"/>
                <a:cs typeface="+mn-cs"/>
              </a:rPr>
              <a:t>Facial Recognition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imSun" pitchFamily="2" charset="-122"/>
                <a:cs typeface="+mn-cs"/>
              </a:rPr>
              <a:t>IR LED Driver</a:t>
            </a:r>
          </a:p>
          <a:p>
            <a:pPr marL="171446" marR="0" lvl="0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imSun" pitchFamily="2" charset="-122"/>
                <a:cs typeface="+mn-cs"/>
              </a:rPr>
              <a:t>Stage Lighting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imSun" pitchFamily="2" charset="-122"/>
                <a:cs typeface="+mn-cs"/>
              </a:rPr>
              <a:t>LED Driver</a:t>
            </a:r>
          </a:p>
          <a:p>
            <a:pPr marL="171446" marR="0" lvl="0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imSun" pitchFamily="2" charset="-122"/>
                <a:cs typeface="+mn-cs"/>
              </a:rPr>
              <a:t>General 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Industrial and Commercial </a:t>
            </a:r>
            <a:r>
              <a:rPr kumimoji="0" lang="en-US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Illumiantion</a:t>
            </a:r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SimSun" pitchFamily="2" charset="-122"/>
              <a:cs typeface="+mn-cs"/>
            </a:endParaRPr>
          </a:p>
          <a:p>
            <a:pPr marL="171446" marR="0" lvl="0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imSun" pitchFamily="2" charset="-122"/>
                <a:cs typeface="+mn-cs"/>
              </a:rPr>
              <a:t>AA or Li-ion Battery Charger</a:t>
            </a:r>
          </a:p>
          <a:p>
            <a:pPr marL="0" marR="0" lvl="0" indent="0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	 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228600" y="3781225"/>
            <a:ext cx="3830320" cy="25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06" tIns="45705" rIns="91406" bIns="45705" anchor="ctr"/>
          <a:lstStyle/>
          <a:p>
            <a:pPr marL="0" marR="0" lvl="0" indent="0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Applications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19880" y="1000128"/>
            <a:ext cx="4800285" cy="759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446" marR="0" lvl="0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Ultra-low FB voltage for higher Efficiency</a:t>
            </a:r>
          </a:p>
          <a:p>
            <a:pPr marL="171446" marR="0" lvl="0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Ultra-low Shutdown Current (&lt;1uA) </a:t>
            </a:r>
          </a:p>
          <a:p>
            <a:pPr marL="171446" marR="0" lvl="0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Flexible Dimming Options for Various Applications</a:t>
            </a:r>
          </a:p>
          <a:p>
            <a:pPr marL="171446" marR="0" lvl="0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Ultra-low Output Discharge Current help to Save An Output Diode for Charger Application</a:t>
            </a:r>
            <a:endParaRPr kumimoji="0" lang="en-US" altLang="en-US" sz="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171446" marR="0" lvl="0" indent="-171446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Small and Few external component count to optimize board space and cost </a:t>
            </a:r>
          </a:p>
        </p:txBody>
      </p:sp>
      <p:sp>
        <p:nvSpPr>
          <p:cNvPr id="11" name="Slide Number Placeholder 4"/>
          <p:cNvSpPr txBox="1">
            <a:spLocks/>
          </p:cNvSpPr>
          <p:nvPr/>
        </p:nvSpPr>
        <p:spPr>
          <a:xfrm>
            <a:off x="6642100" y="4537472"/>
            <a:ext cx="2133600" cy="15478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3807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7614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1422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5229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903706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284449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2665187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045926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r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3548F6-AAA9-4A8D-A869-511B3DFE3256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37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5009286" y="1816735"/>
          <a:ext cx="2926636" cy="1903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693355" imgH="1753303" progId="Visio.Drawing.11">
                  <p:embed/>
                </p:oleObj>
              </mc:Choice>
              <mc:Fallback>
                <p:oleObj name="Visio" r:id="rId2" imgW="2693355" imgH="1753303" progId="Visio.Drawing.11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9286" y="1816735"/>
                        <a:ext cx="2926636" cy="19032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240489" y="3802005"/>
          <a:ext cx="4564076" cy="883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2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7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188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Device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Dimming Type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Dimming Input Type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70">
                <a:tc rowSpan="2">
                  <a:txBody>
                    <a:bodyPr/>
                    <a:lstStyle/>
                    <a:p>
                      <a:r>
                        <a:rPr lang="en-US" sz="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TPS92200D1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PWM Dimming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Digital Signal (frequency:</a:t>
                      </a:r>
                      <a:r>
                        <a:rPr lang="en-US" sz="8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100Hz – 2kHz)</a:t>
                      </a:r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170">
                <a:tc vMerge="1"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Analog Dimming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Analog Voltage (amplitude:</a:t>
                      </a:r>
                      <a:r>
                        <a:rPr lang="en-US" sz="8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0.65-1.2V)</a:t>
                      </a:r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r>
                        <a:rPr lang="en-US" sz="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TPS92200D2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Analog Dimming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Digital Signal (frequency</a:t>
                      </a:r>
                      <a:r>
                        <a:rPr lang="en-US" sz="8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20kHz – 200kHz)</a:t>
                      </a:r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Action Button: Home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CC306C9-6DB0-4A3B-AB3D-1F3F914DCFE6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49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fi-FI" dirty="0">
                <a:solidFill>
                  <a:srgbClr val="DE0000"/>
                </a:solidFill>
              </a:rPr>
              <a:t>TPS61165 </a:t>
            </a:r>
            <a:br>
              <a:rPr lang="fi-FI" sz="2400" dirty="0">
                <a:solidFill>
                  <a:srgbClr val="FF0000"/>
                </a:solidFill>
              </a:rPr>
            </a:br>
            <a:r>
              <a:rPr lang="en-US" sz="1500" dirty="0">
                <a:solidFill>
                  <a:schemeClr val="tx1"/>
                </a:solidFill>
              </a:rPr>
              <a:t>High Brightness White LED Driver in 2mm x 2mm WSON package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1000129"/>
            <a:ext cx="3830320" cy="2870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383" marR="0" lvl="0" indent="-171383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Wide Input Voltage Range: 3 -18V</a:t>
            </a:r>
          </a:p>
          <a:p>
            <a:pPr marL="171383" marR="0" lvl="0" indent="-171383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38-V Open LED Protection</a:t>
            </a:r>
          </a:p>
          <a:p>
            <a:pPr marL="171383" marR="0" lvl="0" indent="-171383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Up to 90% Efficiency</a:t>
            </a:r>
          </a:p>
          <a:p>
            <a:pPr marL="171383" marR="0" lvl="0" indent="-171383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200-mV Reference Voltage With 2% Accuracy</a:t>
            </a:r>
          </a:p>
          <a:p>
            <a:pPr marL="171383" marR="0" lvl="0" indent="-171383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Down to 1% Dimming Brightness</a:t>
            </a:r>
          </a:p>
          <a:p>
            <a:pPr marL="171383" marR="0" lvl="0" indent="-171383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1.2-A Switch FET With 1.2-MHz Switching Frequency</a:t>
            </a:r>
          </a:p>
          <a:p>
            <a:pPr marL="171383" marR="0" lvl="0" indent="-171383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One-Wire Control Interface (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EasyScale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™)</a:t>
            </a:r>
          </a:p>
          <a:p>
            <a:pPr marL="171383" marR="0" lvl="0" indent="-171383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2.0 mm*2.0 mm WSON-6 Package with Thermal Pad and SOT-23 Package</a:t>
            </a:r>
          </a:p>
          <a:p>
            <a:pPr marL="628409" marR="0" lvl="1" indent="-17138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itchFamily="34" charset="0"/>
            </a:endParaRPr>
          </a:p>
          <a:p>
            <a:pPr marL="628409" marR="0" lvl="1" indent="-17138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	</a:t>
            </a:r>
          </a:p>
        </p:txBody>
      </p:sp>
      <p:sp>
        <p:nvSpPr>
          <p:cNvPr id="283655" name="Rectangle 14"/>
          <p:cNvSpPr>
            <a:spLocks noChangeArrowheads="1"/>
          </p:cNvSpPr>
          <p:nvPr/>
        </p:nvSpPr>
        <p:spPr bwMode="auto">
          <a:xfrm>
            <a:off x="228600" y="742954"/>
            <a:ext cx="3830320" cy="2571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06" tIns="45705" rIns="91406" bIns="45705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Features</a:t>
            </a:r>
          </a:p>
        </p:txBody>
      </p:sp>
      <p:sp>
        <p:nvSpPr>
          <p:cNvPr id="283656" name="Rectangle 14"/>
          <p:cNvSpPr>
            <a:spLocks noChangeArrowheads="1"/>
          </p:cNvSpPr>
          <p:nvPr/>
        </p:nvSpPr>
        <p:spPr bwMode="auto">
          <a:xfrm>
            <a:off x="4119882" y="742949"/>
            <a:ext cx="4800284" cy="2571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06" tIns="45705" rIns="91406" bIns="45705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itchFamily="34" charset="-128"/>
                <a:cs typeface="Arial" charset="0"/>
              </a:rPr>
              <a:t>Benefits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8600" y="3072653"/>
            <a:ext cx="3830320" cy="161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itchFamily="34" charset="0"/>
            </a:endParaRPr>
          </a:p>
          <a:p>
            <a:pPr marL="171383" marR="0" lvl="0" indent="-17138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Smart Phones</a:t>
            </a:r>
          </a:p>
          <a:p>
            <a:pPr marL="171383" marR="0" lvl="0" indent="-17138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Tablets and Gaming Tablets</a:t>
            </a:r>
          </a:p>
          <a:p>
            <a:pPr marL="171383" marR="0" lvl="0" indent="-17138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Home Automation Panels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itchFamily="34" charset="0"/>
            </a:endParaRPr>
          </a:p>
          <a:p>
            <a:pPr marL="171383" marR="0" lvl="0" indent="-17138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Home Appliance User Interface</a:t>
            </a:r>
          </a:p>
          <a:p>
            <a:pPr marL="171383" marR="0" lvl="0" indent="-17138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Portable/ Small Media Form Factor Displays</a:t>
            </a:r>
          </a:p>
          <a:p>
            <a:pPr marL="171383" marR="0" lvl="0" indent="-17138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EPOS</a:t>
            </a:r>
          </a:p>
          <a:p>
            <a:pPr marL="171383" marR="0" lvl="0" indent="-17138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Handheld Medical Equipment</a:t>
            </a:r>
          </a:p>
          <a:p>
            <a:pPr marL="171383" marR="0" lvl="0" indent="-17138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Thermostat Display</a:t>
            </a:r>
          </a:p>
          <a:p>
            <a:pPr marL="171383" marR="0" lvl="0" indent="-17138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Blood Glucose Meters</a:t>
            </a:r>
          </a:p>
          <a:p>
            <a:pPr marL="171383" marR="0" lvl="0" indent="-17138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Video Surveillance Camera</a:t>
            </a:r>
          </a:p>
          <a:p>
            <a:pPr marL="171383" marR="0" lvl="0" indent="-17138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itchFamily="34" charset="0"/>
            </a:endParaRPr>
          </a:p>
          <a:p>
            <a:pPr marL="628409" marR="0" lvl="1" indent="-17138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itchFamily="34" charset="0"/>
            </a:endParaRPr>
          </a:p>
          <a:p>
            <a:pPr marL="628409" marR="0" lvl="1" indent="-17138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itchFamily="34" charset="0"/>
              </a:rPr>
              <a:t>	 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228600" y="2893720"/>
            <a:ext cx="3830320" cy="25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06" tIns="45705" rIns="91406" bIns="45705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Applications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19880" y="1000126"/>
            <a:ext cx="4800285" cy="764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383" marR="0" lvl="0" indent="-171383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Works with different power sources ( Industrial Rail, Li-ion Battery)</a:t>
            </a:r>
          </a:p>
          <a:p>
            <a:pPr marL="171383" marR="0" lvl="0" indent="-171383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Smooth Brightness Transition</a:t>
            </a:r>
          </a:p>
          <a:p>
            <a:pPr marL="171383" marR="0" lvl="0" indent="-171383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1% dimming ration can covers day/night  ambient brightness conditions</a:t>
            </a:r>
          </a:p>
          <a:p>
            <a:pPr marL="171383" marR="0" lvl="0" indent="-171383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High Efficiency help to increase battery endurance time </a:t>
            </a:r>
          </a:p>
          <a:p>
            <a:pPr marL="171383" marR="0" lvl="0" indent="-171383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Small package for compact solutions and industrial applications</a:t>
            </a:r>
          </a:p>
          <a:p>
            <a:pPr marL="171383" marR="0" lvl="0" indent="-171383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173669" marR="0" lvl="0" indent="-172971" algn="l" defTabSz="6858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1" name="Slide Number Placeholder 4"/>
          <p:cNvSpPr txBox="1">
            <a:spLocks/>
          </p:cNvSpPr>
          <p:nvPr/>
        </p:nvSpPr>
        <p:spPr>
          <a:xfrm>
            <a:off x="6642100" y="4537472"/>
            <a:ext cx="2133600" cy="15478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3807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7614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1422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5229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903706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284449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2665187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045926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3548F6-AAA9-4A8D-A869-511B3DFE3256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071" y="2202755"/>
            <a:ext cx="3590059" cy="199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ction Button: Home 1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317D2A7F-413C-47D1-A895-93B6D5889E6D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56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88">
            <a:extLst>
              <a:ext uri="{FF2B5EF4-FFF2-40B4-BE49-F238E27FC236}">
                <a16:creationId xmlns:a16="http://schemas.microsoft.com/office/drawing/2014/main" id="{3CA22DCA-A620-4746-B404-834D3B8C59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36280" y="235859"/>
            <a:ext cx="994826" cy="208602"/>
          </a:xfrm>
          <a:prstGeom prst="roundRect">
            <a:avLst>
              <a:gd name="adj" fmla="val 12102"/>
            </a:avLst>
          </a:prstGeom>
          <a:solidFill>
            <a:srgbClr val="DE0000"/>
          </a:solidFill>
          <a:ln w="28575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27000" rIns="27000" anchor="ctr">
            <a:noAutofit/>
          </a:bodyPr>
          <a:lstStyle/>
          <a:p>
            <a:pPr algn="ctr" defTabSz="457097">
              <a:defRPr/>
            </a:pPr>
            <a:r>
              <a:rPr lang="en-US" altLang="en-US" sz="1050" b="1" i="1" kern="0" dirty="0">
                <a:solidFill>
                  <a:srgbClr val="FFFFFF"/>
                </a:solidFill>
                <a:latin typeface="Calibri" panose="020F0502020204030204" pitchFamily="34" charset="0"/>
                <a:cs typeface="Arial" charset="0"/>
              </a:rPr>
              <a:t>Sample now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7F2B8F5-4A4A-4D8E-9988-DB5A61D6C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79" y="449679"/>
            <a:ext cx="5473053" cy="293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7134" tIns="28566" rIns="57134" bIns="28566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507847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6pPr>
            <a:lvl7pPr marL="1015695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7pPr>
            <a:lvl8pPr marL="1523539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8pPr>
            <a:lvl9pPr marL="203138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9pPr>
          </a:lstStyle>
          <a:p>
            <a:pPr defTabSz="685800">
              <a:defRPr/>
            </a:pPr>
            <a:r>
              <a:rPr lang="en-US" sz="1500" dirty="0">
                <a:solidFill>
                  <a:schemeClr val="tx1"/>
                </a:solidFill>
                <a:latin typeface="Arial"/>
              </a:rPr>
              <a:t>Single-channel </a:t>
            </a:r>
            <a:r>
              <a:rPr lang="en-US" sz="1500" kern="0" dirty="0">
                <a:solidFill>
                  <a:schemeClr val="tx1"/>
                </a:solidFill>
                <a:latin typeface="Arial"/>
              </a:rPr>
              <a:t>Synchronous</a:t>
            </a:r>
            <a:r>
              <a:rPr lang="en-US" sz="1500" dirty="0">
                <a:solidFill>
                  <a:schemeClr val="tx1"/>
                </a:solidFill>
                <a:latin typeface="Arial"/>
              </a:rPr>
              <a:t> Boost LED Driver</a:t>
            </a:r>
            <a:endParaRPr lang="en-US" sz="1500" kern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610591-438B-4AFC-A653-FC9AFD89540B}"/>
              </a:ext>
            </a:extLst>
          </p:cNvPr>
          <p:cNvSpPr/>
          <p:nvPr/>
        </p:nvSpPr>
        <p:spPr>
          <a:xfrm>
            <a:off x="304277" y="1000124"/>
            <a:ext cx="4065925" cy="1913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383" indent="-171383" defTabSz="6858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Supply Voltage Range: </a:t>
            </a:r>
            <a:r>
              <a:rPr lang="en-US" sz="900" b="1" dirty="0">
                <a:solidFill>
                  <a:srgbClr val="DE0000"/>
                </a:solidFill>
                <a:latin typeface="Calibri" panose="020F0502020204030204" pitchFamily="34" charset="0"/>
                <a:cs typeface="Calibri" pitchFamily="34" charset="0"/>
              </a:rPr>
              <a:t>2.5V-5.5V</a:t>
            </a:r>
          </a:p>
          <a:p>
            <a:pPr marL="171383" indent="-171383" defTabSz="6858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High efficiency </a:t>
            </a:r>
            <a:r>
              <a:rPr lang="en-US" sz="900" b="1" dirty="0">
                <a:solidFill>
                  <a:srgbClr val="DE0000"/>
                </a:solidFill>
                <a:latin typeface="Calibri" panose="020F0502020204030204" pitchFamily="34" charset="0"/>
                <a:cs typeface="Calibri" pitchFamily="34" charset="0"/>
              </a:rPr>
              <a:t>Synchronous Boost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with 280m</a:t>
            </a:r>
            <a:r>
              <a:rPr lang="el-GR" sz="9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itchFamily="34" charset="0"/>
              </a:rPr>
              <a:t>Ω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 LSFET/600m</a:t>
            </a:r>
            <a:r>
              <a:rPr lang="el-GR" sz="9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itchFamily="34" charset="0"/>
              </a:rPr>
              <a:t>Ω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HSFET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 </a:t>
            </a:r>
            <a:endParaRPr lang="en-US" sz="900" dirty="0">
              <a:solidFill>
                <a:srgbClr val="FF0000"/>
              </a:solidFill>
              <a:latin typeface="Calibri" panose="020F0502020204030204" pitchFamily="34" charset="0"/>
              <a:cs typeface="Calibri" pitchFamily="34" charset="0"/>
            </a:endParaRPr>
          </a:p>
          <a:p>
            <a:pPr marL="171383" indent="-171383" defTabSz="6858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High Precision PWM-to-analog Dimming Resolution up to </a:t>
            </a:r>
            <a:r>
              <a:rPr lang="en-US" sz="900" b="1" dirty="0">
                <a:solidFill>
                  <a:srgbClr val="DE0000"/>
                </a:solidFill>
                <a:latin typeface="Calibri" panose="020F0502020204030204" pitchFamily="34" charset="0"/>
                <a:cs typeface="Calibri" pitchFamily="34" charset="0"/>
              </a:rPr>
              <a:t>1000:1 </a:t>
            </a:r>
          </a:p>
          <a:p>
            <a:pPr marL="171383" indent="-171383" defTabSz="6858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900" b="1" dirty="0">
                <a:solidFill>
                  <a:srgbClr val="DE0000"/>
                </a:solidFill>
                <a:latin typeface="Calibri" panose="020F0502020204030204" pitchFamily="34" charset="0"/>
                <a:cs typeface="Calibri" pitchFamily="34" charset="0"/>
              </a:rPr>
              <a:t>1.8/2.3A</a:t>
            </a:r>
            <a:r>
              <a:rPr lang="en-US" sz="900" dirty="0">
                <a:solidFill>
                  <a:srgbClr val="FF0000"/>
                </a:solidFill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Switch Current Limit</a:t>
            </a:r>
          </a:p>
          <a:p>
            <a:pPr marL="171383" indent="-171383" defTabSz="6858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900" b="1" dirty="0">
                <a:solidFill>
                  <a:srgbClr val="DE0000"/>
                </a:solidFill>
                <a:latin typeface="Calibri" panose="020F0502020204030204" pitchFamily="34" charset="0"/>
                <a:cs typeface="Calibri" pitchFamily="34" charset="0"/>
              </a:rPr>
              <a:t>24.5V/30V</a:t>
            </a:r>
            <a:r>
              <a:rPr lang="en-US" sz="900" dirty="0">
                <a:solidFill>
                  <a:srgbClr val="DE0000"/>
                </a:solidFill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Max Output Voltage </a:t>
            </a:r>
          </a:p>
          <a:p>
            <a:pPr marL="171383" indent="-171383" defTabSz="6858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900" b="1" dirty="0">
                <a:solidFill>
                  <a:srgbClr val="DE0000"/>
                </a:solidFill>
                <a:latin typeface="Calibri" panose="020F0502020204030204" pitchFamily="34" charset="0"/>
                <a:cs typeface="Calibri" pitchFamily="34" charset="0"/>
              </a:rPr>
              <a:t>400k/1.2MHz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Switching Frequency to with Small Size Inductor</a:t>
            </a:r>
          </a:p>
          <a:p>
            <a:pPr marL="171383" indent="-171383" defTabSz="6858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Compatible with </a:t>
            </a:r>
            <a:r>
              <a:rPr lang="en-US" sz="900" b="1" dirty="0">
                <a:solidFill>
                  <a:srgbClr val="DE0000"/>
                </a:solidFill>
                <a:latin typeface="Calibri" panose="020F0502020204030204" pitchFamily="34" charset="0"/>
                <a:cs typeface="Calibri" pitchFamily="34" charset="0"/>
              </a:rPr>
              <a:t>1.2V I/O</a:t>
            </a:r>
          </a:p>
          <a:p>
            <a:pPr marL="171383" indent="-171383" defTabSz="6858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900" b="1" dirty="0">
                <a:solidFill>
                  <a:srgbClr val="DE0000"/>
                </a:solidFill>
                <a:latin typeface="Calibri" panose="020F0502020204030204" pitchFamily="34" charset="0"/>
                <a:cs typeface="Calibri" pitchFamily="34" charset="0"/>
              </a:rPr>
              <a:t>Internal Bootstrap Capacitor</a:t>
            </a:r>
          </a:p>
          <a:p>
            <a:pPr marL="171383" indent="-171383" defTabSz="6858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Internal Compensation</a:t>
            </a:r>
          </a:p>
          <a:p>
            <a:pPr marL="171383" indent="-171383" defTabSz="6858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OVP/OCP/FB short-to-GND Protection</a:t>
            </a:r>
          </a:p>
          <a:p>
            <a:pPr marL="171383" indent="-171383" defTabSz="6858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Package: </a:t>
            </a:r>
          </a:p>
          <a:p>
            <a:pPr marL="552305" lvl="1" indent="-171438" defTabSz="914378">
              <a:buFont typeface="Arial" panose="020B0604020202020204" pitchFamily="34" charset="0"/>
              <a:buChar char="‒"/>
              <a:defRPr/>
            </a:pPr>
            <a:r>
              <a:rPr lang="en-US" sz="900" b="1" dirty="0">
                <a:solidFill>
                  <a:srgbClr val="DE0000"/>
                </a:solidFill>
                <a:latin typeface="Calibri" panose="020F0502020204030204" pitchFamily="34" charset="0"/>
                <a:cs typeface="Calibri" pitchFamily="34" charset="0"/>
              </a:rPr>
              <a:t>1.6mm*1.6mm SOT563-6</a:t>
            </a:r>
          </a:p>
          <a:p>
            <a:pPr marL="552305" lvl="1" indent="-171438" defTabSz="914378">
              <a:buFont typeface="Arial" panose="020B0604020202020204" pitchFamily="34" charset="0"/>
              <a:buChar char="‒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2mm*2mm WSON-6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FD2DFCD4-65CF-413A-AEF2-EA59BA9E6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277" y="742949"/>
            <a:ext cx="4065925" cy="257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06" tIns="45705" rIns="91406" bIns="45705" anchor="ctr"/>
          <a:lstStyle/>
          <a:p>
            <a:pPr defTabSz="914378">
              <a:defRPr/>
            </a:pPr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cs typeface="Arial" pitchFamily="34" charset="0"/>
              </a:rPr>
              <a:t>Features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5A3B6C17-20E5-4449-B36B-CA57A244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8983" y="742949"/>
            <a:ext cx="4441184" cy="257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06" tIns="45705" rIns="91406" bIns="45705" anchor="ctr"/>
          <a:lstStyle/>
          <a:p>
            <a:pPr defTabSz="914378">
              <a:defRPr/>
            </a:pPr>
            <a:r>
              <a:rPr lang="en-US" altLang="zh-CN" b="1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charset="0"/>
              </a:rPr>
              <a:t>Benefits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D9B10A-AA22-4D23-8912-ABE4EB357E8F}"/>
              </a:ext>
            </a:extLst>
          </p:cNvPr>
          <p:cNvSpPr/>
          <p:nvPr/>
        </p:nvSpPr>
        <p:spPr>
          <a:xfrm>
            <a:off x="304276" y="3190328"/>
            <a:ext cx="4065925" cy="1336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438" indent="-171438" defTabSz="914378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LCD backlighting</a:t>
            </a:r>
          </a:p>
          <a:p>
            <a:pPr marL="552305" lvl="1" indent="-171438" defTabSz="914378">
              <a:buFont typeface="Arial" panose="020B0604020202020204" pitchFamily="34" charset="0"/>
              <a:buChar char="‒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Smartphone and tablet </a:t>
            </a:r>
          </a:p>
          <a:p>
            <a:pPr marL="552305" lvl="1" indent="-171438" defTabSz="914378">
              <a:buFont typeface="Arial" panose="020B0604020202020204" pitchFamily="34" charset="0"/>
              <a:buChar char="‒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Handheld data terminals (EPOS) </a:t>
            </a:r>
          </a:p>
          <a:p>
            <a:pPr marL="552305" lvl="1" indent="-171438" defTabSz="914378">
              <a:buFont typeface="Arial" panose="020B0604020202020204" pitchFamily="34" charset="0"/>
              <a:buChar char="‒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Thermostat display </a:t>
            </a:r>
          </a:p>
          <a:p>
            <a:pPr marL="552305" lvl="1" indent="-171438" defTabSz="914378">
              <a:buFont typeface="Arial" panose="020B0604020202020204" pitchFamily="34" charset="0"/>
              <a:buChar char="‒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PDA, handheld computer and GPS receiver </a:t>
            </a:r>
          </a:p>
          <a:p>
            <a:pPr marL="552305" lvl="1" indent="-171438" defTabSz="914378">
              <a:buFont typeface="Arial" panose="020B0604020202020204" pitchFamily="34" charset="0"/>
              <a:buChar char="‒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Portable media player, portable TV and eBook </a:t>
            </a:r>
          </a:p>
          <a:p>
            <a:pPr marL="171438" indent="-171438" defTabSz="914378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General illumination </a:t>
            </a:r>
          </a:p>
          <a:p>
            <a:pPr marL="552305" lvl="1" indent="-171438" defTabSz="914378">
              <a:buFont typeface="Arial" panose="020B0604020202020204" pitchFamily="34" charset="0"/>
              <a:buChar char="‒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IP camera </a:t>
            </a:r>
          </a:p>
          <a:p>
            <a:pPr marL="552305" lvl="1" indent="-171438" defTabSz="914378">
              <a:buFont typeface="Arial" panose="020B0604020202020204" pitchFamily="34" charset="0"/>
              <a:buChar char="‒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Flashlight </a:t>
            </a:r>
          </a:p>
          <a:p>
            <a:pPr marL="171438" indent="-171438" defTabSz="914378">
              <a:buFont typeface="Arial" panose="020B0604020202020204" pitchFamily="34" charset="0"/>
              <a:buChar char="•"/>
              <a:defRPr/>
            </a:pPr>
            <a:endParaRPr lang="en-US" sz="900" dirty="0">
              <a:solidFill>
                <a:srgbClr val="000000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DFBAB928-096B-446E-AAE9-8ED53873A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276" y="2913475"/>
            <a:ext cx="4065925" cy="2768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06" tIns="45705" rIns="91406" bIns="45705" anchor="ctr"/>
          <a:lstStyle/>
          <a:p>
            <a:pPr defTabSz="914378">
              <a:defRPr/>
            </a:pPr>
            <a:r>
              <a:rPr lang="en-US" altLang="zh-CN" b="1" dirty="0">
                <a:solidFill>
                  <a:srgbClr val="FFFFFF"/>
                </a:solidFill>
                <a:latin typeface="Calibri" panose="020F0502020204030204" pitchFamily="34" charset="0"/>
                <a:cs typeface="Arial" pitchFamily="34" charset="0"/>
              </a:rPr>
              <a:t>Applications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6B6B0D-E803-4324-8D0E-2E14D3D3BBA5}"/>
              </a:ext>
            </a:extLst>
          </p:cNvPr>
          <p:cNvSpPr/>
          <p:nvPr/>
        </p:nvSpPr>
        <p:spPr>
          <a:xfrm>
            <a:off x="4478625" y="1000128"/>
            <a:ext cx="4436776" cy="735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375" indent="-171375" defTabSz="914378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Save Schottky diode for smaller solution size and lower BOM cost</a:t>
            </a:r>
          </a:p>
          <a:p>
            <a:pPr marL="171375" indent="-171375" defTabSz="914378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Small chip / cap / inductor size for mobile applications</a:t>
            </a:r>
          </a:p>
          <a:p>
            <a:pPr marL="171375" indent="-171375" defTabSz="914378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Unique PWM dimming function allows higher brightness dynamic range without additional cost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EE3C3C-4EC5-4610-938D-F377371B2BE5}"/>
              </a:ext>
            </a:extLst>
          </p:cNvPr>
          <p:cNvSpPr txBox="1">
            <a:spLocks/>
          </p:cNvSpPr>
          <p:nvPr/>
        </p:nvSpPr>
        <p:spPr>
          <a:xfrm>
            <a:off x="231775" y="107165"/>
            <a:ext cx="8458200" cy="610791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507847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6pPr>
            <a:lvl7pPr marL="1015695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7pPr>
            <a:lvl8pPr marL="1523539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8pPr>
            <a:lvl9pPr marL="203138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9pPr>
          </a:lstStyle>
          <a:p>
            <a:pPr defTabSz="914378">
              <a:defRPr/>
            </a:pPr>
            <a:r>
              <a:rPr lang="en-US" sz="2700" dirty="0">
                <a:solidFill>
                  <a:srgbClr val="DE0000"/>
                </a:solidFill>
              </a:rPr>
              <a:t>TPS923610/1/2 (NEMO)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B591D2-F59A-4E9B-BD3B-C2BFAF477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854" y="3039480"/>
            <a:ext cx="2802808" cy="1270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025068-672F-47E0-B1BA-73206B7B56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849" y="1927365"/>
            <a:ext cx="1177535" cy="9205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A6F7D6-BB59-4963-A0B2-5DFE9CFEAC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26" y="1845302"/>
            <a:ext cx="1266327" cy="1056088"/>
          </a:xfrm>
          <a:prstGeom prst="rect">
            <a:avLst/>
          </a:prstGeom>
        </p:spPr>
      </p:pic>
      <p:sp>
        <p:nvSpPr>
          <p:cNvPr id="15" name="Action Button: Home 1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44CD29FD-6C3F-481D-95BC-F11BF0001F05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090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83CB8C-35C2-4E7C-B832-CA53812968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99"/>
          <a:stretch/>
        </p:blipFill>
        <p:spPr>
          <a:xfrm>
            <a:off x="148118" y="21131"/>
            <a:ext cx="8847765" cy="2539644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FD7B7D1-4BC4-4433-BD79-C46BAF3F9F19}"/>
              </a:ext>
            </a:extLst>
          </p:cNvPr>
          <p:cNvSpPr/>
          <p:nvPr/>
        </p:nvSpPr>
        <p:spPr>
          <a:xfrm>
            <a:off x="419215" y="3847981"/>
            <a:ext cx="218393" cy="221094"/>
          </a:xfrm>
          <a:prstGeom prst="ellipse">
            <a:avLst/>
          </a:prstGeom>
          <a:solidFill>
            <a:srgbClr val="C0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Arial"/>
              <a:ea typeface="Yu Gothic" panose="020B0400000000000000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20271C-003A-4634-9659-6F4D139FCC25}"/>
              </a:ext>
            </a:extLst>
          </p:cNvPr>
          <p:cNvSpPr/>
          <p:nvPr/>
        </p:nvSpPr>
        <p:spPr>
          <a:xfrm>
            <a:off x="538904" y="3847161"/>
            <a:ext cx="8193404" cy="2213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srgbClr val="FFFFFF"/>
              </a:solidFill>
              <a:latin typeface="Arial"/>
              <a:ea typeface="Yu Gothic" panose="020B0400000000000000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16F6C4-F56C-419D-9DA2-1D248A5A2622}"/>
              </a:ext>
            </a:extLst>
          </p:cNvPr>
          <p:cNvSpPr/>
          <p:nvPr/>
        </p:nvSpPr>
        <p:spPr>
          <a:xfrm>
            <a:off x="538904" y="3558622"/>
            <a:ext cx="8193404" cy="221327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srgbClr val="FFFFFF"/>
              </a:solidFill>
              <a:latin typeface="Arial"/>
              <a:ea typeface="Yu Gothic" panose="020B0400000000000000" pitchFamily="34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33622F-6FDF-42FD-AB45-686731CE440B}"/>
              </a:ext>
            </a:extLst>
          </p:cNvPr>
          <p:cNvSpPr/>
          <p:nvPr/>
        </p:nvSpPr>
        <p:spPr>
          <a:xfrm>
            <a:off x="538904" y="3279221"/>
            <a:ext cx="8193404" cy="221327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srgbClr val="FFFFFF"/>
              </a:solidFill>
              <a:latin typeface="Arial"/>
              <a:ea typeface="Yu Gothic" panose="020B0400000000000000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012FC1-FB94-47C7-8262-757112D608CB}"/>
              </a:ext>
            </a:extLst>
          </p:cNvPr>
          <p:cNvSpPr/>
          <p:nvPr/>
        </p:nvSpPr>
        <p:spPr>
          <a:xfrm>
            <a:off x="538904" y="3003915"/>
            <a:ext cx="8193404" cy="223702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srgbClr val="FFFFFF"/>
              </a:solidFill>
              <a:latin typeface="Arial"/>
              <a:ea typeface="Yu Gothic" panose="020B0400000000000000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BB95BF-ED42-48FB-A81A-C4DC9581AA8F}"/>
              </a:ext>
            </a:extLst>
          </p:cNvPr>
          <p:cNvSpPr/>
          <p:nvPr/>
        </p:nvSpPr>
        <p:spPr>
          <a:xfrm>
            <a:off x="538904" y="2724513"/>
            <a:ext cx="8193404" cy="2213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srgbClr val="FFFFFF"/>
              </a:solidFill>
              <a:latin typeface="Arial"/>
              <a:ea typeface="Yu Gothic" panose="020B0400000000000000" pitchFamily="34" charset="-128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5AD544-ACF8-4547-B12E-91AAE2414D9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57134" tIns="28566" rIns="57134" bIns="28566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DE0000"/>
                </a:solidFill>
                <a:ea typeface="Yu Gothic" panose="020B0400000000000000" pitchFamily="34" charset="-128"/>
              </a:rPr>
              <a:t>RGB LED Driver</a:t>
            </a:r>
          </a:p>
        </p:txBody>
      </p:sp>
      <p:sp>
        <p:nvSpPr>
          <p:cNvPr id="17" name="AutoShape 86">
            <a:extLst>
              <a:ext uri="{FF2B5EF4-FFF2-40B4-BE49-F238E27FC236}">
                <a16:creationId xmlns:a16="http://schemas.microsoft.com/office/drawing/2014/main" id="{10097ADC-E0CA-4811-A18C-BCB6554F3A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800" y="2718043"/>
            <a:ext cx="1507669" cy="208858"/>
          </a:xfrm>
          <a:prstGeom prst="roundRect">
            <a:avLst>
              <a:gd name="adj" fmla="val 12102"/>
            </a:avLst>
          </a:prstGeom>
          <a:solidFill>
            <a:srgbClr val="DE0000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1 to 12 LED dots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8" name="AutoShape 86">
            <a:extLst>
              <a:ext uri="{FF2B5EF4-FFF2-40B4-BE49-F238E27FC236}">
                <a16:creationId xmlns:a16="http://schemas.microsoft.com/office/drawing/2014/main" id="{C1FD604F-2786-4982-9BDB-1C37D67C62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800" y="2998236"/>
            <a:ext cx="756077" cy="208858"/>
          </a:xfrm>
          <a:prstGeom prst="roundRect">
            <a:avLst>
              <a:gd name="adj" fmla="val 12102"/>
            </a:avLst>
          </a:prstGeom>
          <a:solidFill>
            <a:srgbClr val="FF9933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8-bit PWM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9" name="AutoShape 86">
            <a:extLst>
              <a:ext uri="{FF2B5EF4-FFF2-40B4-BE49-F238E27FC236}">
                <a16:creationId xmlns:a16="http://schemas.microsoft.com/office/drawing/2014/main" id="{4DEEE3CF-9060-43EA-8A2C-0DFAD33DB9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004" y="3278430"/>
            <a:ext cx="1508466" cy="208858"/>
          </a:xfrm>
          <a:prstGeom prst="roundRect">
            <a:avLst>
              <a:gd name="adj" fmla="val 12102"/>
            </a:avLst>
          </a:prstGeom>
          <a:solidFill>
            <a:srgbClr val="CC9900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1-MHz I</a:t>
            </a:r>
            <a:r>
              <a:rPr lang="en-US" sz="788" b="1" kern="0" baseline="3000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2</a:t>
            </a: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C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20" name="AutoShape 86">
            <a:extLst>
              <a:ext uri="{FF2B5EF4-FFF2-40B4-BE49-F238E27FC236}">
                <a16:creationId xmlns:a16="http://schemas.microsoft.com/office/drawing/2014/main" id="{8FEDB6EF-110F-42AC-B38B-1E0539902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38877" y="2998236"/>
            <a:ext cx="756077" cy="208858"/>
          </a:xfrm>
          <a:prstGeom prst="roundRect">
            <a:avLst>
              <a:gd name="adj" fmla="val 12102"/>
            </a:avLst>
          </a:prstGeom>
          <a:solidFill>
            <a:srgbClr val="CC6600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8-bit Analog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21" name="AutoShape 86">
            <a:extLst>
              <a:ext uri="{FF2B5EF4-FFF2-40B4-BE49-F238E27FC236}">
                <a16:creationId xmlns:a16="http://schemas.microsoft.com/office/drawing/2014/main" id="{602E89DA-ADA8-4889-8F9E-326A3E4DB2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1570" y="3548130"/>
            <a:ext cx="756875" cy="208858"/>
          </a:xfrm>
          <a:prstGeom prst="roundRect">
            <a:avLst>
              <a:gd name="adj" fmla="val 12102"/>
            </a:avLst>
          </a:prstGeom>
          <a:solidFill>
            <a:srgbClr val="00CC99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Auto animation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22" name="AutoShape 86">
            <a:extLst>
              <a:ext uri="{FF2B5EF4-FFF2-40B4-BE49-F238E27FC236}">
                <a16:creationId xmlns:a16="http://schemas.microsoft.com/office/drawing/2014/main" id="{2359ABAB-A697-44CE-BD3C-CECBC17975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003" y="3838816"/>
            <a:ext cx="756875" cy="208858"/>
          </a:xfrm>
          <a:prstGeom prst="roundRect">
            <a:avLst>
              <a:gd name="adj" fmla="val 12102"/>
            </a:avLst>
          </a:prstGeom>
          <a:solidFill>
            <a:srgbClr val="33CCFF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WCSP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23" name="AutoShape 86">
            <a:extLst>
              <a:ext uri="{FF2B5EF4-FFF2-40B4-BE49-F238E27FC236}">
                <a16:creationId xmlns:a16="http://schemas.microsoft.com/office/drawing/2014/main" id="{7F0F1A8E-7586-4E6A-9AA1-B948F0182D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38478" y="3838815"/>
            <a:ext cx="763161" cy="208858"/>
          </a:xfrm>
          <a:prstGeom prst="roundRect">
            <a:avLst>
              <a:gd name="adj" fmla="val 12102"/>
            </a:avLst>
          </a:prstGeom>
          <a:solidFill>
            <a:srgbClr val="0099FF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DFN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24" name="AutoShape 86">
            <a:extLst>
              <a:ext uri="{FF2B5EF4-FFF2-40B4-BE49-F238E27FC236}">
                <a16:creationId xmlns:a16="http://schemas.microsoft.com/office/drawing/2014/main" id="{BBCA96A9-EB46-4ADD-8C3E-9F2AB8346D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82591" y="2718043"/>
            <a:ext cx="1522925" cy="208858"/>
          </a:xfrm>
          <a:prstGeom prst="roundRect">
            <a:avLst>
              <a:gd name="adj" fmla="val 12102"/>
            </a:avLst>
          </a:prstGeom>
          <a:solidFill>
            <a:srgbClr val="DE0000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9 to 36 LED dots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25" name="AutoShape 86">
            <a:extLst>
              <a:ext uri="{FF2B5EF4-FFF2-40B4-BE49-F238E27FC236}">
                <a16:creationId xmlns:a16="http://schemas.microsoft.com/office/drawing/2014/main" id="{92144ADF-5C60-465E-9943-F25D8FFEE3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82591" y="2998236"/>
            <a:ext cx="1522127" cy="208858"/>
          </a:xfrm>
          <a:prstGeom prst="roundRect">
            <a:avLst>
              <a:gd name="adj" fmla="val 12102"/>
            </a:avLst>
          </a:prstGeom>
          <a:solidFill>
            <a:srgbClr val="FF9933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12-bit PWM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26" name="AutoShape 86">
            <a:extLst>
              <a:ext uri="{FF2B5EF4-FFF2-40B4-BE49-F238E27FC236}">
                <a16:creationId xmlns:a16="http://schemas.microsoft.com/office/drawing/2014/main" id="{FCB68A31-F129-40D2-9AE2-F9B6A745DF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81794" y="3278430"/>
            <a:ext cx="1522925" cy="208858"/>
          </a:xfrm>
          <a:prstGeom prst="roundRect">
            <a:avLst>
              <a:gd name="adj" fmla="val 12102"/>
            </a:avLst>
          </a:prstGeom>
          <a:solidFill>
            <a:srgbClr val="CC9900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400-kHz I</a:t>
            </a:r>
            <a:r>
              <a:rPr lang="en-US" sz="788" b="1" kern="0" baseline="3000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2</a:t>
            </a: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C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27" name="AutoShape 86">
            <a:extLst>
              <a:ext uri="{FF2B5EF4-FFF2-40B4-BE49-F238E27FC236}">
                <a16:creationId xmlns:a16="http://schemas.microsoft.com/office/drawing/2014/main" id="{C4C5B6D8-4277-4E7A-9803-541E6779F4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81794" y="3558623"/>
            <a:ext cx="1527215" cy="208858"/>
          </a:xfrm>
          <a:prstGeom prst="roundRect">
            <a:avLst>
              <a:gd name="adj" fmla="val 12102"/>
            </a:avLst>
          </a:prstGeom>
          <a:solidFill>
            <a:srgbClr val="339966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Group control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28" name="AutoShape 86">
            <a:extLst>
              <a:ext uri="{FF2B5EF4-FFF2-40B4-BE49-F238E27FC236}">
                <a16:creationId xmlns:a16="http://schemas.microsoft.com/office/drawing/2014/main" id="{0E33FD09-F390-499C-A450-C67F23AA8D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81794" y="3838816"/>
            <a:ext cx="756377" cy="208858"/>
          </a:xfrm>
          <a:prstGeom prst="roundRect">
            <a:avLst>
              <a:gd name="adj" fmla="val 12102"/>
            </a:avLst>
          </a:prstGeom>
          <a:solidFill>
            <a:srgbClr val="0099FF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QFN</a:t>
            </a:r>
          </a:p>
        </p:txBody>
      </p:sp>
      <p:sp>
        <p:nvSpPr>
          <p:cNvPr id="29" name="AutoShape 86">
            <a:extLst>
              <a:ext uri="{FF2B5EF4-FFF2-40B4-BE49-F238E27FC236}">
                <a16:creationId xmlns:a16="http://schemas.microsoft.com/office/drawing/2014/main" id="{56D9DF0B-EBD6-47D5-A4F8-5D19AAAD12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82382" y="2718043"/>
            <a:ext cx="1508556" cy="208858"/>
          </a:xfrm>
          <a:prstGeom prst="roundRect">
            <a:avLst>
              <a:gd name="adj" fmla="val 12102"/>
            </a:avLst>
          </a:prstGeom>
          <a:solidFill>
            <a:srgbClr val="DE0000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18 to 198 LED dots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30" name="AutoShape 86">
            <a:extLst>
              <a:ext uri="{FF2B5EF4-FFF2-40B4-BE49-F238E27FC236}">
                <a16:creationId xmlns:a16="http://schemas.microsoft.com/office/drawing/2014/main" id="{B773ADA9-1475-4E32-9E28-1DB7D2322E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82381" y="2998236"/>
            <a:ext cx="756077" cy="208858"/>
          </a:xfrm>
          <a:prstGeom prst="roundRect">
            <a:avLst>
              <a:gd name="adj" fmla="val 12102"/>
            </a:avLst>
          </a:prstGeom>
          <a:solidFill>
            <a:srgbClr val="FF9933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16-bit PWM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31" name="AutoShape 86">
            <a:extLst>
              <a:ext uri="{FF2B5EF4-FFF2-40B4-BE49-F238E27FC236}">
                <a16:creationId xmlns:a16="http://schemas.microsoft.com/office/drawing/2014/main" id="{1218AE65-1F53-40F8-B4AA-29DACBEE01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81584" y="3278430"/>
            <a:ext cx="756476" cy="208858"/>
          </a:xfrm>
          <a:prstGeom prst="roundRect">
            <a:avLst>
              <a:gd name="adj" fmla="val 12102"/>
            </a:avLst>
          </a:prstGeom>
          <a:solidFill>
            <a:srgbClr val="CC9900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1-MHz I</a:t>
            </a:r>
            <a:r>
              <a:rPr lang="en-US" sz="788" b="1" kern="0" baseline="3000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2</a:t>
            </a: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C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33" name="AutoShape 86">
            <a:extLst>
              <a:ext uri="{FF2B5EF4-FFF2-40B4-BE49-F238E27FC236}">
                <a16:creationId xmlns:a16="http://schemas.microsoft.com/office/drawing/2014/main" id="{008FF738-D2EA-4256-A114-2934A80E90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81185" y="3848928"/>
            <a:ext cx="756875" cy="208858"/>
          </a:xfrm>
          <a:prstGeom prst="roundRect">
            <a:avLst>
              <a:gd name="adj" fmla="val 12102"/>
            </a:avLst>
          </a:prstGeom>
          <a:solidFill>
            <a:srgbClr val="0099FF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QFN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36" name="AutoShape 86">
            <a:extLst>
              <a:ext uri="{FF2B5EF4-FFF2-40B4-BE49-F238E27FC236}">
                <a16:creationId xmlns:a16="http://schemas.microsoft.com/office/drawing/2014/main" id="{E3E5AAED-C522-466A-9F3C-687D256679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8458" y="2998236"/>
            <a:ext cx="752479" cy="208858"/>
          </a:xfrm>
          <a:prstGeom prst="roundRect">
            <a:avLst>
              <a:gd name="adj" fmla="val 12102"/>
            </a:avLst>
          </a:prstGeom>
          <a:solidFill>
            <a:srgbClr val="CC6600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8-bit Analog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38" name="AutoShape 86">
            <a:extLst>
              <a:ext uri="{FF2B5EF4-FFF2-40B4-BE49-F238E27FC236}">
                <a16:creationId xmlns:a16="http://schemas.microsoft.com/office/drawing/2014/main" id="{D28F5D32-B83E-42D0-B490-6E7B4DA067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660" y="3848927"/>
            <a:ext cx="756875" cy="208858"/>
          </a:xfrm>
          <a:prstGeom prst="roundRect">
            <a:avLst>
              <a:gd name="adj" fmla="val 12102"/>
            </a:avLst>
          </a:prstGeom>
          <a:solidFill>
            <a:srgbClr val="0066FF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TSSOP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39" name="AutoShape 86">
            <a:extLst>
              <a:ext uri="{FF2B5EF4-FFF2-40B4-BE49-F238E27FC236}">
                <a16:creationId xmlns:a16="http://schemas.microsoft.com/office/drawing/2014/main" id="{655969E3-6F7B-4E6E-941D-15FF658937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77993" y="3561936"/>
            <a:ext cx="1512944" cy="208858"/>
          </a:xfrm>
          <a:prstGeom prst="roundRect">
            <a:avLst>
              <a:gd name="adj" fmla="val 12102"/>
            </a:avLst>
          </a:prstGeom>
          <a:solidFill>
            <a:srgbClr val="339966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Group control</a:t>
            </a:r>
          </a:p>
        </p:txBody>
      </p:sp>
      <p:sp>
        <p:nvSpPr>
          <p:cNvPr id="40" name="AutoShape 86">
            <a:extLst>
              <a:ext uri="{FF2B5EF4-FFF2-40B4-BE49-F238E27FC236}">
                <a16:creationId xmlns:a16="http://schemas.microsoft.com/office/drawing/2014/main" id="{37CFE0F6-123E-41B5-8A95-722E336EBC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82172" y="2718043"/>
            <a:ext cx="1508989" cy="208858"/>
          </a:xfrm>
          <a:prstGeom prst="roundRect">
            <a:avLst>
              <a:gd name="adj" fmla="val 12102"/>
            </a:avLst>
          </a:prstGeom>
          <a:solidFill>
            <a:srgbClr val="DE0000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8 / 16 LED channels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41" name="AutoShape 86">
            <a:extLst>
              <a:ext uri="{FF2B5EF4-FFF2-40B4-BE49-F238E27FC236}">
                <a16:creationId xmlns:a16="http://schemas.microsoft.com/office/drawing/2014/main" id="{82B180D3-EE2A-4472-929A-57C5620093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82173" y="2998236"/>
            <a:ext cx="1501388" cy="208858"/>
          </a:xfrm>
          <a:prstGeom prst="roundRect">
            <a:avLst>
              <a:gd name="adj" fmla="val 12102"/>
            </a:avLst>
          </a:prstGeom>
          <a:solidFill>
            <a:srgbClr val="FF9933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16-bit PWM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42" name="AutoShape 86">
            <a:extLst>
              <a:ext uri="{FF2B5EF4-FFF2-40B4-BE49-F238E27FC236}">
                <a16:creationId xmlns:a16="http://schemas.microsoft.com/office/drawing/2014/main" id="{E1FE05B8-D5B7-42D2-BB28-EA6D9DD151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81376" y="3278430"/>
            <a:ext cx="1509786" cy="208858"/>
          </a:xfrm>
          <a:prstGeom prst="roundRect">
            <a:avLst>
              <a:gd name="adj" fmla="val 12102"/>
            </a:avLst>
          </a:prstGeom>
          <a:solidFill>
            <a:srgbClr val="996633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ea typeface="Yu Gothic" panose="020B0400000000000000" pitchFamily="34" charset="-128"/>
                <a:cs typeface="Calibri" panose="020F0502020204030204" pitchFamily="34" charset="0"/>
              </a:rPr>
              <a:t>1-MHz I</a:t>
            </a:r>
            <a:r>
              <a:rPr lang="en-US" sz="788" b="1" kern="0" baseline="30000" dirty="0">
                <a:solidFill>
                  <a:srgbClr val="FFFFFF"/>
                </a:solidFill>
                <a:ea typeface="Yu Gothic" panose="020B0400000000000000" pitchFamily="34" charset="-128"/>
                <a:cs typeface="Calibri" panose="020F0502020204030204" pitchFamily="34" charset="0"/>
              </a:rPr>
              <a:t>2</a:t>
            </a:r>
            <a:r>
              <a:rPr lang="en-US" sz="788" b="1" kern="0" dirty="0">
                <a:solidFill>
                  <a:srgbClr val="FFFFFF"/>
                </a:solidFill>
                <a:ea typeface="Yu Gothic" panose="020B0400000000000000" pitchFamily="34" charset="-128"/>
                <a:cs typeface="Calibri" panose="020F0502020204030204" pitchFamily="34" charset="0"/>
              </a:rPr>
              <a:t>C</a:t>
            </a:r>
            <a:endParaRPr lang="en-US" sz="600" b="1" kern="0" dirty="0">
              <a:solidFill>
                <a:srgbClr val="FFFFFF"/>
              </a:solidFill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43" name="AutoShape 86">
            <a:extLst>
              <a:ext uri="{FF2B5EF4-FFF2-40B4-BE49-F238E27FC236}">
                <a16:creationId xmlns:a16="http://schemas.microsoft.com/office/drawing/2014/main" id="{9D78FE74-D389-4F14-A913-97FD2793CD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77811" y="3844606"/>
            <a:ext cx="756875" cy="208858"/>
          </a:xfrm>
          <a:prstGeom prst="roundRect">
            <a:avLst>
              <a:gd name="adj" fmla="val 12102"/>
            </a:avLst>
          </a:prstGeom>
          <a:solidFill>
            <a:srgbClr val="0099FF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QFN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45" name="AutoShape 86">
            <a:extLst>
              <a:ext uri="{FF2B5EF4-FFF2-40B4-BE49-F238E27FC236}">
                <a16:creationId xmlns:a16="http://schemas.microsoft.com/office/drawing/2014/main" id="{A276E0F2-A69D-4064-9328-13BB93B7E8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34286" y="3844605"/>
            <a:ext cx="756875" cy="208858"/>
          </a:xfrm>
          <a:prstGeom prst="roundRect">
            <a:avLst>
              <a:gd name="adj" fmla="val 12102"/>
            </a:avLst>
          </a:prstGeom>
          <a:solidFill>
            <a:srgbClr val="0033CC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TSSOP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46" name="AutoShape 86">
            <a:extLst>
              <a:ext uri="{FF2B5EF4-FFF2-40B4-BE49-F238E27FC236}">
                <a16:creationId xmlns:a16="http://schemas.microsoft.com/office/drawing/2014/main" id="{FB95FFF0-3873-4B4A-AA1A-00E1A73AFA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78215" y="3559100"/>
            <a:ext cx="1512946" cy="208858"/>
          </a:xfrm>
          <a:prstGeom prst="roundRect">
            <a:avLst>
              <a:gd name="adj" fmla="val 12102"/>
            </a:avLst>
          </a:prstGeom>
          <a:solidFill>
            <a:srgbClr val="006600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Stackable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47" name="AutoShape 86">
            <a:extLst>
              <a:ext uri="{FF2B5EF4-FFF2-40B4-BE49-F238E27FC236}">
                <a16:creationId xmlns:a16="http://schemas.microsoft.com/office/drawing/2014/main" id="{74CBADF8-AF57-4537-B7EB-3D4B3B5E29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8830" y="3278429"/>
            <a:ext cx="742107" cy="208858"/>
          </a:xfrm>
          <a:prstGeom prst="roundRect">
            <a:avLst>
              <a:gd name="adj" fmla="val 12102"/>
            </a:avLst>
          </a:prstGeom>
          <a:solidFill>
            <a:srgbClr val="996633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12-MHz SPI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599DF0-D85E-47B2-BE2C-B9E5EF8933E5}"/>
              </a:ext>
            </a:extLst>
          </p:cNvPr>
          <p:cNvSpPr txBox="1"/>
          <p:nvPr/>
        </p:nvSpPr>
        <p:spPr>
          <a:xfrm>
            <a:off x="2060008" y="4079192"/>
            <a:ext cx="8595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500" b="1" dirty="0">
                <a:solidFill>
                  <a:srgbClr val="000000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  <a:hlinkClick r:id="rId4" action="ppaction://hlinksldjump"/>
              </a:rPr>
              <a:t>LP581x</a:t>
            </a:r>
            <a:endParaRPr lang="en-US" sz="1200" b="1" dirty="0">
              <a:solidFill>
                <a:srgbClr val="000000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A1000B-0BF5-4CB0-8026-16114FCDBE64}"/>
              </a:ext>
            </a:extLst>
          </p:cNvPr>
          <p:cNvSpPr txBox="1"/>
          <p:nvPr/>
        </p:nvSpPr>
        <p:spPr>
          <a:xfrm>
            <a:off x="1689016" y="4344849"/>
            <a:ext cx="161935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825" b="1" dirty="0">
                <a:solidFill>
                  <a:srgbClr val="000000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LP5817 / 6 / 5 / 4 / 3 / 2 / 1 / 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203078-6FD6-443E-8CA7-75BAEA23034E}"/>
              </a:ext>
            </a:extLst>
          </p:cNvPr>
          <p:cNvSpPr txBox="1"/>
          <p:nvPr/>
        </p:nvSpPr>
        <p:spPr>
          <a:xfrm>
            <a:off x="3877705" y="4079192"/>
            <a:ext cx="8595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latin typeface="+mj-lt"/>
                <a:cs typeface="Calibri" panose="020F0502020204030204" pitchFamily="34" charset="0"/>
              </a:defRPr>
            </a:lvl1pPr>
          </a:lstStyle>
          <a:p>
            <a:pPr defTabSz="685800">
              <a:defRPr/>
            </a:pPr>
            <a:r>
              <a:rPr lang="en-US" sz="1500" dirty="0">
                <a:solidFill>
                  <a:srgbClr val="000000"/>
                </a:solidFill>
                <a:latin typeface="Arial"/>
                <a:ea typeface="Yu Gothic" panose="020B0400000000000000" pitchFamily="34" charset="-128"/>
                <a:hlinkClick r:id="rId5" action="ppaction://hlinksldjump"/>
              </a:rPr>
              <a:t>LP50xx</a:t>
            </a:r>
            <a:endParaRPr lang="en-US" sz="1500" dirty="0">
              <a:solidFill>
                <a:srgbClr val="000000"/>
              </a:solidFill>
              <a:latin typeface="Arial"/>
              <a:ea typeface="Yu Gothic" panose="020B0400000000000000" pitchFamily="34" charset="-128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AF3FCA-C2B9-4776-836C-AACACF02D4E5}"/>
              </a:ext>
            </a:extLst>
          </p:cNvPr>
          <p:cNvSpPr txBox="1"/>
          <p:nvPr/>
        </p:nvSpPr>
        <p:spPr>
          <a:xfrm>
            <a:off x="3403448" y="4346290"/>
            <a:ext cx="158248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825" b="1" dirty="0">
                <a:solidFill>
                  <a:srgbClr val="000000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LP5036 / 30 / 24 / 18 / 12 / 09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38B745F-841D-47D2-AE30-100FF3E4C888}"/>
              </a:ext>
            </a:extLst>
          </p:cNvPr>
          <p:cNvSpPr txBox="1"/>
          <p:nvPr/>
        </p:nvSpPr>
        <p:spPr>
          <a:xfrm>
            <a:off x="5575725" y="4083027"/>
            <a:ext cx="11576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latin typeface="+mj-lt"/>
                <a:cs typeface="Calibri" panose="020F0502020204030204" pitchFamily="34" charset="0"/>
              </a:defRPr>
            </a:lvl1pPr>
          </a:lstStyle>
          <a:p>
            <a:pPr defTabSz="685800">
              <a:defRPr/>
            </a:pPr>
            <a:r>
              <a:rPr lang="en-US" sz="1500" dirty="0">
                <a:solidFill>
                  <a:srgbClr val="000000"/>
                </a:solidFill>
                <a:latin typeface="Arial"/>
                <a:ea typeface="Yu Gothic" panose="020B0400000000000000" pitchFamily="34" charset="-128"/>
                <a:hlinkClick r:id="rId6" action="ppaction://hlinksldjump"/>
              </a:rPr>
              <a:t>LP586x (T)</a:t>
            </a:r>
            <a:endParaRPr lang="en-US" sz="1500" dirty="0">
              <a:solidFill>
                <a:srgbClr val="000000"/>
              </a:solidFill>
              <a:latin typeface="Arial"/>
              <a:ea typeface="Yu Gothic" panose="020B0400000000000000" pitchFamily="34" charset="-128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B12F1E6-F2BE-4651-9F13-211C1E2F84CE}"/>
              </a:ext>
            </a:extLst>
          </p:cNvPr>
          <p:cNvSpPr txBox="1"/>
          <p:nvPr/>
        </p:nvSpPr>
        <p:spPr>
          <a:xfrm>
            <a:off x="5211493" y="4344474"/>
            <a:ext cx="189509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latin typeface="+mj-lt"/>
                <a:cs typeface="Calibri" panose="020F0502020204030204" pitchFamily="34" charset="0"/>
              </a:defRPr>
            </a:lvl1pPr>
          </a:lstStyle>
          <a:p>
            <a:pPr defTabSz="685800">
              <a:defRPr/>
            </a:pPr>
            <a:r>
              <a:rPr lang="en-US" sz="825" dirty="0">
                <a:solidFill>
                  <a:srgbClr val="000000"/>
                </a:solidFill>
                <a:latin typeface="Arial"/>
                <a:ea typeface="Yu Gothic" panose="020B0400000000000000" pitchFamily="34" charset="-128"/>
              </a:rPr>
              <a:t>LP5860T / 8T / 7 / 6T / 4 / 2 / 1T</a:t>
            </a:r>
          </a:p>
          <a:p>
            <a:pPr defTabSz="685800">
              <a:defRPr/>
            </a:pPr>
            <a:r>
              <a:rPr lang="en-US" sz="825" dirty="0">
                <a:solidFill>
                  <a:srgbClr val="000000"/>
                </a:solidFill>
                <a:latin typeface="Arial"/>
                <a:ea typeface="Yu Gothic" panose="020B0400000000000000" pitchFamily="34" charset="-128"/>
              </a:rPr>
              <a:t>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3F9B03-126B-43AA-A0AC-A77FE2C81A5E}"/>
              </a:ext>
            </a:extLst>
          </p:cNvPr>
          <p:cNvSpPr txBox="1"/>
          <p:nvPr/>
        </p:nvSpPr>
        <p:spPr>
          <a:xfrm>
            <a:off x="7290658" y="4083027"/>
            <a:ext cx="10845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500" b="1" dirty="0">
                <a:solidFill>
                  <a:srgbClr val="000000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  <a:hlinkClick r:id="rId7" action="ppaction://hlinksldjump"/>
              </a:rPr>
              <a:t>TLC59116</a:t>
            </a:r>
            <a:endParaRPr lang="en-US" sz="1500" b="1" dirty="0">
              <a:solidFill>
                <a:srgbClr val="000000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AA3FAE7-7CB5-40B0-9FB2-9666E0F68BDC}"/>
              </a:ext>
            </a:extLst>
          </p:cNvPr>
          <p:cNvSpPr txBox="1"/>
          <p:nvPr/>
        </p:nvSpPr>
        <p:spPr>
          <a:xfrm>
            <a:off x="7379293" y="4354930"/>
            <a:ext cx="89159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825" b="1" dirty="0">
                <a:solidFill>
                  <a:srgbClr val="000000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TLC59108 / 16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47E4090-9010-466E-89A1-C2F6206F069A}"/>
              </a:ext>
            </a:extLst>
          </p:cNvPr>
          <p:cNvSpPr/>
          <p:nvPr/>
        </p:nvSpPr>
        <p:spPr>
          <a:xfrm>
            <a:off x="420887" y="2724746"/>
            <a:ext cx="218393" cy="221094"/>
          </a:xfrm>
          <a:prstGeom prst="ellipse">
            <a:avLst/>
          </a:prstGeom>
          <a:solidFill>
            <a:srgbClr val="FF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Arial"/>
              <a:ea typeface="Yu Gothic" panose="020B0400000000000000" pitchFamily="34" charset="-12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269CD0E-9390-4EB5-920F-8AD877A2758D}"/>
              </a:ext>
            </a:extLst>
          </p:cNvPr>
          <p:cNvSpPr txBox="1"/>
          <p:nvPr/>
        </p:nvSpPr>
        <p:spPr>
          <a:xfrm>
            <a:off x="452671" y="2724635"/>
            <a:ext cx="1095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900" b="1" dirty="0">
                <a:solidFill>
                  <a:srgbClr val="000000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LED dot/channel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17B9F7E-CF32-47DD-AF5F-F8F462EDB27E}"/>
              </a:ext>
            </a:extLst>
          </p:cNvPr>
          <p:cNvSpPr/>
          <p:nvPr/>
        </p:nvSpPr>
        <p:spPr>
          <a:xfrm>
            <a:off x="418616" y="3005306"/>
            <a:ext cx="218393" cy="221094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Arial"/>
              <a:ea typeface="Yu Gothic" panose="020B0400000000000000" pitchFamily="34" charset="-128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985CF2-DD43-47FD-BA53-05EDC0DF0871}"/>
              </a:ext>
            </a:extLst>
          </p:cNvPr>
          <p:cNvSpPr txBox="1"/>
          <p:nvPr/>
        </p:nvSpPr>
        <p:spPr>
          <a:xfrm>
            <a:off x="450400" y="3005196"/>
            <a:ext cx="6783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900" b="1" dirty="0">
                <a:solidFill>
                  <a:srgbClr val="000000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Dimming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FB517F8-CFE0-4402-96F4-666E329266B1}"/>
              </a:ext>
            </a:extLst>
          </p:cNvPr>
          <p:cNvSpPr/>
          <p:nvPr/>
        </p:nvSpPr>
        <p:spPr>
          <a:xfrm>
            <a:off x="418616" y="3279200"/>
            <a:ext cx="218393" cy="221094"/>
          </a:xfrm>
          <a:prstGeom prst="ellipse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Arial"/>
              <a:ea typeface="Yu Gothic" panose="020B0400000000000000" pitchFamily="34" charset="-128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F2D507-A0A9-4B85-8AAA-E50027265901}"/>
              </a:ext>
            </a:extLst>
          </p:cNvPr>
          <p:cNvSpPr txBox="1"/>
          <p:nvPr/>
        </p:nvSpPr>
        <p:spPr>
          <a:xfrm>
            <a:off x="450400" y="3279089"/>
            <a:ext cx="6655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900" b="1" dirty="0">
                <a:solidFill>
                  <a:srgbClr val="000000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Interface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546F837-A16B-4C27-B926-EE8784C6F740}"/>
              </a:ext>
            </a:extLst>
          </p:cNvPr>
          <p:cNvSpPr/>
          <p:nvPr/>
        </p:nvSpPr>
        <p:spPr>
          <a:xfrm>
            <a:off x="419215" y="3559100"/>
            <a:ext cx="218393" cy="221094"/>
          </a:xfrm>
          <a:prstGeom prst="ellipse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Arial"/>
              <a:ea typeface="Yu Gothic" panose="020B0400000000000000" pitchFamily="34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7F4517-E8A6-4BC8-8551-67430162FE73}"/>
              </a:ext>
            </a:extLst>
          </p:cNvPr>
          <p:cNvSpPr txBox="1"/>
          <p:nvPr/>
        </p:nvSpPr>
        <p:spPr>
          <a:xfrm>
            <a:off x="456483" y="3844208"/>
            <a:ext cx="6527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900" b="1" dirty="0">
                <a:solidFill>
                  <a:srgbClr val="000000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Package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3368BB2-735B-40AB-9D27-76073AEDAF27}"/>
              </a:ext>
            </a:extLst>
          </p:cNvPr>
          <p:cNvSpPr txBox="1"/>
          <p:nvPr/>
        </p:nvSpPr>
        <p:spPr>
          <a:xfrm>
            <a:off x="451559" y="3555386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900" b="1" dirty="0">
                <a:solidFill>
                  <a:srgbClr val="000000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Function</a:t>
            </a:r>
          </a:p>
        </p:txBody>
      </p:sp>
      <p:sp>
        <p:nvSpPr>
          <p:cNvPr id="65" name="AutoShape 86">
            <a:extLst>
              <a:ext uri="{FF2B5EF4-FFF2-40B4-BE49-F238E27FC236}">
                <a16:creationId xmlns:a16="http://schemas.microsoft.com/office/drawing/2014/main" id="{6A418179-0E26-4CDB-8D62-057BBA7482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68" y="3550664"/>
            <a:ext cx="745702" cy="208858"/>
          </a:xfrm>
          <a:prstGeom prst="roundRect">
            <a:avLst>
              <a:gd name="adj" fmla="val 12102"/>
            </a:avLst>
          </a:prstGeom>
          <a:solidFill>
            <a:srgbClr val="339933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Boost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66" name="AutoShape 86">
            <a:extLst>
              <a:ext uri="{FF2B5EF4-FFF2-40B4-BE49-F238E27FC236}">
                <a16:creationId xmlns:a16="http://schemas.microsoft.com/office/drawing/2014/main" id="{E868173E-3471-4B11-8290-39D2EC5FB8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57503" y="3838815"/>
            <a:ext cx="756875" cy="208858"/>
          </a:xfrm>
          <a:prstGeom prst="roundRect">
            <a:avLst>
              <a:gd name="adj" fmla="val 12102"/>
            </a:avLst>
          </a:prstGeom>
          <a:solidFill>
            <a:srgbClr val="0066FF"/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TSSOP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DD00CCF7-9DF8-494F-B141-99E300384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83523" y="777237"/>
            <a:ext cx="201989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2">
            <a:extLst>
              <a:ext uri="{FF2B5EF4-FFF2-40B4-BE49-F238E27FC236}">
                <a16:creationId xmlns:a16="http://schemas.microsoft.com/office/drawing/2014/main" id="{B10FCF4A-8DE5-4DF4-AE0B-A7943E3ED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47003" y="797005"/>
            <a:ext cx="199344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114F25AF-B505-4A7E-8E15-6F90C4CF9790}"/>
              </a:ext>
            </a:extLst>
          </p:cNvPr>
          <p:cNvSpPr/>
          <p:nvPr/>
        </p:nvSpPr>
        <p:spPr>
          <a:xfrm>
            <a:off x="528715" y="2424531"/>
            <a:ext cx="8193404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srgbClr val="FFFFFF"/>
              </a:solidFill>
              <a:latin typeface="Arial"/>
              <a:ea typeface="Yu Gothic" panose="020B0400000000000000" pitchFamily="34" charset="-128"/>
            </a:endParaRPr>
          </a:p>
        </p:txBody>
      </p:sp>
      <p:sp>
        <p:nvSpPr>
          <p:cNvPr id="81" name="AutoShape 86">
            <a:extLst>
              <a:ext uri="{FF2B5EF4-FFF2-40B4-BE49-F238E27FC236}">
                <a16:creationId xmlns:a16="http://schemas.microsoft.com/office/drawing/2014/main" id="{524C5987-2DE8-4E74-AF2E-1DEB0E40C5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2611" y="2427565"/>
            <a:ext cx="1507669" cy="208858"/>
          </a:xfrm>
          <a:prstGeom prst="roundRect">
            <a:avLst>
              <a:gd name="adj" fmla="val 12102"/>
            </a:avLst>
          </a:prstGeom>
          <a:solidFill>
            <a:schemeClr val="accent5">
              <a:lumMod val="75000"/>
            </a:schemeClr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5.5V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82" name="AutoShape 86">
            <a:extLst>
              <a:ext uri="{FF2B5EF4-FFF2-40B4-BE49-F238E27FC236}">
                <a16:creationId xmlns:a16="http://schemas.microsoft.com/office/drawing/2014/main" id="{2CC9B3AE-E5D2-4EA1-9C14-90D7BF23E2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72402" y="2427565"/>
            <a:ext cx="1522925" cy="208858"/>
          </a:xfrm>
          <a:prstGeom prst="roundRect">
            <a:avLst>
              <a:gd name="adj" fmla="val 12102"/>
            </a:avLst>
          </a:prstGeom>
          <a:solidFill>
            <a:schemeClr val="accent5">
              <a:lumMod val="75000"/>
            </a:schemeClr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5.5V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83" name="AutoShape 86">
            <a:extLst>
              <a:ext uri="{FF2B5EF4-FFF2-40B4-BE49-F238E27FC236}">
                <a16:creationId xmlns:a16="http://schemas.microsoft.com/office/drawing/2014/main" id="{42912634-AE15-409D-BB9D-FC6997486D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72193" y="2427565"/>
            <a:ext cx="1508556" cy="208858"/>
          </a:xfrm>
          <a:prstGeom prst="roundRect">
            <a:avLst>
              <a:gd name="adj" fmla="val 12102"/>
            </a:avLst>
          </a:prstGeom>
          <a:solidFill>
            <a:schemeClr val="accent5">
              <a:lumMod val="75000"/>
            </a:schemeClr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5.5V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84" name="AutoShape 86">
            <a:extLst>
              <a:ext uri="{FF2B5EF4-FFF2-40B4-BE49-F238E27FC236}">
                <a16:creationId xmlns:a16="http://schemas.microsoft.com/office/drawing/2014/main" id="{4F28A6DC-ABD6-442E-85DF-2DE89C49BA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71983" y="2427565"/>
            <a:ext cx="1508989" cy="208858"/>
          </a:xfrm>
          <a:prstGeom prst="roundRect">
            <a:avLst>
              <a:gd name="adj" fmla="val 12102"/>
            </a:avLst>
          </a:prstGeom>
          <a:solidFill>
            <a:schemeClr val="accent5">
              <a:lumMod val="75000"/>
            </a:schemeClr>
          </a:solidFill>
          <a:ln w="25400"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23">
              <a:defRPr/>
            </a:pPr>
            <a:r>
              <a:rPr lang="en-US" sz="788" b="1" kern="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rPr>
              <a:t>17V</a:t>
            </a:r>
            <a:endParaRPr lang="en-US" sz="600" b="1" kern="0" dirty="0">
              <a:solidFill>
                <a:srgbClr val="FFFFFF"/>
              </a:solidFill>
              <a:latin typeface="Arial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1D6F161-6E6A-474F-A769-A02C545BF4A7}"/>
              </a:ext>
            </a:extLst>
          </p:cNvPr>
          <p:cNvSpPr/>
          <p:nvPr/>
        </p:nvSpPr>
        <p:spPr>
          <a:xfrm>
            <a:off x="410698" y="2423313"/>
            <a:ext cx="218393" cy="23508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Arial"/>
              <a:ea typeface="Yu Gothic" panose="020B0400000000000000" pitchFamily="34" charset="-128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7EDD9CE-4507-4061-8D0F-B40DEB6C8ACD}"/>
              </a:ext>
            </a:extLst>
          </p:cNvPr>
          <p:cNvSpPr txBox="1"/>
          <p:nvPr/>
        </p:nvSpPr>
        <p:spPr>
          <a:xfrm>
            <a:off x="446259" y="2427565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685800">
              <a:defRPr sz="900" b="1">
                <a:solidFill>
                  <a:srgbClr val="000000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defRPr>
            </a:lvl1pPr>
          </a:lstStyle>
          <a:p>
            <a:r>
              <a:rPr lang="en-US" dirty="0" err="1"/>
              <a:t>Vout</a:t>
            </a:r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7B32AE1-2710-4999-AB96-FC071A44CB70}"/>
              </a:ext>
            </a:extLst>
          </p:cNvPr>
          <p:cNvSpPr/>
          <p:nvPr/>
        </p:nvSpPr>
        <p:spPr>
          <a:xfrm>
            <a:off x="1510454" y="2353275"/>
            <a:ext cx="7221854" cy="2208093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srgbClr val="FFFFFF"/>
              </a:solidFill>
              <a:latin typeface="Arial"/>
              <a:ea typeface="Yu Gothic" panose="020B0400000000000000" pitchFamily="34" charset="-128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44B186-D019-406F-A7D5-AD25FCB184AC}"/>
              </a:ext>
            </a:extLst>
          </p:cNvPr>
          <p:cNvCxnSpPr>
            <a:cxnSpLocks/>
          </p:cNvCxnSpPr>
          <p:nvPr/>
        </p:nvCxnSpPr>
        <p:spPr>
          <a:xfrm>
            <a:off x="3336131" y="2353916"/>
            <a:ext cx="0" cy="2208093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522FAA0-B043-4A6C-AF75-9B94254BD6E3}"/>
              </a:ext>
            </a:extLst>
          </p:cNvPr>
          <p:cNvCxnSpPr>
            <a:cxnSpLocks/>
          </p:cNvCxnSpPr>
          <p:nvPr/>
        </p:nvCxnSpPr>
        <p:spPr>
          <a:xfrm>
            <a:off x="6943725" y="2352601"/>
            <a:ext cx="0" cy="2208093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DF79126-D3BF-469E-AE7F-8EA227FE7B29}"/>
              </a:ext>
            </a:extLst>
          </p:cNvPr>
          <p:cNvCxnSpPr>
            <a:cxnSpLocks/>
          </p:cNvCxnSpPr>
          <p:nvPr/>
        </p:nvCxnSpPr>
        <p:spPr>
          <a:xfrm>
            <a:off x="5143500" y="2352601"/>
            <a:ext cx="0" cy="2208093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432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F39E7614-6004-406D-B925-CC9EE5F3BCCD}"/>
              </a:ext>
            </a:extLst>
          </p:cNvPr>
          <p:cNvSpPr/>
          <p:nvPr/>
        </p:nvSpPr>
        <p:spPr>
          <a:xfrm>
            <a:off x="1058611" y="1047299"/>
            <a:ext cx="7496407" cy="554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5C33AD2-4EED-439C-8A15-BE8AFDFD7212}"/>
              </a:ext>
            </a:extLst>
          </p:cNvPr>
          <p:cNvSpPr/>
          <p:nvPr/>
        </p:nvSpPr>
        <p:spPr>
          <a:xfrm>
            <a:off x="1032200" y="2218537"/>
            <a:ext cx="7496407" cy="103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F77BBE8-D83E-4477-9974-39DA6A0D6004}"/>
              </a:ext>
            </a:extLst>
          </p:cNvPr>
          <p:cNvCxnSpPr>
            <a:cxnSpLocks/>
          </p:cNvCxnSpPr>
          <p:nvPr/>
        </p:nvCxnSpPr>
        <p:spPr>
          <a:xfrm>
            <a:off x="1026734" y="4316207"/>
            <a:ext cx="7507340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1EBA9A-BB9F-427F-BB5A-CD8CF66993C7}"/>
              </a:ext>
            </a:extLst>
          </p:cNvPr>
          <p:cNvCxnSpPr>
            <a:cxnSpLocks/>
          </p:cNvCxnSpPr>
          <p:nvPr/>
        </p:nvCxnSpPr>
        <p:spPr>
          <a:xfrm>
            <a:off x="1019741" y="910384"/>
            <a:ext cx="0" cy="33998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45E9D0B-8A30-4D16-A5B2-CE94B5A81585}"/>
              </a:ext>
            </a:extLst>
          </p:cNvPr>
          <p:cNvSpPr txBox="1"/>
          <p:nvPr/>
        </p:nvSpPr>
        <p:spPr>
          <a:xfrm>
            <a:off x="68264" y="4351561"/>
            <a:ext cx="14845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 of LEDs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8A883-04EB-47BB-BA86-391244E8264E}"/>
              </a:ext>
            </a:extLst>
          </p:cNvPr>
          <p:cNvSpPr txBox="1"/>
          <p:nvPr/>
        </p:nvSpPr>
        <p:spPr>
          <a:xfrm>
            <a:off x="269634" y="3674472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1-4 LEDs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D1E9B13-695A-40B3-A132-63F43FC5C9E6}"/>
              </a:ext>
            </a:extLst>
          </p:cNvPr>
          <p:cNvSpPr txBox="1"/>
          <p:nvPr/>
        </p:nvSpPr>
        <p:spPr>
          <a:xfrm>
            <a:off x="227663" y="2656728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5-12 LEDs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4B04B0-420F-49B3-8E1F-6E802B7FAC7B}"/>
              </a:ext>
            </a:extLst>
          </p:cNvPr>
          <p:cNvSpPr txBox="1"/>
          <p:nvPr/>
        </p:nvSpPr>
        <p:spPr>
          <a:xfrm>
            <a:off x="172509" y="1805486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13-70 LEDs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D00DE1-8554-4F86-A99A-EA70ABBE0DD6}"/>
              </a:ext>
            </a:extLst>
          </p:cNvPr>
          <p:cNvSpPr txBox="1"/>
          <p:nvPr/>
        </p:nvSpPr>
        <p:spPr>
          <a:xfrm>
            <a:off x="116715" y="119904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71-400 LEDs</a:t>
            </a:r>
          </a:p>
        </p:txBody>
      </p:sp>
      <p:sp>
        <p:nvSpPr>
          <p:cNvPr id="32" name="Rectangle 31">
            <a:hlinkClick r:id="rId3" action="ppaction://hlinksldjump"/>
            <a:extLst>
              <a:ext uri="{FF2B5EF4-FFF2-40B4-BE49-F238E27FC236}">
                <a16:creationId xmlns:a16="http://schemas.microsoft.com/office/drawing/2014/main" id="{BB555DEF-AC44-4A3B-A3C9-3B9759E44D50}"/>
              </a:ext>
            </a:extLst>
          </p:cNvPr>
          <p:cNvSpPr/>
          <p:nvPr/>
        </p:nvSpPr>
        <p:spPr>
          <a:xfrm>
            <a:off x="3401818" y="3306854"/>
            <a:ext cx="1089755" cy="411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LP5811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channel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Integrated sync. boost</a:t>
            </a:r>
          </a:p>
        </p:txBody>
      </p:sp>
      <p:sp>
        <p:nvSpPr>
          <p:cNvPr id="33" name="Rectangle 32">
            <a:hlinkClick r:id="rId3" action="ppaction://hlinksldjump"/>
            <a:extLst>
              <a:ext uri="{FF2B5EF4-FFF2-40B4-BE49-F238E27FC236}">
                <a16:creationId xmlns:a16="http://schemas.microsoft.com/office/drawing/2014/main" id="{1B5EDD15-E772-409B-BB8E-F3A0EBB3E838}"/>
              </a:ext>
            </a:extLst>
          </p:cNvPr>
          <p:cNvSpPr/>
          <p:nvPr/>
        </p:nvSpPr>
        <p:spPr>
          <a:xfrm>
            <a:off x="3401818" y="2246532"/>
            <a:ext cx="1089755" cy="411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LP5813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4x3 matrix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Integrated sync. boost</a:t>
            </a:r>
          </a:p>
        </p:txBody>
      </p:sp>
      <p:sp>
        <p:nvSpPr>
          <p:cNvPr id="34" name="Rectangle 33">
            <a:hlinkClick r:id="rId4" action="ppaction://hlinksldjump"/>
            <a:extLst>
              <a:ext uri="{FF2B5EF4-FFF2-40B4-BE49-F238E27FC236}">
                <a16:creationId xmlns:a16="http://schemas.microsoft.com/office/drawing/2014/main" id="{91DC9F3F-EB30-4CD0-8B02-A5076CEEAAB6}"/>
              </a:ext>
            </a:extLst>
          </p:cNvPr>
          <p:cNvSpPr/>
          <p:nvPr/>
        </p:nvSpPr>
        <p:spPr>
          <a:xfrm>
            <a:off x="3401818" y="2807322"/>
            <a:ext cx="1089755" cy="411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LP5812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4x3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</a:p>
        </p:txBody>
      </p:sp>
      <p:sp>
        <p:nvSpPr>
          <p:cNvPr id="35" name="Rectangle 34">
            <a:hlinkClick r:id="rId5" action="ppaction://hlinksldjump"/>
            <a:extLst>
              <a:ext uri="{FF2B5EF4-FFF2-40B4-BE49-F238E27FC236}">
                <a16:creationId xmlns:a16="http://schemas.microsoft.com/office/drawing/2014/main" id="{7D832058-59B7-4610-AEE4-50BE2502DC45}"/>
              </a:ext>
            </a:extLst>
          </p:cNvPr>
          <p:cNvSpPr/>
          <p:nvPr/>
        </p:nvSpPr>
        <p:spPr>
          <a:xfrm>
            <a:off x="4551039" y="2799743"/>
            <a:ext cx="1089755" cy="411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LP5009/12</a:t>
            </a:r>
            <a:endParaRPr lang="en-US" sz="82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9/12 channel</a:t>
            </a:r>
          </a:p>
        </p:txBody>
      </p:sp>
      <p:sp>
        <p:nvSpPr>
          <p:cNvPr id="37" name="Rectangle 36">
            <a:hlinkClick r:id="rId5" action="ppaction://hlinksldjump"/>
            <a:extLst>
              <a:ext uri="{FF2B5EF4-FFF2-40B4-BE49-F238E27FC236}">
                <a16:creationId xmlns:a16="http://schemas.microsoft.com/office/drawing/2014/main" id="{D21FACE1-4945-4221-9691-A53110909230}"/>
              </a:ext>
            </a:extLst>
          </p:cNvPr>
          <p:cNvSpPr/>
          <p:nvPr/>
        </p:nvSpPr>
        <p:spPr>
          <a:xfrm>
            <a:off x="3417656" y="1715513"/>
            <a:ext cx="1061794" cy="3813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LP5018/24/30/36</a:t>
            </a:r>
            <a:endParaRPr lang="en-US" sz="82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18 -36 channel</a:t>
            </a:r>
          </a:p>
        </p:txBody>
      </p:sp>
      <p:sp>
        <p:nvSpPr>
          <p:cNvPr id="42" name="Rectangle 41">
            <a:hlinkClick r:id="rId6" action="ppaction://hlinksldjump"/>
            <a:extLst>
              <a:ext uri="{FF2B5EF4-FFF2-40B4-BE49-F238E27FC236}">
                <a16:creationId xmlns:a16="http://schemas.microsoft.com/office/drawing/2014/main" id="{590FCD22-1700-425B-A2A7-652AA1B856DC}"/>
              </a:ext>
            </a:extLst>
          </p:cNvPr>
          <p:cNvSpPr/>
          <p:nvPr/>
        </p:nvSpPr>
        <p:spPr>
          <a:xfrm>
            <a:off x="4538359" y="1706038"/>
            <a:ext cx="1089755" cy="3793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LP5861 (T)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 channel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T-version: 120mA/</a:t>
            </a:r>
            <a:r>
              <a:rPr lang="en-US" sz="75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</a:t>
            </a:r>
            <a:endParaRPr lang="en-US" sz="75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ectangle 42">
            <a:hlinkClick r:id="rId6" action="ppaction://hlinksldjump"/>
            <a:extLst>
              <a:ext uri="{FF2B5EF4-FFF2-40B4-BE49-F238E27FC236}">
                <a16:creationId xmlns:a16="http://schemas.microsoft.com/office/drawing/2014/main" id="{5646D81A-B300-4184-BCFF-09A8BC0DC7BC}"/>
              </a:ext>
            </a:extLst>
          </p:cNvPr>
          <p:cNvSpPr/>
          <p:nvPr/>
        </p:nvSpPr>
        <p:spPr>
          <a:xfrm>
            <a:off x="5667946" y="1713764"/>
            <a:ext cx="963724" cy="3793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LP5862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18x2 matrix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D5A457-4892-4F5C-9F38-9A32923FBB1A}"/>
              </a:ext>
            </a:extLst>
          </p:cNvPr>
          <p:cNvSpPr/>
          <p:nvPr/>
        </p:nvSpPr>
        <p:spPr>
          <a:xfrm>
            <a:off x="3412866" y="1155814"/>
            <a:ext cx="1089755" cy="411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LP5864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18x4 matrix</a:t>
            </a:r>
          </a:p>
        </p:txBody>
      </p: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64BCD923-1155-4153-B7D0-E8460277464A}"/>
              </a:ext>
            </a:extLst>
          </p:cNvPr>
          <p:cNvSpPr/>
          <p:nvPr/>
        </p:nvSpPr>
        <p:spPr>
          <a:xfrm>
            <a:off x="4551168" y="1155814"/>
            <a:ext cx="1089755" cy="411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LP5866/8/0 (T)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18x6/8/11 matrix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T-version: 100mA/</a:t>
            </a:r>
            <a:r>
              <a:rPr lang="en-US" sz="75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</a:t>
            </a:r>
            <a:endParaRPr lang="en-US" sz="75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Rectangle 46">
            <a:hlinkClick r:id="rId7" action="ppaction://hlinksldjump"/>
            <a:extLst>
              <a:ext uri="{FF2B5EF4-FFF2-40B4-BE49-F238E27FC236}">
                <a16:creationId xmlns:a16="http://schemas.microsoft.com/office/drawing/2014/main" id="{CF08813B-9107-4A66-AEB5-49AF59480EC3}"/>
              </a:ext>
            </a:extLst>
          </p:cNvPr>
          <p:cNvSpPr/>
          <p:nvPr/>
        </p:nvSpPr>
        <p:spPr>
          <a:xfrm>
            <a:off x="5676771" y="1147310"/>
            <a:ext cx="963724" cy="411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LP5867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7x6 matrix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WCSP package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E0B044-D552-4630-A107-A5D94BE330FC}"/>
              </a:ext>
            </a:extLst>
          </p:cNvPr>
          <p:cNvCxnSpPr>
            <a:cxnSpLocks/>
          </p:cNvCxnSpPr>
          <p:nvPr/>
        </p:nvCxnSpPr>
        <p:spPr>
          <a:xfrm flipH="1">
            <a:off x="1026734" y="2758328"/>
            <a:ext cx="749808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938DFA2-1516-4C3F-BDC5-8A9B02D8469E}"/>
              </a:ext>
            </a:extLst>
          </p:cNvPr>
          <p:cNvCxnSpPr>
            <a:cxnSpLocks/>
          </p:cNvCxnSpPr>
          <p:nvPr/>
        </p:nvCxnSpPr>
        <p:spPr>
          <a:xfrm flipH="1">
            <a:off x="1013134" y="3773320"/>
            <a:ext cx="749808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85ED608E-CBE8-4838-9532-86E84FDCD896}"/>
              </a:ext>
            </a:extLst>
          </p:cNvPr>
          <p:cNvSpPr/>
          <p:nvPr/>
        </p:nvSpPr>
        <p:spPr>
          <a:xfrm>
            <a:off x="7644307" y="532549"/>
            <a:ext cx="137160" cy="137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C153116-2E18-47C2-B4E3-F80EED76E8A5}"/>
              </a:ext>
            </a:extLst>
          </p:cNvPr>
          <p:cNvSpPr txBox="1"/>
          <p:nvPr/>
        </p:nvSpPr>
        <p:spPr>
          <a:xfrm>
            <a:off x="7781467" y="502707"/>
            <a:ext cx="63511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825" dirty="0">
                <a:solidFill>
                  <a:srgbClr val="000000"/>
                </a:solidFill>
                <a:latin typeface="Arial"/>
              </a:rPr>
              <a:t>Released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5CCFAF9-D362-45C5-BF24-5AB1CC2CF029}"/>
              </a:ext>
            </a:extLst>
          </p:cNvPr>
          <p:cNvSpPr/>
          <p:nvPr/>
        </p:nvSpPr>
        <p:spPr>
          <a:xfrm>
            <a:off x="7644307" y="307154"/>
            <a:ext cx="137160" cy="1371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US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6D0B26B-D089-4678-AC80-BF944515F169}"/>
              </a:ext>
            </a:extLst>
          </p:cNvPr>
          <p:cNvSpPr txBox="1"/>
          <p:nvPr/>
        </p:nvSpPr>
        <p:spPr>
          <a:xfrm>
            <a:off x="7781466" y="284399"/>
            <a:ext cx="776175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825" dirty="0">
                <a:solidFill>
                  <a:srgbClr val="000000"/>
                </a:solidFill>
                <a:latin typeface="Arial"/>
              </a:rPr>
              <a:t>New release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79A37C5-DC4D-4022-AD31-724255ED10FE}"/>
              </a:ext>
            </a:extLst>
          </p:cNvPr>
          <p:cNvSpPr/>
          <p:nvPr/>
        </p:nvSpPr>
        <p:spPr>
          <a:xfrm>
            <a:off x="7644307" y="63087"/>
            <a:ext cx="137160" cy="137160"/>
          </a:xfrm>
          <a:prstGeom prst="rect">
            <a:avLst/>
          </a:prstGeom>
          <a:solidFill>
            <a:srgbClr val="FFEBC2"/>
          </a:solidFill>
          <a:ln w="19050">
            <a:solidFill>
              <a:srgbClr val="FFD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US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A0BFDFE-BDD4-4B42-A345-B49B31B34BF0}"/>
              </a:ext>
            </a:extLst>
          </p:cNvPr>
          <p:cNvSpPr txBox="1"/>
          <p:nvPr/>
        </p:nvSpPr>
        <p:spPr>
          <a:xfrm>
            <a:off x="7777920" y="45934"/>
            <a:ext cx="136608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825" dirty="0">
                <a:solidFill>
                  <a:srgbClr val="000000"/>
                </a:solidFill>
                <a:latin typeface="Arial"/>
              </a:rPr>
              <a:t>In development/definition</a:t>
            </a:r>
          </a:p>
        </p:txBody>
      </p:sp>
      <p:sp>
        <p:nvSpPr>
          <p:cNvPr id="52" name="Rectangle 51">
            <a:hlinkClick r:id="rId8" action="ppaction://hlinksldjump"/>
            <a:extLst>
              <a:ext uri="{FF2B5EF4-FFF2-40B4-BE49-F238E27FC236}">
                <a16:creationId xmlns:a16="http://schemas.microsoft.com/office/drawing/2014/main" id="{425559CA-43D7-4DC6-BABA-9A81E054896C}"/>
              </a:ext>
            </a:extLst>
          </p:cNvPr>
          <p:cNvSpPr/>
          <p:nvPr/>
        </p:nvSpPr>
        <p:spPr>
          <a:xfrm>
            <a:off x="5692673" y="3842697"/>
            <a:ext cx="963724" cy="411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LP5816/7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4/3 channel</a:t>
            </a:r>
          </a:p>
        </p:txBody>
      </p:sp>
      <p:sp>
        <p:nvSpPr>
          <p:cNvPr id="56" name="Rectangle 55">
            <a:hlinkClick r:id="rId9" action="ppaction://hlinksldjump"/>
            <a:extLst>
              <a:ext uri="{FF2B5EF4-FFF2-40B4-BE49-F238E27FC236}">
                <a16:creationId xmlns:a16="http://schemas.microsoft.com/office/drawing/2014/main" id="{968AE4B1-9418-4057-89DD-C1A45DFC5682}"/>
              </a:ext>
            </a:extLst>
          </p:cNvPr>
          <p:cNvSpPr/>
          <p:nvPr/>
        </p:nvSpPr>
        <p:spPr>
          <a:xfrm>
            <a:off x="4551039" y="3842697"/>
            <a:ext cx="1089755" cy="411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LP5814/5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4/3 channel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 Animation,</a:t>
            </a:r>
            <a:r>
              <a:rPr lang="zh-CN" altLang="en-US" sz="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InstaBlink</a:t>
            </a:r>
            <a:endParaRPr lang="en-US" sz="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Rectangle 62">
            <a:hlinkClick r:id="rId10" action="ppaction://hlinksldjump"/>
            <a:extLst>
              <a:ext uri="{FF2B5EF4-FFF2-40B4-BE49-F238E27FC236}">
                <a16:creationId xmlns:a16="http://schemas.microsoft.com/office/drawing/2014/main" id="{B394F086-1E4E-4E87-80F5-A8D6AB8F2C15}"/>
              </a:ext>
            </a:extLst>
          </p:cNvPr>
          <p:cNvSpPr/>
          <p:nvPr/>
        </p:nvSpPr>
        <p:spPr>
          <a:xfrm>
            <a:off x="1101471" y="3842697"/>
            <a:ext cx="1089755" cy="4114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LP5562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channel</a:t>
            </a:r>
          </a:p>
        </p:txBody>
      </p:sp>
      <p:sp>
        <p:nvSpPr>
          <p:cNvPr id="64" name="Rectangle 63">
            <a:hlinkClick r:id="rId11" action="ppaction://hlinksldjump"/>
            <a:extLst>
              <a:ext uri="{FF2B5EF4-FFF2-40B4-BE49-F238E27FC236}">
                <a16:creationId xmlns:a16="http://schemas.microsoft.com/office/drawing/2014/main" id="{490F7D87-6D8C-411D-999B-1B82137822FD}"/>
              </a:ext>
            </a:extLst>
          </p:cNvPr>
          <p:cNvSpPr/>
          <p:nvPr/>
        </p:nvSpPr>
        <p:spPr>
          <a:xfrm>
            <a:off x="2230845" y="2251763"/>
            <a:ext cx="1089755" cy="4114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LP5569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 channel w/ charge pump</a:t>
            </a:r>
          </a:p>
        </p:txBody>
      </p:sp>
      <p:sp>
        <p:nvSpPr>
          <p:cNvPr id="68" name="Rectangle 67">
            <a:hlinkClick r:id="rId12" action="ppaction://hlinksldjump"/>
            <a:extLst>
              <a:ext uri="{FF2B5EF4-FFF2-40B4-BE49-F238E27FC236}">
                <a16:creationId xmlns:a16="http://schemas.microsoft.com/office/drawing/2014/main" id="{E3EB972F-75F7-424D-BE5A-D376B0C50E57}"/>
              </a:ext>
            </a:extLst>
          </p:cNvPr>
          <p:cNvSpPr/>
          <p:nvPr/>
        </p:nvSpPr>
        <p:spPr>
          <a:xfrm>
            <a:off x="1114198" y="2246532"/>
            <a:ext cx="1089755" cy="4114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LP55281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 channel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Integrated sync. boost</a:t>
            </a:r>
            <a:endParaRPr lang="en-US" sz="67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Rectangle 68">
            <a:hlinkClick r:id="rId13" action="ppaction://hlinksldjump"/>
            <a:extLst>
              <a:ext uri="{FF2B5EF4-FFF2-40B4-BE49-F238E27FC236}">
                <a16:creationId xmlns:a16="http://schemas.microsoft.com/office/drawing/2014/main" id="{B07D8547-BA28-4EAC-9957-4F308EEAA6CE}"/>
              </a:ext>
            </a:extLst>
          </p:cNvPr>
          <p:cNvSpPr/>
          <p:nvPr/>
        </p:nvSpPr>
        <p:spPr>
          <a:xfrm>
            <a:off x="1101471" y="3299464"/>
            <a:ext cx="1089755" cy="4114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LP5521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channel </a:t>
            </a:r>
            <a:r>
              <a:rPr lang="en-US" altLang="zh-CN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w/ charge pump</a:t>
            </a:r>
            <a:endParaRPr lang="en-US" sz="75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Rectangle 69">
            <a:hlinkClick r:id="rId4" action="ppaction://hlinksldjump"/>
            <a:extLst>
              <a:ext uri="{FF2B5EF4-FFF2-40B4-BE49-F238E27FC236}">
                <a16:creationId xmlns:a16="http://schemas.microsoft.com/office/drawing/2014/main" id="{1D92CC47-ED40-4F08-AF8A-5CBDFBBBA563}"/>
              </a:ext>
            </a:extLst>
          </p:cNvPr>
          <p:cNvSpPr/>
          <p:nvPr/>
        </p:nvSpPr>
        <p:spPr>
          <a:xfrm>
            <a:off x="3401818" y="3842697"/>
            <a:ext cx="1089755" cy="411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LP5810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channel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 Animation</a:t>
            </a:r>
          </a:p>
        </p:txBody>
      </p:sp>
      <p:sp>
        <p:nvSpPr>
          <p:cNvPr id="71" name="Rectangle 70">
            <a:hlinkClick r:id="rId14" action="ppaction://hlinksldjump"/>
            <a:extLst>
              <a:ext uri="{FF2B5EF4-FFF2-40B4-BE49-F238E27FC236}">
                <a16:creationId xmlns:a16="http://schemas.microsoft.com/office/drawing/2014/main" id="{C28B75E9-4EF0-414F-A90F-5D12C3F92117}"/>
              </a:ext>
            </a:extLst>
          </p:cNvPr>
          <p:cNvSpPr/>
          <p:nvPr/>
        </p:nvSpPr>
        <p:spPr>
          <a:xfrm>
            <a:off x="1117308" y="1715513"/>
            <a:ext cx="1087006" cy="3813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TLC59116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 channel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VLED_max</a:t>
            </a: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17V</a:t>
            </a:r>
          </a:p>
        </p:txBody>
      </p:sp>
      <p:sp>
        <p:nvSpPr>
          <p:cNvPr id="72" name="Rectangle 71">
            <a:hlinkClick r:id="" action="ppaction://noaction"/>
            <a:extLst>
              <a:ext uri="{FF2B5EF4-FFF2-40B4-BE49-F238E27FC236}">
                <a16:creationId xmlns:a16="http://schemas.microsoft.com/office/drawing/2014/main" id="{8C55853A-D961-4833-8D11-BA8EA48844B8}"/>
              </a:ext>
            </a:extLst>
          </p:cNvPr>
          <p:cNvSpPr/>
          <p:nvPr/>
        </p:nvSpPr>
        <p:spPr>
          <a:xfrm>
            <a:off x="6723818" y="1715513"/>
            <a:ext cx="839715" cy="381386"/>
          </a:xfrm>
          <a:prstGeom prst="rect">
            <a:avLst/>
          </a:prstGeom>
          <a:solidFill>
            <a:srgbClr val="FFEBC2"/>
          </a:solidFill>
          <a:ln w="19050">
            <a:solidFill>
              <a:srgbClr val="FFD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Moomin</a:t>
            </a:r>
            <a:endParaRPr lang="en-US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48 channel</a:t>
            </a:r>
          </a:p>
        </p:txBody>
      </p:sp>
      <p:sp>
        <p:nvSpPr>
          <p:cNvPr id="75" name="Rectangle 74">
            <a:hlinkClick r:id="" action="ppaction://noaction"/>
            <a:extLst>
              <a:ext uri="{FF2B5EF4-FFF2-40B4-BE49-F238E27FC236}">
                <a16:creationId xmlns:a16="http://schemas.microsoft.com/office/drawing/2014/main" id="{2710D83F-6B06-4AA3-8C81-510387CCA491}"/>
              </a:ext>
            </a:extLst>
          </p:cNvPr>
          <p:cNvSpPr/>
          <p:nvPr/>
        </p:nvSpPr>
        <p:spPr>
          <a:xfrm>
            <a:off x="6721347" y="1139111"/>
            <a:ext cx="839715" cy="381386"/>
          </a:xfrm>
          <a:prstGeom prst="rect">
            <a:avLst/>
          </a:prstGeom>
          <a:solidFill>
            <a:srgbClr val="FFEBC2"/>
          </a:solidFill>
          <a:ln w="19050">
            <a:solidFill>
              <a:srgbClr val="FFD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Tetris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18x13 matrix</a:t>
            </a:r>
          </a:p>
        </p:txBody>
      </p:sp>
      <p:sp>
        <p:nvSpPr>
          <p:cNvPr id="76" name="Rectangle 75">
            <a:hlinkClick r:id="" action="ppaction://noaction"/>
            <a:extLst>
              <a:ext uri="{FF2B5EF4-FFF2-40B4-BE49-F238E27FC236}">
                <a16:creationId xmlns:a16="http://schemas.microsoft.com/office/drawing/2014/main" id="{CCCE0D5C-34E8-49D0-8661-6B08A1FF7070}"/>
              </a:ext>
            </a:extLst>
          </p:cNvPr>
          <p:cNvSpPr/>
          <p:nvPr/>
        </p:nvSpPr>
        <p:spPr>
          <a:xfrm>
            <a:off x="7615572" y="1135338"/>
            <a:ext cx="860548" cy="381386"/>
          </a:xfrm>
          <a:prstGeom prst="rect">
            <a:avLst/>
          </a:prstGeom>
          <a:solidFill>
            <a:srgbClr val="FFEBC2"/>
          </a:solidFill>
          <a:ln w="19050">
            <a:solidFill>
              <a:srgbClr val="FFD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Tetris Plus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33x13 matrix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F40C0DF-4F76-490D-8B5B-208257ABE91D}"/>
              </a:ext>
            </a:extLst>
          </p:cNvPr>
          <p:cNvCxnSpPr>
            <a:cxnSpLocks/>
          </p:cNvCxnSpPr>
          <p:nvPr/>
        </p:nvCxnSpPr>
        <p:spPr>
          <a:xfrm flipH="1">
            <a:off x="1024676" y="3264894"/>
            <a:ext cx="749808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61594EA-AEE9-41F9-B26D-902AF5BB6D6A}"/>
              </a:ext>
            </a:extLst>
          </p:cNvPr>
          <p:cNvCxnSpPr>
            <a:cxnSpLocks/>
          </p:cNvCxnSpPr>
          <p:nvPr/>
        </p:nvCxnSpPr>
        <p:spPr>
          <a:xfrm flipH="1">
            <a:off x="1027643" y="2205190"/>
            <a:ext cx="749808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627D5B5-73B5-4FA6-99A8-6528A5A39A9A}"/>
              </a:ext>
            </a:extLst>
          </p:cNvPr>
          <p:cNvCxnSpPr>
            <a:cxnSpLocks/>
          </p:cNvCxnSpPr>
          <p:nvPr/>
        </p:nvCxnSpPr>
        <p:spPr>
          <a:xfrm flipH="1">
            <a:off x="1048069" y="1620142"/>
            <a:ext cx="749808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80CD209-1095-40DA-84A8-701B5C22998C}"/>
              </a:ext>
            </a:extLst>
          </p:cNvPr>
          <p:cNvCxnSpPr>
            <a:cxnSpLocks/>
          </p:cNvCxnSpPr>
          <p:nvPr/>
        </p:nvCxnSpPr>
        <p:spPr>
          <a:xfrm flipV="1">
            <a:off x="3362885" y="972358"/>
            <a:ext cx="0" cy="332669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E4E0E5-FC51-4697-87B2-87E26A938EE7}"/>
              </a:ext>
            </a:extLst>
          </p:cNvPr>
          <p:cNvCxnSpPr>
            <a:cxnSpLocks/>
          </p:cNvCxnSpPr>
          <p:nvPr/>
        </p:nvCxnSpPr>
        <p:spPr>
          <a:xfrm flipV="1">
            <a:off x="6677214" y="993382"/>
            <a:ext cx="0" cy="332669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938D73D6-43FA-4FAA-8831-3D0929D1F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79" y="185738"/>
            <a:ext cx="8458200" cy="507206"/>
          </a:xfrm>
        </p:spPr>
        <p:txBody>
          <a:bodyPr/>
          <a:lstStyle/>
          <a:p>
            <a:r>
              <a:rPr lang="en-US" dirty="0">
                <a:solidFill>
                  <a:srgbClr val="DE0000"/>
                </a:solidFill>
                <a:latin typeface="+mj-lt"/>
                <a:ea typeface="Yu Gothic" panose="020B0400000000000000" pitchFamily="34" charset="-128"/>
              </a:rPr>
              <a:t>RGB LED Driver Roadmap</a:t>
            </a:r>
          </a:p>
        </p:txBody>
      </p:sp>
    </p:spTree>
    <p:extLst>
      <p:ext uri="{BB962C8B-B14F-4D97-AF65-F5344CB8AC3E}">
        <p14:creationId xmlns:p14="http://schemas.microsoft.com/office/powerpoint/2010/main" val="1907720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>
            <a:extLst>
              <a:ext uri="{FF2B5EF4-FFF2-40B4-BE49-F238E27FC236}">
                <a16:creationId xmlns:a16="http://schemas.microsoft.com/office/drawing/2014/main" id="{76C8CBEC-AC25-44C5-90D2-CF9C22224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71311"/>
            <a:ext cx="8458200" cy="507492"/>
          </a:xfrm>
        </p:spPr>
        <p:txBody>
          <a:bodyPr/>
          <a:lstStyle/>
          <a:p>
            <a:r>
              <a:rPr lang="en-US" dirty="0">
                <a:solidFill>
                  <a:srgbClr val="DE0000"/>
                </a:solidFill>
                <a:latin typeface="+mj-lt"/>
                <a:ea typeface="Yu Gothic" panose="020B0400000000000000" pitchFamily="34" charset="-128"/>
              </a:rPr>
              <a:t>LP581x Family Introduction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BD444D9-C258-402C-AC9C-E3AFCD5F1137}"/>
              </a:ext>
            </a:extLst>
          </p:cNvPr>
          <p:cNvGrpSpPr/>
          <p:nvPr/>
        </p:nvGrpSpPr>
        <p:grpSpPr>
          <a:xfrm>
            <a:off x="5715000" y="1011452"/>
            <a:ext cx="762121" cy="725528"/>
            <a:chOff x="4956071" y="446190"/>
            <a:chExt cx="937243" cy="892241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403458C1-19C9-4D4C-872B-B6341AB176B9}"/>
                </a:ext>
              </a:extLst>
            </p:cNvPr>
            <p:cNvSpPr/>
            <p:nvPr/>
          </p:nvSpPr>
          <p:spPr>
            <a:xfrm>
              <a:off x="4983841" y="446190"/>
              <a:ext cx="909473" cy="892241"/>
            </a:xfrm>
            <a:prstGeom prst="roundRect">
              <a:avLst>
                <a:gd name="adj" fmla="val 2753"/>
              </a:avLst>
            </a:prstGeom>
            <a:gradFill flip="none" rotWithShape="1">
              <a:gsLst>
                <a:gs pos="0">
                  <a:srgbClr val="080808"/>
                </a:gs>
                <a:gs pos="50000">
                  <a:schemeClr val="tx1"/>
                </a:gs>
                <a:gs pos="100000">
                  <a:srgbClr val="8D8D8D"/>
                </a:gs>
              </a:gsLst>
              <a:lin ang="8100000" scaled="1"/>
              <a:tileRect/>
            </a:gra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5">
                <a:defRPr/>
              </a:pPr>
              <a:endParaRPr lang="en-US" sz="160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1DA7413F-6DB1-41E8-95BF-4650A1643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0279" y="562655"/>
              <a:ext cx="398350" cy="369573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C637E6F-D248-4109-9B30-B93E0F1525C0}"/>
                </a:ext>
              </a:extLst>
            </p:cNvPr>
            <p:cNvSpPr/>
            <p:nvPr/>
          </p:nvSpPr>
          <p:spPr>
            <a:xfrm>
              <a:off x="4956071" y="955037"/>
              <a:ext cx="887500" cy="3406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295">
                <a:defRPr/>
              </a:pPr>
              <a:r>
                <a:rPr lang="en-US" sz="1200" b="1" dirty="0">
                  <a:solidFill>
                    <a:srgbClr val="FFFFFF"/>
                  </a:solidFill>
                  <a:latin typeface="+mj-lt"/>
                  <a:ea typeface="Yu Gothic" panose="020B0400000000000000" pitchFamily="34" charset="-128"/>
                </a:rPr>
                <a:t>LP581x</a:t>
              </a:r>
              <a:endParaRPr lang="en-US" sz="1400" b="1" dirty="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848892C3-D094-43BE-9EE2-EDA111362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908508" y="1834074"/>
            <a:ext cx="362922" cy="636292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4B07AD5F-C271-4F3F-A3BD-53D8F3F1DAD1}"/>
              </a:ext>
            </a:extLst>
          </p:cNvPr>
          <p:cNvGrpSpPr/>
          <p:nvPr/>
        </p:nvGrpSpPr>
        <p:grpSpPr>
          <a:xfrm>
            <a:off x="6064979" y="1774363"/>
            <a:ext cx="62652" cy="215750"/>
            <a:chOff x="4773015" y="1656502"/>
            <a:chExt cx="77048" cy="265325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2C6971E-5F81-4317-96FB-019FEF066E2B}"/>
                </a:ext>
              </a:extLst>
            </p:cNvPr>
            <p:cNvCxnSpPr>
              <a:cxnSpLocks/>
              <a:endCxn id="84" idx="6"/>
            </p:cNvCxnSpPr>
            <p:nvPr/>
          </p:nvCxnSpPr>
          <p:spPr>
            <a:xfrm flipH="1" flipV="1">
              <a:off x="4811539" y="1656502"/>
              <a:ext cx="2" cy="230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3EC24E4-B559-48C2-AFA9-CF7642F471DF}"/>
                </a:ext>
              </a:extLst>
            </p:cNvPr>
            <p:cNvSpPr/>
            <p:nvPr/>
          </p:nvSpPr>
          <p:spPr>
            <a:xfrm rot="16200000">
              <a:off x="4773015" y="1844779"/>
              <a:ext cx="77048" cy="770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5">
                <a:defRPr/>
              </a:pPr>
              <a:endParaRPr lang="en-US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D5D585B-0219-4459-8237-A55555401D2E}"/>
                </a:ext>
              </a:extLst>
            </p:cNvPr>
            <p:cNvSpPr/>
            <p:nvPr/>
          </p:nvSpPr>
          <p:spPr>
            <a:xfrm rot="16200000">
              <a:off x="4773015" y="1656502"/>
              <a:ext cx="77048" cy="770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5">
                <a:defRPr/>
              </a:pPr>
              <a:endParaRPr lang="en-US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C4F1228-A06B-42B6-8C2A-04E2C5D116C0}"/>
              </a:ext>
            </a:extLst>
          </p:cNvPr>
          <p:cNvCxnSpPr>
            <a:cxnSpLocks/>
          </p:cNvCxnSpPr>
          <p:nvPr/>
        </p:nvCxnSpPr>
        <p:spPr>
          <a:xfrm>
            <a:off x="6541544" y="1383224"/>
            <a:ext cx="2959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1C57EC9F-412E-4B31-8174-352202949D68}"/>
              </a:ext>
            </a:extLst>
          </p:cNvPr>
          <p:cNvSpPr/>
          <p:nvPr/>
        </p:nvSpPr>
        <p:spPr>
          <a:xfrm>
            <a:off x="6516957" y="1351898"/>
            <a:ext cx="62652" cy="626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5">
              <a:defRPr/>
            </a:pPr>
            <a:endParaRPr lang="en-US">
              <a:solidFill>
                <a:srgbClr val="FFFFFF"/>
              </a:solidFill>
              <a:latin typeface="+mj-lt"/>
              <a:ea typeface="Yu Gothic" panose="020B0400000000000000" pitchFamily="34" charset="-128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FA60DF4-8A3C-48B2-9730-292DFA24FDF9}"/>
              </a:ext>
            </a:extLst>
          </p:cNvPr>
          <p:cNvCxnSpPr>
            <a:cxnSpLocks/>
          </p:cNvCxnSpPr>
          <p:nvPr/>
        </p:nvCxnSpPr>
        <p:spPr>
          <a:xfrm flipH="1">
            <a:off x="6666177" y="1337652"/>
            <a:ext cx="75938" cy="968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005E9F9-4478-4157-B10A-A238738524F2}"/>
              </a:ext>
            </a:extLst>
          </p:cNvPr>
          <p:cNvCxnSpPr>
            <a:cxnSpLocks/>
          </p:cNvCxnSpPr>
          <p:nvPr/>
        </p:nvCxnSpPr>
        <p:spPr>
          <a:xfrm flipH="1">
            <a:off x="6837505" y="1047753"/>
            <a:ext cx="2103" cy="7266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94C07BCB-F109-4CCD-ADB6-9E8BB4D82DA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0965" y="1449054"/>
            <a:ext cx="141578" cy="13701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CE5C6763-91DF-4C0C-B759-84A24E1E0FB8}"/>
              </a:ext>
            </a:extLst>
          </p:cNvPr>
          <p:cNvSpPr/>
          <p:nvPr/>
        </p:nvSpPr>
        <p:spPr>
          <a:xfrm>
            <a:off x="205740" y="619107"/>
            <a:ext cx="9208180" cy="2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95">
              <a:defRPr/>
            </a:pPr>
            <a:r>
              <a:rPr lang="en-US" sz="1125" kern="0" dirty="0">
                <a:solidFill>
                  <a:srgbClr val="000000"/>
                </a:solidFill>
                <a:latin typeface="+mj-lt"/>
                <a:ea typeface="Yu Gothic" panose="020B0400000000000000" pitchFamily="34" charset="-128"/>
              </a:rPr>
              <a:t>RGB LED driver family for </a:t>
            </a:r>
            <a:r>
              <a:rPr lang="fi-FI" sz="1125" kern="0" dirty="0">
                <a:solidFill>
                  <a:srgbClr val="000000"/>
                </a:solidFill>
                <a:latin typeface="+mj-lt"/>
                <a:ea typeface="Yu Gothic" panose="020B0400000000000000" pitchFamily="34" charset="-128"/>
              </a:rPr>
              <a:t>up to </a:t>
            </a:r>
            <a:r>
              <a:rPr lang="en-US" sz="1125" kern="0" dirty="0">
                <a:solidFill>
                  <a:srgbClr val="000000"/>
                </a:solidFill>
                <a:latin typeface="+mj-lt"/>
                <a:ea typeface="Yu Gothic" panose="020B0400000000000000" pitchFamily="34" charset="-128"/>
              </a:rPr>
              <a:t>12 LED dots optional equipped with sync boost, auto animation control, and charging indication</a:t>
            </a:r>
            <a:endParaRPr lang="en-US" sz="1125" dirty="0">
              <a:solidFill>
                <a:srgbClr val="000000"/>
              </a:solidFill>
              <a:latin typeface="+mj-lt"/>
              <a:ea typeface="Yu Gothic" panose="020B0400000000000000" pitchFamily="34" charset="-128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F2BCC6C-B55F-42BD-A02E-66ED5F66CEE1}"/>
              </a:ext>
            </a:extLst>
          </p:cNvPr>
          <p:cNvGrpSpPr/>
          <p:nvPr/>
        </p:nvGrpSpPr>
        <p:grpSpPr>
          <a:xfrm>
            <a:off x="185600" y="1017089"/>
            <a:ext cx="5382822" cy="1262356"/>
            <a:chOff x="304797" y="1077512"/>
            <a:chExt cx="5101071" cy="1262356"/>
          </a:xfrm>
        </p:grpSpPr>
        <p:pic>
          <p:nvPicPr>
            <p:cNvPr id="92" name="Picture 5">
              <a:extLst>
                <a:ext uri="{FF2B5EF4-FFF2-40B4-BE49-F238E27FC236}">
                  <a16:creationId xmlns:a16="http://schemas.microsoft.com/office/drawing/2014/main" id="{FE28D23D-14E0-4C07-BEE6-C653567A36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7669"/>
            <a:stretch/>
          </p:blipFill>
          <p:spPr bwMode="auto">
            <a:xfrm>
              <a:off x="304799" y="1099083"/>
              <a:ext cx="5101069" cy="124078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B76D294-2D3D-4E53-85CE-15F43C1F8AE1}"/>
                </a:ext>
              </a:extLst>
            </p:cNvPr>
            <p:cNvSpPr/>
            <p:nvPr/>
          </p:nvSpPr>
          <p:spPr>
            <a:xfrm>
              <a:off x="326918" y="1334168"/>
              <a:ext cx="5027038" cy="982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38" indent="-171438" defTabSz="914295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975" b="1" dirty="0">
                  <a:solidFill>
                    <a:srgbClr val="000000"/>
                  </a:solidFill>
                  <a:latin typeface="+mj-lt"/>
                  <a:ea typeface="Yu Gothic" panose="020B0400000000000000" pitchFamily="34" charset="-128"/>
                </a:rPr>
                <a:t>Maximized battery life</a:t>
              </a:r>
              <a:r>
                <a:rPr lang="en-US" sz="975" dirty="0">
                  <a:solidFill>
                    <a:srgbClr val="000000"/>
                  </a:solidFill>
                  <a:latin typeface="+mj-lt"/>
                  <a:ea typeface="Yu Gothic" panose="020B0400000000000000" pitchFamily="34" charset="-128"/>
                </a:rPr>
                <a:t> </a:t>
              </a:r>
              <a:r>
                <a:rPr lang="en-US" sz="975" dirty="0">
                  <a:solidFill>
                    <a:srgbClr val="000000"/>
                  </a:solidFill>
                  <a:latin typeface="+mj-lt"/>
                  <a:ea typeface="Yu Gothic" panose="020B0400000000000000" pitchFamily="34" charset="-128"/>
                  <a:cs typeface="Arial" panose="020B0604020202020204" pitchFamily="34" charset="0"/>
                </a:rPr>
                <a:t>─</a:t>
              </a:r>
              <a:r>
                <a:rPr lang="en-US" sz="1050" dirty="0">
                  <a:solidFill>
                    <a:srgbClr val="000000"/>
                  </a:solidFill>
                  <a:latin typeface="+mj-lt"/>
                  <a:ea typeface="Yu Gothic" panose="020B0400000000000000" pitchFamily="34" charset="-128"/>
                </a:rPr>
                <a:t> </a:t>
              </a:r>
              <a:r>
                <a:rPr lang="en-US" sz="900" dirty="0">
                  <a:solidFill>
                    <a:srgbClr val="000000"/>
                  </a:solidFill>
                  <a:latin typeface="+mj-lt"/>
                  <a:ea typeface="Yu Gothic" panose="020B0400000000000000" pitchFamily="34" charset="-128"/>
                </a:rPr>
                <a:t>down to 500uA operation current, 94% efficiency sync. boost</a:t>
              </a:r>
              <a:endParaRPr lang="en-US" sz="1050" dirty="0">
                <a:solidFill>
                  <a:srgbClr val="000000"/>
                </a:solidFill>
                <a:latin typeface="+mj-lt"/>
                <a:ea typeface="Yu Gothic" panose="020B0400000000000000" pitchFamily="34" charset="-128"/>
              </a:endParaRPr>
            </a:p>
            <a:p>
              <a:pPr marL="171438" indent="-171438" defTabSz="914295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975" b="1" dirty="0">
                  <a:solidFill>
                    <a:srgbClr val="000000"/>
                  </a:solidFill>
                  <a:latin typeface="+mj-lt"/>
                  <a:ea typeface="Yu Gothic" panose="020B0400000000000000" pitchFamily="34" charset="-128"/>
                </a:rPr>
                <a:t>Optimize solution cost and size </a:t>
              </a:r>
              <a:r>
                <a:rPr lang="en-US" sz="975" dirty="0">
                  <a:solidFill>
                    <a:srgbClr val="000000"/>
                  </a:solidFill>
                  <a:latin typeface="+mj-lt"/>
                  <a:ea typeface="Yu Gothic" panose="020B0400000000000000" pitchFamily="34" charset="-128"/>
                  <a:cs typeface="Arial" panose="020B0604020202020204" pitchFamily="34" charset="0"/>
                </a:rPr>
                <a:t>─</a:t>
              </a:r>
              <a:r>
                <a:rPr lang="en-US" sz="975" b="1" dirty="0">
                  <a:solidFill>
                    <a:srgbClr val="000000"/>
                  </a:solidFill>
                  <a:latin typeface="+mj-lt"/>
                  <a:ea typeface="Yu Gothic" panose="020B0400000000000000" pitchFamily="34" charset="-128"/>
                </a:rPr>
                <a:t> </a:t>
              </a:r>
              <a:r>
                <a:rPr lang="en-US" sz="900" dirty="0">
                  <a:solidFill>
                    <a:srgbClr val="000000"/>
                  </a:solidFill>
                  <a:latin typeface="+mj-lt"/>
                  <a:ea typeface="Yu Gothic" panose="020B0400000000000000" pitchFamily="34" charset="-128"/>
                </a:rPr>
                <a:t>Time-cross-multiplexing (TCM) matrix architecture</a:t>
              </a:r>
            </a:p>
            <a:p>
              <a:pPr marL="171438" indent="-171438" defTabSz="914295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975" b="1" dirty="0">
                  <a:solidFill>
                    <a:srgbClr val="000000"/>
                  </a:solidFill>
                  <a:latin typeface="+mj-lt"/>
                  <a:ea typeface="Yu Gothic" panose="020B0400000000000000" pitchFamily="34" charset="-128"/>
                </a:rPr>
                <a:t>Free MCU real-time bus load </a:t>
              </a:r>
              <a:r>
                <a:rPr lang="en-US" sz="975" dirty="0">
                  <a:solidFill>
                    <a:srgbClr val="000000"/>
                  </a:solidFill>
                  <a:latin typeface="+mj-lt"/>
                  <a:ea typeface="Yu Gothic" panose="020B0400000000000000" pitchFamily="34" charset="-128"/>
                  <a:cs typeface="Arial" panose="020B0604020202020204" pitchFamily="34" charset="0"/>
                </a:rPr>
                <a:t>─</a:t>
              </a:r>
              <a:r>
                <a:rPr lang="en-US" sz="975" b="1" dirty="0">
                  <a:solidFill>
                    <a:srgbClr val="000000"/>
                  </a:solidFill>
                  <a:latin typeface="+mj-lt"/>
                  <a:ea typeface="Yu Gothic" panose="020B0400000000000000" pitchFamily="34" charset="-128"/>
                  <a:cs typeface="Arial" panose="020B0604020202020204" pitchFamily="34" charset="0"/>
                </a:rPr>
                <a:t> </a:t>
              </a:r>
              <a:r>
                <a:rPr lang="en-US" sz="900" dirty="0">
                  <a:solidFill>
                    <a:srgbClr val="000000"/>
                  </a:solidFill>
                  <a:latin typeface="+mj-lt"/>
                  <a:ea typeface="Yu Gothic" panose="020B0400000000000000" pitchFamily="34" charset="-128"/>
                  <a:cs typeface="Arial" panose="020B0604020202020204" pitchFamily="34" charset="0"/>
                </a:rPr>
                <a:t>auto </a:t>
              </a:r>
              <a:r>
                <a:rPr lang="en-US" sz="900" dirty="0">
                  <a:solidFill>
                    <a:srgbClr val="000000"/>
                  </a:solidFill>
                  <a:latin typeface="+mj-lt"/>
                  <a:ea typeface="Yu Gothic" panose="020B0400000000000000" pitchFamily="34" charset="-128"/>
                </a:rPr>
                <a:t>animation control with register configuration</a:t>
              </a:r>
            </a:p>
            <a:p>
              <a:pPr marL="171438" indent="-171438" defTabSz="914295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975" b="1" dirty="0" err="1">
                  <a:solidFill>
                    <a:srgbClr val="000000"/>
                  </a:solidFill>
                  <a:latin typeface="+mj-lt"/>
                  <a:ea typeface="Yu Gothic" panose="020B0400000000000000" pitchFamily="34" charset="-128"/>
                  <a:cs typeface="Arial" panose="020B0604020202020204" pitchFamily="34" charset="0"/>
                </a:rPr>
                <a:t>InstaBlink</a:t>
              </a:r>
              <a:r>
                <a:rPr lang="en-US" sz="975" b="1" dirty="0">
                  <a:solidFill>
                    <a:srgbClr val="000000"/>
                  </a:solidFill>
                  <a:latin typeface="+mj-lt"/>
                  <a:ea typeface="Yu Gothic" panose="020B0400000000000000" pitchFamily="34" charset="-128"/>
                  <a:cs typeface="Arial" panose="020B0604020202020204" pitchFamily="34" charset="0"/>
                </a:rPr>
                <a:t>™ Indication </a:t>
              </a:r>
              <a:r>
                <a:rPr lang="en-US" sz="975" dirty="0">
                  <a:solidFill>
                    <a:srgbClr val="000000"/>
                  </a:solidFill>
                  <a:latin typeface="+mj-lt"/>
                  <a:ea typeface="Yu Gothic" panose="020B0400000000000000" pitchFamily="34" charset="-128"/>
                  <a:cs typeface="Arial" panose="020B0604020202020204" pitchFamily="34" charset="0"/>
                </a:rPr>
                <a:t>─</a:t>
              </a:r>
              <a:r>
                <a:rPr lang="en-US" sz="900" b="1" dirty="0">
                  <a:solidFill>
                    <a:srgbClr val="000000"/>
                  </a:solidFill>
                  <a:latin typeface="+mj-lt"/>
                  <a:ea typeface="Yu Gothic" panose="020B0400000000000000" pitchFamily="34" charset="-128"/>
                  <a:cs typeface="Arial" panose="020B0604020202020204" pitchFamily="34" charset="0"/>
                </a:rPr>
                <a:t> </a:t>
              </a:r>
              <a:r>
                <a:rPr lang="en-US" sz="900" dirty="0">
                  <a:solidFill>
                    <a:srgbClr val="000000"/>
                  </a:solidFill>
                  <a:latin typeface="+mj-lt"/>
                  <a:ea typeface="Yu Gothic" panose="020B0400000000000000" pitchFamily="34" charset="-128"/>
                  <a:cs typeface="Arial" panose="020B0604020202020204" pitchFamily="34" charset="0"/>
                </a:rPr>
                <a:t>Instant LED blinking via STAT pin control</a:t>
              </a:r>
            </a:p>
          </p:txBody>
        </p:sp>
        <p:sp>
          <p:nvSpPr>
            <p:cNvPr id="94" name="Text Box 19">
              <a:extLst>
                <a:ext uri="{FF2B5EF4-FFF2-40B4-BE49-F238E27FC236}">
                  <a16:creationId xmlns:a16="http://schemas.microsoft.com/office/drawing/2014/main" id="{2F3FEAE9-D28C-48B9-AE7F-F7C31831C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797" y="1077512"/>
              <a:ext cx="5101071" cy="276999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tIns="91440" bIns="45720" anchor="b" anchorCtr="0">
              <a:noAutofit/>
            </a:bodyPr>
            <a:lstStyle>
              <a:defPPr>
                <a:defRPr lang="en-US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b="1">
                  <a:solidFill>
                    <a:schemeClr val="bg1"/>
                  </a:solidFill>
                  <a:latin typeface="+mn-lt"/>
                  <a:cs typeface="+mn-cs"/>
                </a:defRPr>
              </a:lvl1pPr>
            </a:lstStyle>
            <a:p>
              <a:pPr defTabSz="380837" eaLnBrk="0" hangingPunct="0">
                <a:spcAft>
                  <a:spcPts val="200"/>
                </a:spcAft>
                <a:buClr>
                  <a:srgbClr val="000000"/>
                </a:buClr>
                <a:defRPr/>
              </a:pPr>
              <a:r>
                <a:rPr lang="en-US" sz="1350" dirty="0">
                  <a:solidFill>
                    <a:srgbClr val="FFFFFF"/>
                  </a:solidFill>
                  <a:latin typeface="+mj-lt"/>
                  <a:ea typeface="Yu Gothic" panose="020B0400000000000000" pitchFamily="34" charset="-128"/>
                </a:rPr>
                <a:t>LP581x value propositions</a:t>
              </a:r>
              <a:endParaRPr lang="en-US" sz="900" dirty="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C395E8FD-A3C8-4654-8835-05E988B44B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9207" y="995832"/>
            <a:ext cx="141578" cy="13701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DAC9E23B-D20E-441C-87DB-E95E68F7E64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0965" y="1215088"/>
            <a:ext cx="141578" cy="13701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C95DF8DA-03F5-44DC-9955-427BEB48A93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7452" y="1689842"/>
            <a:ext cx="141578" cy="137010"/>
          </a:xfrm>
          <a:prstGeom prst="rect">
            <a:avLst/>
          </a:prstGeom>
        </p:spPr>
      </p:pic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805E5E0-1699-4FF2-899A-A045283A0231}"/>
              </a:ext>
            </a:extLst>
          </p:cNvPr>
          <p:cNvCxnSpPr>
            <a:cxnSpLocks/>
          </p:cNvCxnSpPr>
          <p:nvPr/>
        </p:nvCxnSpPr>
        <p:spPr>
          <a:xfrm flipH="1">
            <a:off x="6837504" y="1054474"/>
            <a:ext cx="20574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990A976-36DC-4045-9C12-B7A12EDF89D3}"/>
              </a:ext>
            </a:extLst>
          </p:cNvPr>
          <p:cNvCxnSpPr>
            <a:cxnSpLocks/>
          </p:cNvCxnSpPr>
          <p:nvPr/>
        </p:nvCxnSpPr>
        <p:spPr>
          <a:xfrm flipH="1">
            <a:off x="6837504" y="1753484"/>
            <a:ext cx="20574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ADB0059-4667-4E81-8DD7-2C2CAE0244FA}"/>
              </a:ext>
            </a:extLst>
          </p:cNvPr>
          <p:cNvCxnSpPr>
            <a:cxnSpLocks/>
          </p:cNvCxnSpPr>
          <p:nvPr/>
        </p:nvCxnSpPr>
        <p:spPr>
          <a:xfrm flipH="1">
            <a:off x="6837504" y="1273744"/>
            <a:ext cx="20574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FF0D746-50D6-41EE-89C0-8CF0FC960361}"/>
              </a:ext>
            </a:extLst>
          </p:cNvPr>
          <p:cNvCxnSpPr>
            <a:cxnSpLocks/>
          </p:cNvCxnSpPr>
          <p:nvPr/>
        </p:nvCxnSpPr>
        <p:spPr>
          <a:xfrm flipH="1">
            <a:off x="6837504" y="1514007"/>
            <a:ext cx="20574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BB8C18F0-3000-4765-96A9-2B13A4F5496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5998" y="1029432"/>
            <a:ext cx="687530" cy="4906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425017BD-43F1-4202-91DE-12270E8F9F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011" b="19421"/>
          <a:stretch/>
        </p:blipFill>
        <p:spPr>
          <a:xfrm>
            <a:off x="7300729" y="1029432"/>
            <a:ext cx="764439" cy="4906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E2D790D6-E9C5-43E7-A3A9-6CE2CE666D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5997" y="1654969"/>
            <a:ext cx="674761" cy="4841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8989EE79-7968-4B73-8451-0232C370B6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0728" y="1658738"/>
            <a:ext cx="758130" cy="47793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5433272-7BA7-4D05-BAAF-ED9235BA0B87}"/>
              </a:ext>
            </a:extLst>
          </p:cNvPr>
          <p:cNvCxnSpPr/>
          <p:nvPr/>
        </p:nvCxnSpPr>
        <p:spPr>
          <a:xfrm>
            <a:off x="185601" y="2423604"/>
            <a:ext cx="86851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67D76CFC-13BD-41CE-BF5C-2B4B7F0A3E50}"/>
              </a:ext>
            </a:extLst>
          </p:cNvPr>
          <p:cNvGrpSpPr/>
          <p:nvPr/>
        </p:nvGrpSpPr>
        <p:grpSpPr>
          <a:xfrm>
            <a:off x="205739" y="2519686"/>
            <a:ext cx="1119138" cy="1988820"/>
            <a:chOff x="6643871" y="3381588"/>
            <a:chExt cx="1492184" cy="2651760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16C19AA0-59DE-4F04-8530-B5BE6BEB817C}"/>
                </a:ext>
              </a:extLst>
            </p:cNvPr>
            <p:cNvSpPr/>
            <p:nvPr/>
          </p:nvSpPr>
          <p:spPr>
            <a:xfrm>
              <a:off x="6643871" y="3381588"/>
              <a:ext cx="1371600" cy="2651760"/>
            </a:xfrm>
            <a:prstGeom prst="roundRect">
              <a:avLst>
                <a:gd name="adj" fmla="val 2753"/>
              </a:avLst>
            </a:prstGeom>
            <a:gradFill flip="none" rotWithShape="1">
              <a:gsLst>
                <a:gs pos="0">
                  <a:srgbClr val="080808"/>
                </a:gs>
                <a:gs pos="50000">
                  <a:schemeClr val="tx1"/>
                </a:gs>
                <a:gs pos="100000">
                  <a:srgbClr val="8D8D8D"/>
                </a:gs>
              </a:gsLst>
              <a:lin ang="8100000" scaled="1"/>
              <a:tileRect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endParaRPr lang="en-US" sz="713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599E2EE-283D-4EDA-A8D4-70BB566A566A}"/>
                </a:ext>
              </a:extLst>
            </p:cNvPr>
            <p:cNvSpPr/>
            <p:nvPr/>
          </p:nvSpPr>
          <p:spPr>
            <a:xfrm>
              <a:off x="6762743" y="5026342"/>
              <a:ext cx="1133856" cy="376096"/>
            </a:xfrm>
            <a:prstGeom prst="rect">
              <a:avLst/>
            </a:prstGeom>
            <a:gradFill flip="none" rotWithShape="1">
              <a:gsLst>
                <a:gs pos="0">
                  <a:srgbClr val="CC00CC"/>
                </a:gs>
                <a:gs pos="50000">
                  <a:srgbClr val="CC00CC"/>
                </a:gs>
                <a:gs pos="100000">
                  <a:srgbClr val="FF99FF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675" b="1" dirty="0">
                  <a:solidFill>
                    <a:srgbClr val="FFFFFF"/>
                  </a:solidFill>
                  <a:latin typeface="+mj-lt"/>
                </a:rPr>
                <a:t>LOD / LSD</a:t>
              </a:r>
            </a:p>
            <a:p>
              <a:pPr algn="ctr" defTabSz="685783">
                <a:defRPr/>
              </a:pPr>
              <a:r>
                <a:rPr lang="en-US" sz="675" b="1" dirty="0">
                  <a:solidFill>
                    <a:srgbClr val="FFFFFF"/>
                  </a:solidFill>
                  <a:latin typeface="+mj-lt"/>
                </a:rPr>
                <a:t>External SYNC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467B510-7B6D-4205-9F2E-B48F0D7B53E8}"/>
                </a:ext>
              </a:extLst>
            </p:cNvPr>
            <p:cNvSpPr txBox="1"/>
            <p:nvPr/>
          </p:nvSpPr>
          <p:spPr>
            <a:xfrm>
              <a:off x="6643871" y="5473123"/>
              <a:ext cx="1492184" cy="554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b="1" dirty="0">
                  <a:solidFill>
                    <a:schemeClr val="bg1"/>
                  </a:solidFill>
                </a:rPr>
                <a:t>LP581</a:t>
              </a:r>
              <a:r>
                <a:rPr lang="en-US" sz="825" b="1" dirty="0">
                  <a:solidFill>
                    <a:srgbClr val="FFC000"/>
                  </a:solidFill>
                </a:rPr>
                <a:t>0</a:t>
              </a:r>
            </a:p>
            <a:p>
              <a:r>
                <a:rPr lang="en-US" sz="638" dirty="0">
                  <a:solidFill>
                    <a:schemeClr val="bg1"/>
                  </a:solidFill>
                </a:rPr>
                <a:t>DSBGA-9 (1.4 x 1.4mm)</a:t>
              </a:r>
            </a:p>
            <a:p>
              <a:r>
                <a:rPr lang="en-US" sz="638" dirty="0">
                  <a:solidFill>
                    <a:schemeClr val="bg1"/>
                  </a:solidFill>
                </a:rPr>
                <a:t>WSON-8 (3 x 3mm)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A450FDA-B30F-4C9C-93C3-80684AF46C27}"/>
                </a:ext>
              </a:extLst>
            </p:cNvPr>
            <p:cNvSpPr/>
            <p:nvPr/>
          </p:nvSpPr>
          <p:spPr>
            <a:xfrm>
              <a:off x="6762743" y="4540000"/>
              <a:ext cx="1133856" cy="365095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50000">
                  <a:srgbClr val="FF0000"/>
                </a:gs>
                <a:gs pos="100000">
                  <a:srgbClr val="FF7C80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713" b="1" dirty="0">
                  <a:solidFill>
                    <a:srgbClr val="FFFFFF"/>
                  </a:solidFill>
                  <a:latin typeface="+mj-lt"/>
                </a:rPr>
                <a:t>Auto Animation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2E8F1B6-7290-460F-BF4F-C453C48EC322}"/>
                </a:ext>
              </a:extLst>
            </p:cNvPr>
            <p:cNvSpPr/>
            <p:nvPr/>
          </p:nvSpPr>
          <p:spPr>
            <a:xfrm>
              <a:off x="6762743" y="4033706"/>
              <a:ext cx="1133856" cy="365096"/>
            </a:xfrm>
            <a:prstGeom prst="rect">
              <a:avLst/>
            </a:prstGeom>
            <a:gradFill flip="none" rotWithShape="1">
              <a:gsLst>
                <a:gs pos="0">
                  <a:srgbClr val="0099FF"/>
                </a:gs>
                <a:gs pos="50000">
                  <a:srgbClr val="0099FF"/>
                </a:gs>
                <a:gs pos="100000">
                  <a:srgbClr val="CCFFFF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713" b="1" dirty="0">
                  <a:solidFill>
                    <a:srgbClr val="FFFFFF"/>
                  </a:solidFill>
                  <a:latin typeface="+mj-lt"/>
                </a:rPr>
                <a:t>4 LEDs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6DBA1AB-98B0-4B20-B7B2-B35899CDEF30}"/>
                </a:ext>
              </a:extLst>
            </p:cNvPr>
            <p:cNvSpPr/>
            <p:nvPr/>
          </p:nvSpPr>
          <p:spPr>
            <a:xfrm>
              <a:off x="6762743" y="3527413"/>
              <a:ext cx="1133856" cy="365095"/>
            </a:xfrm>
            <a:prstGeom prst="rect">
              <a:avLst/>
            </a:prstGeom>
            <a:gradFill flip="none" rotWithShape="1">
              <a:gsLst>
                <a:gs pos="0">
                  <a:srgbClr val="00CC00"/>
                </a:gs>
                <a:gs pos="50000">
                  <a:srgbClr val="00CC00"/>
                </a:gs>
                <a:gs pos="100000">
                  <a:srgbClr val="99FF99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713" b="1" dirty="0">
                  <a:solidFill>
                    <a:srgbClr val="FFFFFF"/>
                  </a:solidFill>
                  <a:latin typeface="+mj-lt"/>
                </a:rPr>
                <a:t>Linear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F2A58DF-CDD8-44CA-87D4-5F5E90DA87C2}"/>
              </a:ext>
            </a:extLst>
          </p:cNvPr>
          <p:cNvGrpSpPr/>
          <p:nvPr/>
        </p:nvGrpSpPr>
        <p:grpSpPr>
          <a:xfrm>
            <a:off x="1285589" y="2529107"/>
            <a:ext cx="1121212" cy="1988820"/>
            <a:chOff x="6643871" y="3381588"/>
            <a:chExt cx="1494949" cy="2651760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0120B9BD-61E8-4CD2-AFD0-02C6C5D0CBFA}"/>
                </a:ext>
              </a:extLst>
            </p:cNvPr>
            <p:cNvSpPr/>
            <p:nvPr/>
          </p:nvSpPr>
          <p:spPr>
            <a:xfrm>
              <a:off x="6643871" y="3381588"/>
              <a:ext cx="1371600" cy="2651760"/>
            </a:xfrm>
            <a:prstGeom prst="roundRect">
              <a:avLst>
                <a:gd name="adj" fmla="val 2753"/>
              </a:avLst>
            </a:prstGeom>
            <a:gradFill flip="none" rotWithShape="1">
              <a:gsLst>
                <a:gs pos="0">
                  <a:srgbClr val="080808"/>
                </a:gs>
                <a:gs pos="50000">
                  <a:schemeClr val="tx1"/>
                </a:gs>
                <a:gs pos="100000">
                  <a:srgbClr val="8D8D8D"/>
                </a:gs>
              </a:gsLst>
              <a:lin ang="8100000" scaled="1"/>
              <a:tileRect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endParaRPr lang="en-US" sz="713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4F36A09-8309-4B78-A554-3B219A9F6C4F}"/>
                </a:ext>
              </a:extLst>
            </p:cNvPr>
            <p:cNvSpPr/>
            <p:nvPr/>
          </p:nvSpPr>
          <p:spPr>
            <a:xfrm>
              <a:off x="6762743" y="5026342"/>
              <a:ext cx="1133856" cy="376096"/>
            </a:xfrm>
            <a:prstGeom prst="rect">
              <a:avLst/>
            </a:prstGeom>
            <a:gradFill flip="none" rotWithShape="1">
              <a:gsLst>
                <a:gs pos="0">
                  <a:srgbClr val="CC00CC"/>
                </a:gs>
                <a:gs pos="50000">
                  <a:srgbClr val="CC00CC"/>
                </a:gs>
                <a:gs pos="100000">
                  <a:srgbClr val="FF99FF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675" b="1" dirty="0">
                  <a:solidFill>
                    <a:srgbClr val="FFFFFF"/>
                  </a:solidFill>
                  <a:latin typeface="+mj-lt"/>
                </a:rPr>
                <a:t>LOD / LSD</a:t>
              </a:r>
            </a:p>
            <a:p>
              <a:pPr algn="ctr" defTabSz="685783">
                <a:defRPr/>
              </a:pPr>
              <a:r>
                <a:rPr lang="en-US" sz="675" b="1" dirty="0">
                  <a:solidFill>
                    <a:srgbClr val="FFFFFF"/>
                  </a:solidFill>
                  <a:latin typeface="+mj-lt"/>
                </a:rPr>
                <a:t>External SYNC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9BF1346-85F9-4785-B156-47B7DA621F6B}"/>
                </a:ext>
              </a:extLst>
            </p:cNvPr>
            <p:cNvSpPr txBox="1"/>
            <p:nvPr/>
          </p:nvSpPr>
          <p:spPr>
            <a:xfrm>
              <a:off x="6643871" y="5473123"/>
              <a:ext cx="1494949" cy="554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b="1" dirty="0">
                  <a:solidFill>
                    <a:schemeClr val="bg1"/>
                  </a:solidFill>
                </a:rPr>
                <a:t>LP581</a:t>
              </a:r>
              <a:r>
                <a:rPr lang="en-US" sz="825" b="1" dirty="0">
                  <a:solidFill>
                    <a:srgbClr val="FFC000"/>
                  </a:solidFill>
                </a:rPr>
                <a:t>1</a:t>
              </a:r>
            </a:p>
            <a:p>
              <a:r>
                <a:rPr lang="en-US" sz="638" dirty="0">
                  <a:solidFill>
                    <a:schemeClr val="bg1"/>
                  </a:solidFill>
                </a:rPr>
                <a:t>DSBGA-12 (1.8 x 1.4mm)</a:t>
              </a:r>
            </a:p>
            <a:p>
              <a:r>
                <a:rPr lang="en-US" sz="638" dirty="0">
                  <a:solidFill>
                    <a:schemeClr val="bg1"/>
                  </a:solidFill>
                </a:rPr>
                <a:t>WSON-12 (3 x 3mm)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95E70C8-777E-4D99-B0B4-813607BA53F9}"/>
                </a:ext>
              </a:extLst>
            </p:cNvPr>
            <p:cNvSpPr/>
            <p:nvPr/>
          </p:nvSpPr>
          <p:spPr>
            <a:xfrm>
              <a:off x="6762743" y="4540000"/>
              <a:ext cx="1133856" cy="365095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50000">
                  <a:srgbClr val="FF0000"/>
                </a:gs>
                <a:gs pos="100000">
                  <a:srgbClr val="FF7C80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713" b="1" dirty="0">
                  <a:solidFill>
                    <a:srgbClr val="FFFFFF"/>
                  </a:solidFill>
                  <a:latin typeface="+mj-lt"/>
                </a:rPr>
                <a:t>Auto Animation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57A4DDC-6283-446E-B4F3-0BCF309452A1}"/>
                </a:ext>
              </a:extLst>
            </p:cNvPr>
            <p:cNvSpPr/>
            <p:nvPr/>
          </p:nvSpPr>
          <p:spPr>
            <a:xfrm>
              <a:off x="6762743" y="4033706"/>
              <a:ext cx="1133856" cy="365096"/>
            </a:xfrm>
            <a:prstGeom prst="rect">
              <a:avLst/>
            </a:prstGeom>
            <a:gradFill flip="none" rotWithShape="1">
              <a:gsLst>
                <a:gs pos="0">
                  <a:srgbClr val="0099FF"/>
                </a:gs>
                <a:gs pos="50000">
                  <a:srgbClr val="0099FF"/>
                </a:gs>
                <a:gs pos="100000">
                  <a:srgbClr val="CCFFFF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713" b="1" dirty="0">
                  <a:solidFill>
                    <a:srgbClr val="FFFFFF"/>
                  </a:solidFill>
                  <a:latin typeface="+mj-lt"/>
                </a:rPr>
                <a:t>4 LEDs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509C59D-650C-43E2-9921-C21E07C5309E}"/>
                </a:ext>
              </a:extLst>
            </p:cNvPr>
            <p:cNvSpPr/>
            <p:nvPr/>
          </p:nvSpPr>
          <p:spPr>
            <a:xfrm>
              <a:off x="6762743" y="3527413"/>
              <a:ext cx="1133856" cy="365095"/>
            </a:xfrm>
            <a:prstGeom prst="rect">
              <a:avLst/>
            </a:prstGeom>
            <a:gradFill flip="none" rotWithShape="1">
              <a:gsLst>
                <a:gs pos="0">
                  <a:srgbClr val="00CC00"/>
                </a:gs>
                <a:gs pos="50000">
                  <a:srgbClr val="00CC00"/>
                </a:gs>
                <a:gs pos="100000">
                  <a:srgbClr val="99FF99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713" b="1" dirty="0">
                  <a:solidFill>
                    <a:srgbClr val="FFFFFF"/>
                  </a:solidFill>
                  <a:latin typeface="+mj-lt"/>
                </a:rPr>
                <a:t>1.6A Sync Boost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9FB164B-2AEE-45E1-9A89-E2DF38E7B85C}"/>
              </a:ext>
            </a:extLst>
          </p:cNvPr>
          <p:cNvGrpSpPr/>
          <p:nvPr/>
        </p:nvGrpSpPr>
        <p:grpSpPr>
          <a:xfrm>
            <a:off x="2362662" y="2539428"/>
            <a:ext cx="1159684" cy="1988821"/>
            <a:chOff x="6643871" y="3381588"/>
            <a:chExt cx="1546245" cy="2651760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56828272-2E48-4FF2-ADC6-5E3A20944378}"/>
                </a:ext>
              </a:extLst>
            </p:cNvPr>
            <p:cNvSpPr/>
            <p:nvPr/>
          </p:nvSpPr>
          <p:spPr>
            <a:xfrm>
              <a:off x="6643871" y="3381588"/>
              <a:ext cx="1371600" cy="2651760"/>
            </a:xfrm>
            <a:prstGeom prst="roundRect">
              <a:avLst>
                <a:gd name="adj" fmla="val 2753"/>
              </a:avLst>
            </a:prstGeom>
            <a:gradFill flip="none" rotWithShape="1">
              <a:gsLst>
                <a:gs pos="0">
                  <a:srgbClr val="080808"/>
                </a:gs>
                <a:gs pos="50000">
                  <a:schemeClr val="tx1"/>
                </a:gs>
                <a:gs pos="100000">
                  <a:srgbClr val="8D8D8D"/>
                </a:gs>
              </a:gsLst>
              <a:lin ang="8100000" scaled="1"/>
              <a:tileRect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endParaRPr lang="en-US" sz="713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1DDD0A3-5E3F-4FDB-9B9A-8F8138584210}"/>
                </a:ext>
              </a:extLst>
            </p:cNvPr>
            <p:cNvSpPr/>
            <p:nvPr/>
          </p:nvSpPr>
          <p:spPr>
            <a:xfrm>
              <a:off x="6762743" y="5026342"/>
              <a:ext cx="1133856" cy="376096"/>
            </a:xfrm>
            <a:prstGeom prst="rect">
              <a:avLst/>
            </a:prstGeom>
            <a:gradFill flip="none" rotWithShape="1">
              <a:gsLst>
                <a:gs pos="0">
                  <a:srgbClr val="CC00CC"/>
                </a:gs>
                <a:gs pos="50000">
                  <a:srgbClr val="CC00CC"/>
                </a:gs>
                <a:gs pos="100000">
                  <a:srgbClr val="FF99FF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675" b="1" dirty="0">
                  <a:solidFill>
                    <a:srgbClr val="FFFFFF"/>
                  </a:solidFill>
                  <a:latin typeface="+mj-lt"/>
                </a:rPr>
                <a:t>LOD / LSD</a:t>
              </a:r>
            </a:p>
            <a:p>
              <a:pPr algn="ctr" defTabSz="685783">
                <a:defRPr/>
              </a:pPr>
              <a:r>
                <a:rPr lang="en-US" sz="675" b="1" dirty="0">
                  <a:solidFill>
                    <a:srgbClr val="FFFFFF"/>
                  </a:solidFill>
                  <a:latin typeface="+mj-lt"/>
                </a:rPr>
                <a:t>External SYNC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A853515-EA86-40FA-B6DB-B02E0148AEDB}"/>
                </a:ext>
              </a:extLst>
            </p:cNvPr>
            <p:cNvSpPr txBox="1"/>
            <p:nvPr/>
          </p:nvSpPr>
          <p:spPr>
            <a:xfrm>
              <a:off x="6643871" y="5473123"/>
              <a:ext cx="1546245" cy="554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b="1" dirty="0">
                  <a:solidFill>
                    <a:schemeClr val="bg1"/>
                  </a:solidFill>
                </a:rPr>
                <a:t>LP581</a:t>
              </a:r>
              <a:r>
                <a:rPr lang="en-US" sz="825" b="1" dirty="0">
                  <a:solidFill>
                    <a:srgbClr val="FFC000"/>
                  </a:solidFill>
                </a:rPr>
                <a:t>2</a:t>
              </a:r>
            </a:p>
            <a:p>
              <a:r>
                <a:rPr lang="en-US" sz="638" dirty="0">
                  <a:solidFill>
                    <a:schemeClr val="bg1"/>
                  </a:solidFill>
                </a:rPr>
                <a:t>DSBGA-9 (1.4 x 1.4mm)</a:t>
              </a:r>
            </a:p>
            <a:p>
              <a:r>
                <a:rPr lang="en-US" sz="638" dirty="0">
                  <a:solidFill>
                    <a:schemeClr val="bg1"/>
                  </a:solidFill>
                </a:rPr>
                <a:t>WSON-8 (3 x 3mm)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59E7A20-E07E-4349-B47F-5B5A15763457}"/>
                </a:ext>
              </a:extLst>
            </p:cNvPr>
            <p:cNvSpPr/>
            <p:nvPr/>
          </p:nvSpPr>
          <p:spPr>
            <a:xfrm>
              <a:off x="6762743" y="4540000"/>
              <a:ext cx="1133856" cy="365095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50000">
                  <a:srgbClr val="FF0000"/>
                </a:gs>
                <a:gs pos="100000">
                  <a:srgbClr val="FF7C80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713" b="1" dirty="0">
                  <a:solidFill>
                    <a:srgbClr val="FFFFFF"/>
                  </a:solidFill>
                  <a:latin typeface="+mj-lt"/>
                </a:rPr>
                <a:t>Auto Animation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44FA022-6A47-4B86-B243-EF834C5F24A3}"/>
                </a:ext>
              </a:extLst>
            </p:cNvPr>
            <p:cNvSpPr/>
            <p:nvPr/>
          </p:nvSpPr>
          <p:spPr>
            <a:xfrm>
              <a:off x="6762743" y="4033706"/>
              <a:ext cx="1133856" cy="365096"/>
            </a:xfrm>
            <a:prstGeom prst="rect">
              <a:avLst/>
            </a:prstGeom>
            <a:gradFill flip="none" rotWithShape="1">
              <a:gsLst>
                <a:gs pos="0">
                  <a:srgbClr val="0099FF"/>
                </a:gs>
                <a:gs pos="50000">
                  <a:srgbClr val="0099FF"/>
                </a:gs>
                <a:gs pos="100000">
                  <a:srgbClr val="CCFFFF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713" b="1" dirty="0">
                  <a:solidFill>
                    <a:srgbClr val="FFFFFF"/>
                  </a:solidFill>
                  <a:latin typeface="+mj-lt"/>
                </a:rPr>
                <a:t>4x3 = 12 LEDs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63C02A5-DF1B-48D6-8299-8C1AAE9E3F2A}"/>
                </a:ext>
              </a:extLst>
            </p:cNvPr>
            <p:cNvSpPr/>
            <p:nvPr/>
          </p:nvSpPr>
          <p:spPr>
            <a:xfrm>
              <a:off x="6762743" y="3527413"/>
              <a:ext cx="1133856" cy="365095"/>
            </a:xfrm>
            <a:prstGeom prst="rect">
              <a:avLst/>
            </a:prstGeom>
            <a:gradFill flip="none" rotWithShape="1">
              <a:gsLst>
                <a:gs pos="0">
                  <a:srgbClr val="00CC00"/>
                </a:gs>
                <a:gs pos="50000">
                  <a:srgbClr val="00CC00"/>
                </a:gs>
                <a:gs pos="100000">
                  <a:srgbClr val="99FF99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713" b="1" dirty="0">
                  <a:solidFill>
                    <a:srgbClr val="FFFFFF"/>
                  </a:solidFill>
                  <a:latin typeface="+mj-lt"/>
                </a:rPr>
                <a:t>Linear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BAA7E1C-3A33-4E26-B279-BBFA10C17809}"/>
              </a:ext>
            </a:extLst>
          </p:cNvPr>
          <p:cNvGrpSpPr/>
          <p:nvPr/>
        </p:nvGrpSpPr>
        <p:grpSpPr>
          <a:xfrm>
            <a:off x="3452483" y="2539426"/>
            <a:ext cx="1166724" cy="1988820"/>
            <a:chOff x="6643871" y="3381588"/>
            <a:chExt cx="1555633" cy="2651760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F4530B91-F6CC-4600-9761-5DEC2E8CA6EF}"/>
                </a:ext>
              </a:extLst>
            </p:cNvPr>
            <p:cNvSpPr/>
            <p:nvPr/>
          </p:nvSpPr>
          <p:spPr>
            <a:xfrm>
              <a:off x="6643871" y="3381588"/>
              <a:ext cx="1371600" cy="2651760"/>
            </a:xfrm>
            <a:prstGeom prst="roundRect">
              <a:avLst>
                <a:gd name="adj" fmla="val 2753"/>
              </a:avLst>
            </a:prstGeom>
            <a:gradFill flip="none" rotWithShape="1">
              <a:gsLst>
                <a:gs pos="0">
                  <a:srgbClr val="080808"/>
                </a:gs>
                <a:gs pos="50000">
                  <a:schemeClr val="tx1"/>
                </a:gs>
                <a:gs pos="100000">
                  <a:srgbClr val="8D8D8D"/>
                </a:gs>
              </a:gsLst>
              <a:lin ang="8100000" scaled="1"/>
              <a:tileRect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endParaRPr lang="en-US" sz="713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80C7472-954A-41AB-8646-4C841305E8E7}"/>
                </a:ext>
              </a:extLst>
            </p:cNvPr>
            <p:cNvSpPr/>
            <p:nvPr/>
          </p:nvSpPr>
          <p:spPr>
            <a:xfrm>
              <a:off x="6762743" y="5026342"/>
              <a:ext cx="1133856" cy="376096"/>
            </a:xfrm>
            <a:prstGeom prst="rect">
              <a:avLst/>
            </a:prstGeom>
            <a:gradFill flip="none" rotWithShape="1">
              <a:gsLst>
                <a:gs pos="0">
                  <a:srgbClr val="CC00CC"/>
                </a:gs>
                <a:gs pos="50000">
                  <a:srgbClr val="CC00CC"/>
                </a:gs>
                <a:gs pos="100000">
                  <a:srgbClr val="FF99FF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675" b="1" dirty="0">
                  <a:solidFill>
                    <a:srgbClr val="FFFFFF"/>
                  </a:solidFill>
                  <a:latin typeface="+mj-lt"/>
                </a:rPr>
                <a:t>LOD / LSD</a:t>
              </a:r>
            </a:p>
            <a:p>
              <a:pPr algn="ctr" defTabSz="685783">
                <a:defRPr/>
              </a:pPr>
              <a:r>
                <a:rPr lang="en-US" sz="675" b="1" dirty="0">
                  <a:solidFill>
                    <a:srgbClr val="FFFFFF"/>
                  </a:solidFill>
                  <a:latin typeface="+mj-lt"/>
                </a:rPr>
                <a:t>External SYNC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F3AB28E-A440-40F0-9C7A-49A9039DD37C}"/>
                </a:ext>
              </a:extLst>
            </p:cNvPr>
            <p:cNvSpPr txBox="1"/>
            <p:nvPr/>
          </p:nvSpPr>
          <p:spPr>
            <a:xfrm>
              <a:off x="6643872" y="5473123"/>
              <a:ext cx="1555632" cy="554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b="1" dirty="0">
                  <a:solidFill>
                    <a:schemeClr val="bg1"/>
                  </a:solidFill>
                </a:rPr>
                <a:t>LP581</a:t>
              </a:r>
              <a:r>
                <a:rPr lang="en-US" sz="825" b="1" dirty="0">
                  <a:solidFill>
                    <a:srgbClr val="FFC000"/>
                  </a:solidFill>
                </a:rPr>
                <a:t>3</a:t>
              </a:r>
            </a:p>
            <a:p>
              <a:r>
                <a:rPr lang="en-US" sz="638" dirty="0">
                  <a:solidFill>
                    <a:schemeClr val="bg1"/>
                  </a:solidFill>
                </a:rPr>
                <a:t>DSBGA-12 (1.8 x 1.4mm)</a:t>
              </a:r>
            </a:p>
            <a:p>
              <a:r>
                <a:rPr lang="en-US" sz="638" dirty="0">
                  <a:solidFill>
                    <a:schemeClr val="bg1"/>
                  </a:solidFill>
                </a:rPr>
                <a:t>WSON-12 (3 x 3mm)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FE3669A-2AD5-41F0-8D27-7554E45416FB}"/>
                </a:ext>
              </a:extLst>
            </p:cNvPr>
            <p:cNvSpPr/>
            <p:nvPr/>
          </p:nvSpPr>
          <p:spPr>
            <a:xfrm>
              <a:off x="6762743" y="4540000"/>
              <a:ext cx="1133856" cy="365095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50000">
                  <a:srgbClr val="FF0000"/>
                </a:gs>
                <a:gs pos="100000">
                  <a:srgbClr val="FF7C80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713" b="1" dirty="0">
                  <a:solidFill>
                    <a:srgbClr val="FFFFFF"/>
                  </a:solidFill>
                  <a:latin typeface="+mj-lt"/>
                </a:rPr>
                <a:t>Auto Animation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512BB5F-6475-4DC6-9BF1-31844ECC101A}"/>
                </a:ext>
              </a:extLst>
            </p:cNvPr>
            <p:cNvSpPr/>
            <p:nvPr/>
          </p:nvSpPr>
          <p:spPr>
            <a:xfrm>
              <a:off x="6762743" y="4033706"/>
              <a:ext cx="1133856" cy="365096"/>
            </a:xfrm>
            <a:prstGeom prst="rect">
              <a:avLst/>
            </a:prstGeom>
            <a:gradFill flip="none" rotWithShape="1">
              <a:gsLst>
                <a:gs pos="0">
                  <a:srgbClr val="0099FF"/>
                </a:gs>
                <a:gs pos="50000">
                  <a:srgbClr val="0099FF"/>
                </a:gs>
                <a:gs pos="100000">
                  <a:srgbClr val="CCFFFF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713" b="1" dirty="0">
                  <a:solidFill>
                    <a:srgbClr val="FFFFFF"/>
                  </a:solidFill>
                  <a:latin typeface="+mj-lt"/>
                </a:rPr>
                <a:t>4x3 = 12 LEDs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D1A4E6F-EDBF-46F3-B37C-4ECAF2F63A39}"/>
                </a:ext>
              </a:extLst>
            </p:cNvPr>
            <p:cNvSpPr/>
            <p:nvPr/>
          </p:nvSpPr>
          <p:spPr>
            <a:xfrm>
              <a:off x="6762743" y="3527413"/>
              <a:ext cx="1133856" cy="365095"/>
            </a:xfrm>
            <a:prstGeom prst="rect">
              <a:avLst/>
            </a:prstGeom>
            <a:gradFill flip="none" rotWithShape="1">
              <a:gsLst>
                <a:gs pos="0">
                  <a:srgbClr val="00CC00"/>
                </a:gs>
                <a:gs pos="50000">
                  <a:srgbClr val="00CC00"/>
                </a:gs>
                <a:gs pos="100000">
                  <a:srgbClr val="99FF99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713" b="1" dirty="0">
                  <a:solidFill>
                    <a:srgbClr val="FFFFFF"/>
                  </a:solidFill>
                  <a:latin typeface="+mj-lt"/>
                </a:rPr>
                <a:t>1.6A Sync Boost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03E726C-BA70-4162-9AD4-52355EB95543}"/>
              </a:ext>
            </a:extLst>
          </p:cNvPr>
          <p:cNvGrpSpPr/>
          <p:nvPr/>
        </p:nvGrpSpPr>
        <p:grpSpPr>
          <a:xfrm>
            <a:off x="4662817" y="2539109"/>
            <a:ext cx="1119138" cy="1988820"/>
            <a:chOff x="6643871" y="3381588"/>
            <a:chExt cx="1492184" cy="2651760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56FB78CD-CD0F-45F0-8849-5BD301B062BB}"/>
                </a:ext>
              </a:extLst>
            </p:cNvPr>
            <p:cNvSpPr/>
            <p:nvPr/>
          </p:nvSpPr>
          <p:spPr>
            <a:xfrm>
              <a:off x="6643871" y="3381588"/>
              <a:ext cx="1371600" cy="2651760"/>
            </a:xfrm>
            <a:prstGeom prst="roundRect">
              <a:avLst>
                <a:gd name="adj" fmla="val 2753"/>
              </a:avLst>
            </a:prstGeom>
            <a:gradFill flip="none" rotWithShape="1">
              <a:gsLst>
                <a:gs pos="0">
                  <a:srgbClr val="080808"/>
                </a:gs>
                <a:gs pos="50000">
                  <a:schemeClr val="tx1"/>
                </a:gs>
                <a:gs pos="100000">
                  <a:srgbClr val="8D8D8D"/>
                </a:gs>
              </a:gsLst>
              <a:lin ang="8100000" scaled="1"/>
              <a:tileRect/>
            </a:gra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endParaRPr lang="en-US" sz="713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8622C8B-85DD-46D5-BA60-83BDA977D2E4}"/>
                </a:ext>
              </a:extLst>
            </p:cNvPr>
            <p:cNvSpPr txBox="1"/>
            <p:nvPr/>
          </p:nvSpPr>
          <p:spPr>
            <a:xfrm>
              <a:off x="6643871" y="5473123"/>
              <a:ext cx="1492184" cy="554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b="1" dirty="0">
                  <a:solidFill>
                    <a:schemeClr val="bg1"/>
                  </a:solidFill>
                </a:rPr>
                <a:t>LP581</a:t>
              </a:r>
              <a:r>
                <a:rPr lang="en-US" sz="825" b="1" dirty="0">
                  <a:solidFill>
                    <a:srgbClr val="FFC000"/>
                  </a:solidFill>
                </a:rPr>
                <a:t>4/I</a:t>
              </a:r>
            </a:p>
            <a:p>
              <a:r>
                <a:rPr lang="en-US" sz="638" dirty="0">
                  <a:solidFill>
                    <a:schemeClr val="bg1"/>
                  </a:solidFill>
                </a:rPr>
                <a:t>DSBGA-8 (1.4 x 0.8mm)</a:t>
              </a:r>
            </a:p>
            <a:p>
              <a:r>
                <a:rPr lang="en-US" sz="638" dirty="0">
                  <a:solidFill>
                    <a:schemeClr val="bg1"/>
                  </a:solidFill>
                </a:rPr>
                <a:t>SOT-8 (1.6 x 2.1mm)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AA945FC4-B705-4A83-8561-85F33D53FFDF}"/>
                </a:ext>
              </a:extLst>
            </p:cNvPr>
            <p:cNvSpPr/>
            <p:nvPr/>
          </p:nvSpPr>
          <p:spPr>
            <a:xfrm>
              <a:off x="6762743" y="4540000"/>
              <a:ext cx="1133856" cy="365095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50000">
                  <a:srgbClr val="FF0000"/>
                </a:gs>
                <a:gs pos="100000">
                  <a:srgbClr val="FF7C80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713" b="1" dirty="0">
                  <a:solidFill>
                    <a:srgbClr val="FFFFFF"/>
                  </a:solidFill>
                  <a:latin typeface="+mj-lt"/>
                </a:rPr>
                <a:t>Auto Animation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F98A44F7-44E2-4A81-98A6-B1371388C0A2}"/>
                </a:ext>
              </a:extLst>
            </p:cNvPr>
            <p:cNvSpPr/>
            <p:nvPr/>
          </p:nvSpPr>
          <p:spPr>
            <a:xfrm>
              <a:off x="6762743" y="4033706"/>
              <a:ext cx="1133856" cy="365096"/>
            </a:xfrm>
            <a:prstGeom prst="rect">
              <a:avLst/>
            </a:prstGeom>
            <a:gradFill flip="none" rotWithShape="1">
              <a:gsLst>
                <a:gs pos="0">
                  <a:srgbClr val="0099FF"/>
                </a:gs>
                <a:gs pos="50000">
                  <a:srgbClr val="0099FF"/>
                </a:gs>
                <a:gs pos="100000">
                  <a:srgbClr val="CCFFFF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713" b="1" dirty="0">
                  <a:solidFill>
                    <a:srgbClr val="FFFFFF"/>
                  </a:solidFill>
                  <a:latin typeface="+mj-lt"/>
                </a:rPr>
                <a:t>4 LEDs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973C8C-39DC-4DE1-906E-C3B09DAF47B9}"/>
                </a:ext>
              </a:extLst>
            </p:cNvPr>
            <p:cNvSpPr/>
            <p:nvPr/>
          </p:nvSpPr>
          <p:spPr>
            <a:xfrm>
              <a:off x="6762743" y="3527413"/>
              <a:ext cx="1133856" cy="365095"/>
            </a:xfrm>
            <a:prstGeom prst="rect">
              <a:avLst/>
            </a:prstGeom>
            <a:gradFill flip="none" rotWithShape="1">
              <a:gsLst>
                <a:gs pos="0">
                  <a:srgbClr val="00CC00"/>
                </a:gs>
                <a:gs pos="50000">
                  <a:srgbClr val="00CC00"/>
                </a:gs>
                <a:gs pos="100000">
                  <a:srgbClr val="99FF99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713" b="1" dirty="0">
                  <a:solidFill>
                    <a:srgbClr val="FFFFFF"/>
                  </a:solidFill>
                  <a:latin typeface="+mj-lt"/>
                </a:rPr>
                <a:t>Linear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7F4FF44-F10E-48CE-814C-45EEE084C44B}"/>
              </a:ext>
            </a:extLst>
          </p:cNvPr>
          <p:cNvGrpSpPr/>
          <p:nvPr/>
        </p:nvGrpSpPr>
        <p:grpSpPr>
          <a:xfrm>
            <a:off x="5747403" y="2532531"/>
            <a:ext cx="1082310" cy="1988820"/>
            <a:chOff x="6643871" y="3381588"/>
            <a:chExt cx="1443080" cy="2651760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52DDBB7E-F770-4E68-854B-28A66C6C28EF}"/>
                </a:ext>
              </a:extLst>
            </p:cNvPr>
            <p:cNvSpPr/>
            <p:nvPr/>
          </p:nvSpPr>
          <p:spPr>
            <a:xfrm>
              <a:off x="6643871" y="3381588"/>
              <a:ext cx="1371600" cy="2651760"/>
            </a:xfrm>
            <a:prstGeom prst="roundRect">
              <a:avLst>
                <a:gd name="adj" fmla="val 2753"/>
              </a:avLst>
            </a:prstGeom>
            <a:gradFill flip="none" rotWithShape="1">
              <a:gsLst>
                <a:gs pos="0">
                  <a:srgbClr val="080808"/>
                </a:gs>
                <a:gs pos="50000">
                  <a:schemeClr val="tx1"/>
                </a:gs>
                <a:gs pos="100000">
                  <a:srgbClr val="8D8D8D"/>
                </a:gs>
              </a:gsLst>
              <a:lin ang="8100000" scaled="1"/>
              <a:tileRect/>
            </a:gradFill>
            <a:ln w="12700">
              <a:solidFill>
                <a:srgbClr val="0D0D0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endParaRPr lang="en-US" sz="713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FB2F982-BFF7-4061-B4C7-FBFF2F99B8AF}"/>
                </a:ext>
              </a:extLst>
            </p:cNvPr>
            <p:cNvSpPr txBox="1"/>
            <p:nvPr/>
          </p:nvSpPr>
          <p:spPr>
            <a:xfrm>
              <a:off x="6643871" y="5473123"/>
              <a:ext cx="1443080" cy="554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b="1" dirty="0">
                  <a:solidFill>
                    <a:schemeClr val="bg1"/>
                  </a:solidFill>
                </a:rPr>
                <a:t>LP581</a:t>
              </a:r>
              <a:r>
                <a:rPr lang="en-US" sz="825" b="1" dirty="0">
                  <a:solidFill>
                    <a:srgbClr val="FFC000"/>
                  </a:solidFill>
                </a:rPr>
                <a:t>5</a:t>
              </a:r>
            </a:p>
            <a:p>
              <a:r>
                <a:rPr lang="en-US" sz="638" dirty="0">
                  <a:solidFill>
                    <a:schemeClr val="bg1"/>
                  </a:solidFill>
                </a:rPr>
                <a:t>DSBGA-8 (1.4 x 0.8mm)</a:t>
              </a:r>
            </a:p>
            <a:p>
              <a:r>
                <a:rPr lang="en-US" sz="638" dirty="0">
                  <a:solidFill>
                    <a:schemeClr val="bg1"/>
                  </a:solidFill>
                </a:rPr>
                <a:t>SOT-8 (1.6 x 2.1mm)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1C62AC3-013E-48A5-B213-6E8F9F2A5160}"/>
                </a:ext>
              </a:extLst>
            </p:cNvPr>
            <p:cNvSpPr/>
            <p:nvPr/>
          </p:nvSpPr>
          <p:spPr>
            <a:xfrm>
              <a:off x="6762743" y="4540000"/>
              <a:ext cx="1133856" cy="365095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50000">
                  <a:srgbClr val="FF0000"/>
                </a:gs>
                <a:gs pos="100000">
                  <a:srgbClr val="FF7C80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713" b="1" dirty="0">
                  <a:solidFill>
                    <a:srgbClr val="FFFFFF"/>
                  </a:solidFill>
                  <a:latin typeface="+mj-lt"/>
                </a:rPr>
                <a:t>Auto Animation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D75A5BC-4E27-4490-A351-2E671F76A002}"/>
                </a:ext>
              </a:extLst>
            </p:cNvPr>
            <p:cNvSpPr/>
            <p:nvPr/>
          </p:nvSpPr>
          <p:spPr>
            <a:xfrm>
              <a:off x="6762743" y="4033706"/>
              <a:ext cx="1133856" cy="365096"/>
            </a:xfrm>
            <a:prstGeom prst="rect">
              <a:avLst/>
            </a:prstGeom>
            <a:gradFill flip="none" rotWithShape="1">
              <a:gsLst>
                <a:gs pos="0">
                  <a:srgbClr val="0099FF"/>
                </a:gs>
                <a:gs pos="50000">
                  <a:srgbClr val="0099FF"/>
                </a:gs>
                <a:gs pos="100000">
                  <a:srgbClr val="CCFFFF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713" b="1" dirty="0">
                  <a:solidFill>
                    <a:srgbClr val="FFFFFF"/>
                  </a:solidFill>
                  <a:latin typeface="+mj-lt"/>
                </a:rPr>
                <a:t>3 LEDs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547D72A-262D-4B3A-8A94-8E1D0CCC68C1}"/>
                </a:ext>
              </a:extLst>
            </p:cNvPr>
            <p:cNvSpPr/>
            <p:nvPr/>
          </p:nvSpPr>
          <p:spPr>
            <a:xfrm>
              <a:off x="6762743" y="3527413"/>
              <a:ext cx="1133856" cy="365095"/>
            </a:xfrm>
            <a:prstGeom prst="rect">
              <a:avLst/>
            </a:prstGeom>
            <a:gradFill flip="none" rotWithShape="1">
              <a:gsLst>
                <a:gs pos="0">
                  <a:srgbClr val="00CC00"/>
                </a:gs>
                <a:gs pos="50000">
                  <a:srgbClr val="00CC00"/>
                </a:gs>
                <a:gs pos="100000">
                  <a:srgbClr val="99FF99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713" b="1" dirty="0">
                  <a:solidFill>
                    <a:srgbClr val="FFFFFF"/>
                  </a:solidFill>
                  <a:latin typeface="+mj-lt"/>
                </a:rPr>
                <a:t>Linear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6DF35A6-956C-45A3-9DE7-047545B2A7FA}"/>
              </a:ext>
            </a:extLst>
          </p:cNvPr>
          <p:cNvGrpSpPr/>
          <p:nvPr/>
        </p:nvGrpSpPr>
        <p:grpSpPr>
          <a:xfrm>
            <a:off x="6831989" y="2535257"/>
            <a:ext cx="1166724" cy="1988820"/>
            <a:chOff x="6643871" y="3381588"/>
            <a:chExt cx="1555632" cy="2651760"/>
          </a:xfrm>
        </p:grpSpPr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195047FA-5013-4F0C-8CAE-9AF1AFAB8B37}"/>
                </a:ext>
              </a:extLst>
            </p:cNvPr>
            <p:cNvSpPr/>
            <p:nvPr/>
          </p:nvSpPr>
          <p:spPr>
            <a:xfrm>
              <a:off x="6643871" y="3381588"/>
              <a:ext cx="1371600" cy="2651760"/>
            </a:xfrm>
            <a:prstGeom prst="roundRect">
              <a:avLst>
                <a:gd name="adj" fmla="val 2753"/>
              </a:avLst>
            </a:prstGeom>
            <a:gradFill flip="none" rotWithShape="1">
              <a:gsLst>
                <a:gs pos="0">
                  <a:srgbClr val="080808"/>
                </a:gs>
                <a:gs pos="50000">
                  <a:schemeClr val="tx1"/>
                </a:gs>
                <a:gs pos="100000">
                  <a:srgbClr val="8D8D8D"/>
                </a:gs>
              </a:gsLst>
              <a:lin ang="8100000" scaled="1"/>
              <a:tileRect/>
            </a:gra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endParaRPr lang="en-US" sz="713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6905843-E54B-4A16-A73C-BB80BB3CB519}"/>
                </a:ext>
              </a:extLst>
            </p:cNvPr>
            <p:cNvSpPr txBox="1"/>
            <p:nvPr/>
          </p:nvSpPr>
          <p:spPr>
            <a:xfrm>
              <a:off x="6643871" y="5473123"/>
              <a:ext cx="1555632" cy="554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b="1" dirty="0">
                  <a:solidFill>
                    <a:schemeClr val="bg1"/>
                  </a:solidFill>
                </a:rPr>
                <a:t>LP581</a:t>
              </a:r>
              <a:r>
                <a:rPr lang="en-US" sz="825" b="1" dirty="0">
                  <a:solidFill>
                    <a:srgbClr val="FFC000"/>
                  </a:solidFill>
                </a:rPr>
                <a:t>6</a:t>
              </a:r>
            </a:p>
            <a:p>
              <a:r>
                <a:rPr lang="en-US" sz="638" dirty="0">
                  <a:solidFill>
                    <a:schemeClr val="bg1"/>
                  </a:solidFill>
                </a:rPr>
                <a:t>DSBGA-8 (1.4 x 0.8mm)</a:t>
              </a:r>
            </a:p>
            <a:p>
              <a:r>
                <a:rPr lang="en-US" sz="638" dirty="0">
                  <a:solidFill>
                    <a:schemeClr val="bg1"/>
                  </a:solidFill>
                </a:rPr>
                <a:t>SOT-8 (1.6 x 2.1mm)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A80469E-8B09-4527-8669-F0080BEFF382}"/>
                </a:ext>
              </a:extLst>
            </p:cNvPr>
            <p:cNvSpPr/>
            <p:nvPr/>
          </p:nvSpPr>
          <p:spPr>
            <a:xfrm>
              <a:off x="6762743" y="4033706"/>
              <a:ext cx="1133856" cy="365096"/>
            </a:xfrm>
            <a:prstGeom prst="rect">
              <a:avLst/>
            </a:prstGeom>
            <a:gradFill flip="none" rotWithShape="1">
              <a:gsLst>
                <a:gs pos="0">
                  <a:srgbClr val="0099FF"/>
                </a:gs>
                <a:gs pos="50000">
                  <a:srgbClr val="0099FF"/>
                </a:gs>
                <a:gs pos="100000">
                  <a:srgbClr val="CCFFFF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713" b="1" dirty="0">
                  <a:solidFill>
                    <a:srgbClr val="FFFFFF"/>
                  </a:solidFill>
                  <a:latin typeface="+mj-lt"/>
                </a:rPr>
                <a:t>4 LEDs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D33625A-1371-4C18-AF35-D900D56EEE56}"/>
                </a:ext>
              </a:extLst>
            </p:cNvPr>
            <p:cNvSpPr/>
            <p:nvPr/>
          </p:nvSpPr>
          <p:spPr>
            <a:xfrm>
              <a:off x="6762743" y="3527413"/>
              <a:ext cx="1133856" cy="365095"/>
            </a:xfrm>
            <a:prstGeom prst="rect">
              <a:avLst/>
            </a:prstGeom>
            <a:gradFill flip="none" rotWithShape="1">
              <a:gsLst>
                <a:gs pos="0">
                  <a:srgbClr val="00CC00"/>
                </a:gs>
                <a:gs pos="50000">
                  <a:srgbClr val="00CC00"/>
                </a:gs>
                <a:gs pos="100000">
                  <a:srgbClr val="99FF99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713" b="1" dirty="0">
                  <a:solidFill>
                    <a:srgbClr val="FFFFFF"/>
                  </a:solidFill>
                  <a:latin typeface="+mj-lt"/>
                </a:rPr>
                <a:t>Linear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7B8A5E4-F6CD-4288-B3F8-43DEBEFB8DCD}"/>
              </a:ext>
            </a:extLst>
          </p:cNvPr>
          <p:cNvGrpSpPr/>
          <p:nvPr/>
        </p:nvGrpSpPr>
        <p:grpSpPr>
          <a:xfrm>
            <a:off x="7914298" y="2536192"/>
            <a:ext cx="1119138" cy="1988820"/>
            <a:chOff x="6643871" y="3381588"/>
            <a:chExt cx="1492184" cy="2651760"/>
          </a:xfrm>
        </p:grpSpPr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DD5ED2D5-DE53-49C9-B1F4-D194E5CD7467}"/>
                </a:ext>
              </a:extLst>
            </p:cNvPr>
            <p:cNvSpPr/>
            <p:nvPr/>
          </p:nvSpPr>
          <p:spPr>
            <a:xfrm>
              <a:off x="6643871" y="3381588"/>
              <a:ext cx="1371600" cy="2651760"/>
            </a:xfrm>
            <a:prstGeom prst="roundRect">
              <a:avLst>
                <a:gd name="adj" fmla="val 2753"/>
              </a:avLst>
            </a:prstGeom>
            <a:gradFill flip="none" rotWithShape="1">
              <a:gsLst>
                <a:gs pos="0">
                  <a:srgbClr val="080808"/>
                </a:gs>
                <a:gs pos="50000">
                  <a:schemeClr val="tx1"/>
                </a:gs>
                <a:gs pos="100000">
                  <a:srgbClr val="8D8D8D"/>
                </a:gs>
              </a:gsLst>
              <a:lin ang="8100000" scaled="1"/>
              <a:tileRect/>
            </a:gra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endParaRPr lang="en-US" sz="713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FA9B25C-7094-43CD-9BC5-F524AB1AAAD8}"/>
                </a:ext>
              </a:extLst>
            </p:cNvPr>
            <p:cNvSpPr txBox="1"/>
            <p:nvPr/>
          </p:nvSpPr>
          <p:spPr>
            <a:xfrm>
              <a:off x="6643871" y="5473123"/>
              <a:ext cx="1492184" cy="554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b="1" dirty="0">
                  <a:solidFill>
                    <a:schemeClr val="bg1"/>
                  </a:solidFill>
                </a:rPr>
                <a:t>LP581</a:t>
              </a:r>
              <a:r>
                <a:rPr lang="en-US" sz="825" b="1" dirty="0">
                  <a:solidFill>
                    <a:srgbClr val="FFC000"/>
                  </a:solidFill>
                </a:rPr>
                <a:t>7</a:t>
              </a:r>
            </a:p>
            <a:p>
              <a:r>
                <a:rPr lang="en-US" sz="638" dirty="0">
                  <a:solidFill>
                    <a:schemeClr val="bg1"/>
                  </a:solidFill>
                </a:rPr>
                <a:t>DSBGA-8 (1.4 x 0.8mm)</a:t>
              </a:r>
            </a:p>
            <a:p>
              <a:r>
                <a:rPr lang="en-US" sz="638" dirty="0">
                  <a:solidFill>
                    <a:schemeClr val="bg1"/>
                  </a:solidFill>
                </a:rPr>
                <a:t>SOT-8 (1.6 x 2.1mm)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BB62D1E-DE3F-48CD-8EBB-3EC42745A86D}"/>
                </a:ext>
              </a:extLst>
            </p:cNvPr>
            <p:cNvSpPr/>
            <p:nvPr/>
          </p:nvSpPr>
          <p:spPr>
            <a:xfrm>
              <a:off x="6762743" y="4033706"/>
              <a:ext cx="1133856" cy="365096"/>
            </a:xfrm>
            <a:prstGeom prst="rect">
              <a:avLst/>
            </a:prstGeom>
            <a:gradFill flip="none" rotWithShape="1">
              <a:gsLst>
                <a:gs pos="0">
                  <a:srgbClr val="0099FF"/>
                </a:gs>
                <a:gs pos="50000">
                  <a:srgbClr val="0099FF"/>
                </a:gs>
                <a:gs pos="100000">
                  <a:srgbClr val="CCFFFF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713" b="1" dirty="0">
                  <a:solidFill>
                    <a:srgbClr val="FFFFFF"/>
                  </a:solidFill>
                  <a:latin typeface="+mj-lt"/>
                </a:rPr>
                <a:t>3 LEDs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8F3469B-1CED-4FD2-A8D5-DAF57E9561AE}"/>
                </a:ext>
              </a:extLst>
            </p:cNvPr>
            <p:cNvSpPr/>
            <p:nvPr/>
          </p:nvSpPr>
          <p:spPr>
            <a:xfrm>
              <a:off x="6762743" y="3527413"/>
              <a:ext cx="1133856" cy="365095"/>
            </a:xfrm>
            <a:prstGeom prst="rect">
              <a:avLst/>
            </a:prstGeom>
            <a:gradFill flip="none" rotWithShape="1">
              <a:gsLst>
                <a:gs pos="0">
                  <a:srgbClr val="00CC00"/>
                </a:gs>
                <a:gs pos="50000">
                  <a:srgbClr val="00CC00"/>
                </a:gs>
                <a:gs pos="100000">
                  <a:srgbClr val="99FF99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713" b="1" dirty="0">
                  <a:solidFill>
                    <a:srgbClr val="FFFFFF"/>
                  </a:solidFill>
                  <a:latin typeface="+mj-lt"/>
                </a:rPr>
                <a:t>Linear</a:t>
              </a: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275B757-9883-4500-A700-760C2775C02C}"/>
              </a:ext>
            </a:extLst>
          </p:cNvPr>
          <p:cNvSpPr/>
          <p:nvPr/>
        </p:nvSpPr>
        <p:spPr>
          <a:xfrm>
            <a:off x="4751971" y="3775811"/>
            <a:ext cx="850392" cy="282072"/>
          </a:xfrm>
          <a:prstGeom prst="rect">
            <a:avLst/>
          </a:prstGeom>
          <a:gradFill flip="none" rotWithShape="1">
            <a:gsLst>
              <a:gs pos="0">
                <a:srgbClr val="CC00CC"/>
              </a:gs>
              <a:gs pos="50000">
                <a:srgbClr val="CC00CC"/>
              </a:gs>
              <a:gs pos="100000">
                <a:srgbClr val="FF99FF"/>
              </a:gs>
            </a:gsLst>
            <a:lin ang="8100000" scaled="1"/>
            <a:tileRect/>
          </a:gradFill>
          <a:ln>
            <a:solidFill>
              <a:srgbClr val="8D8D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675" b="1" dirty="0" err="1">
                <a:solidFill>
                  <a:srgbClr val="FFFFFF"/>
                </a:solidFill>
                <a:latin typeface="+mj-lt"/>
              </a:rPr>
              <a:t>InstaBlink</a:t>
            </a:r>
            <a:endParaRPr lang="en-US" sz="675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6C1AE82-574C-49F3-8B1F-3EA171067D63}"/>
              </a:ext>
            </a:extLst>
          </p:cNvPr>
          <p:cNvSpPr/>
          <p:nvPr/>
        </p:nvSpPr>
        <p:spPr>
          <a:xfrm>
            <a:off x="5838323" y="3772991"/>
            <a:ext cx="850392" cy="282072"/>
          </a:xfrm>
          <a:prstGeom prst="rect">
            <a:avLst/>
          </a:prstGeom>
          <a:gradFill flip="none" rotWithShape="1">
            <a:gsLst>
              <a:gs pos="0">
                <a:srgbClr val="CC00CC"/>
              </a:gs>
              <a:gs pos="50000">
                <a:srgbClr val="CC00CC"/>
              </a:gs>
              <a:gs pos="100000">
                <a:srgbClr val="FF99FF"/>
              </a:gs>
            </a:gsLst>
            <a:lin ang="8100000" scaled="1"/>
            <a:tileRect/>
          </a:gradFill>
          <a:ln>
            <a:solidFill>
              <a:srgbClr val="8D8D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675" b="1">
                <a:solidFill>
                  <a:srgbClr val="FFFFFF"/>
                </a:solidFill>
                <a:latin typeface="+mj-lt"/>
              </a:rPr>
              <a:t>InstaBlink</a:t>
            </a:r>
            <a:endParaRPr lang="en-US" sz="675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21" name="Action Button: Home 13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BA5C15C9-9CA2-4D92-AA21-97EC43829232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677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1A0854-2B79-4189-9138-8B17DB2EA395}"/>
              </a:ext>
            </a:extLst>
          </p:cNvPr>
          <p:cNvSpPr/>
          <p:nvPr/>
        </p:nvSpPr>
        <p:spPr>
          <a:xfrm>
            <a:off x="228600" y="3879402"/>
            <a:ext cx="3760907" cy="675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379" indent="-171379" defTabSz="914355"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itchFamily="34" charset="0"/>
              </a:rPr>
              <a:t>Battery powered applications: E-tag, Smart watch, E-Cigarettes, Wearables</a:t>
            </a:r>
          </a:p>
          <a:p>
            <a:pPr marL="171379" indent="-171379" defTabSz="914355"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itchFamily="34" charset="0"/>
              </a:rPr>
              <a:t>Smart speaker</a:t>
            </a:r>
          </a:p>
          <a:p>
            <a:pPr marL="171379" indent="-171379" defTabSz="914355"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itchFamily="34" charset="0"/>
              </a:rPr>
              <a:t>Router and switches</a:t>
            </a:r>
          </a:p>
          <a:p>
            <a:pPr marL="171379" indent="-171379" defTabSz="914355"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itchFamily="34" charset="0"/>
              </a:rPr>
              <a:t>Internet-of-Things (IOT)</a:t>
            </a:r>
          </a:p>
          <a:p>
            <a:pPr marL="171379" indent="-171379" defTabSz="914355"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itchFamily="34" charset="0"/>
              </a:rPr>
              <a:t>Handheld device</a:t>
            </a:r>
          </a:p>
          <a:p>
            <a:pPr marL="171379" indent="-171379" defTabSz="914355">
              <a:buFont typeface="Arial" pitchFamily="34" charset="0"/>
              <a:buChar char="•"/>
              <a:defRPr/>
            </a:pPr>
            <a:endParaRPr lang="en-US" sz="1000" dirty="0">
              <a:solidFill>
                <a:srgbClr val="000000"/>
              </a:solidFill>
              <a:latin typeface="Arial"/>
              <a:cs typeface="Calibri" pitchFamily="34" charset="0"/>
            </a:endParaRPr>
          </a:p>
          <a:p>
            <a:pPr marL="628394" lvl="1" indent="-171379" defTabSz="914355">
              <a:buFont typeface="Arial" pitchFamily="34" charset="0"/>
              <a:buChar char="•"/>
              <a:defRPr/>
            </a:pPr>
            <a:endParaRPr lang="en-US" sz="1000" dirty="0">
              <a:solidFill>
                <a:srgbClr val="000000"/>
              </a:solidFill>
              <a:latin typeface="Arial"/>
              <a:cs typeface="Calibri" pitchFamily="34" charset="0"/>
            </a:endParaRPr>
          </a:p>
          <a:p>
            <a:pPr marL="628394" lvl="1" indent="-171379" defTabSz="914355">
              <a:buFont typeface="Arial" pitchFamily="34" charset="0"/>
              <a:buChar char="•"/>
              <a:defRPr/>
            </a:pPr>
            <a:endParaRPr lang="en-US" sz="1000" dirty="0">
              <a:solidFill>
                <a:srgbClr val="000000"/>
              </a:solidFill>
              <a:latin typeface="Arial"/>
              <a:cs typeface="Calibri" pitchFamily="34" charset="0"/>
            </a:endParaRPr>
          </a:p>
          <a:p>
            <a:pPr defTabSz="914355">
              <a:defRPr/>
            </a:pPr>
            <a:r>
              <a:rPr lang="en-US" sz="1000" dirty="0">
                <a:solidFill>
                  <a:srgbClr val="000000"/>
                </a:solidFill>
                <a:latin typeface="Arial"/>
                <a:cs typeface="Calibri" pitchFamily="34" charset="0"/>
              </a:rPr>
              <a:t>	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7BE3FB-6254-4648-B2DB-D45C4BC9E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" y="185166"/>
            <a:ext cx="9018984" cy="50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7134" tIns="28566" rIns="57134" bIns="28566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defTabSz="685800" eaLnBrk="1" hangingPunct="1">
              <a:lnSpc>
                <a:spcPct val="85000"/>
              </a:lnSpc>
              <a:defRPr sz="2700" b="1" kern="0">
                <a:solidFill>
                  <a:srgbClr val="DE0000"/>
                </a:solidFill>
                <a:latin typeface="Arial"/>
                <a:ea typeface="+mj-ea"/>
                <a:cs typeface="+mj-cs"/>
              </a:defRPr>
            </a:lvl1pPr>
            <a:lvl2pPr eaLnBrk="1" hangingPunct="1">
              <a:lnSpc>
                <a:spcPct val="85000"/>
              </a:lnSpc>
              <a:defRPr sz="3600" b="1">
                <a:solidFill>
                  <a:schemeClr val="tx2"/>
                </a:solidFill>
              </a:defRPr>
            </a:lvl2pPr>
            <a:lvl3pPr eaLnBrk="1" hangingPunct="1">
              <a:lnSpc>
                <a:spcPct val="85000"/>
              </a:lnSpc>
              <a:defRPr sz="3600" b="1">
                <a:solidFill>
                  <a:schemeClr val="tx2"/>
                </a:solidFill>
              </a:defRPr>
            </a:lvl3pPr>
            <a:lvl4pPr eaLnBrk="1" hangingPunct="1">
              <a:lnSpc>
                <a:spcPct val="85000"/>
              </a:lnSpc>
              <a:defRPr sz="3600" b="1">
                <a:solidFill>
                  <a:schemeClr val="tx2"/>
                </a:solidFill>
              </a:defRPr>
            </a:lvl4pPr>
            <a:lvl5pPr eaLnBrk="1" hangingPunct="1">
              <a:lnSpc>
                <a:spcPct val="85000"/>
              </a:lnSpc>
              <a:defRPr sz="3600" b="1">
                <a:solidFill>
                  <a:schemeClr val="tx2"/>
                </a:solidFill>
              </a:defRPr>
            </a:lvl5pPr>
            <a:lvl6pPr marL="507847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</a:defRPr>
            </a:lvl6pPr>
            <a:lvl7pPr marL="1015695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</a:defRPr>
            </a:lvl7pPr>
            <a:lvl8pPr marL="1523539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</a:defRPr>
            </a:lvl8pPr>
            <a:lvl9pPr marL="203138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</a:defRPr>
            </a:lvl9pPr>
          </a:lstStyle>
          <a:p>
            <a:r>
              <a:rPr lang="fi-FI" dirty="0">
                <a:latin typeface="+mj-lt"/>
                <a:ea typeface="Yu Gothic" panose="020B0400000000000000" pitchFamily="34" charset="-128"/>
                <a:cs typeface="Calibri" panose="020F0502020204030204" pitchFamily="34" charset="0"/>
              </a:rPr>
              <a:t>LP5810/</a:t>
            </a:r>
            <a:r>
              <a:rPr lang="fi-FI" dirty="0"/>
              <a:t>2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5936F7-5D77-4B04-9592-6B1CB81CF748}"/>
              </a:ext>
            </a:extLst>
          </p:cNvPr>
          <p:cNvSpPr/>
          <p:nvPr/>
        </p:nvSpPr>
        <p:spPr>
          <a:xfrm>
            <a:off x="228602" y="1112357"/>
            <a:ext cx="3760907" cy="2494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 voltage range:</a:t>
            </a:r>
            <a:r>
              <a:rPr lang="en-US" sz="788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2.7V – 5.5V</a:t>
            </a:r>
          </a:p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Time-cross-multiplexing (TCM) dot matrix</a:t>
            </a:r>
          </a:p>
          <a:p>
            <a:pPr marL="552168" lvl="1" indent="-171442" defTabSz="914355">
              <a:lnSpc>
                <a:spcPct val="110000"/>
              </a:lnSpc>
              <a:buClr>
                <a:srgbClr val="000000"/>
              </a:buClr>
              <a:buFont typeface="Courier New" panose="02070309020205020404" pitchFamily="49" charset="0"/>
              <a:buChar char="o"/>
              <a:defRPr/>
            </a:pPr>
            <a:r>
              <a:rPr lang="en-US" sz="788" b="1" dirty="0">
                <a:solidFill>
                  <a:srgbClr val="DE0000"/>
                </a:solidFill>
                <a:latin typeface="Arial"/>
                <a:cs typeface="Calibri" panose="020F0502020204030204" pitchFamily="34" charset="0"/>
              </a:rPr>
              <a:t>Up to 12 LEDs</a:t>
            </a:r>
            <a:r>
              <a:rPr lang="en-US" sz="788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 RGB LEDs) with individual control</a:t>
            </a:r>
          </a:p>
          <a:p>
            <a:pPr marL="552168" lvl="1" indent="-171442" defTabSz="914355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7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source/sink capability: </a:t>
            </a:r>
            <a:r>
              <a:rPr lang="en-US" sz="788" b="1" dirty="0">
                <a:solidFill>
                  <a:srgbClr val="DE0000"/>
                </a:solidFill>
                <a:latin typeface="Arial"/>
                <a:cs typeface="Calibri" panose="020F0502020204030204" pitchFamily="34" charset="0"/>
              </a:rPr>
              <a:t>50mA</a:t>
            </a:r>
            <a:r>
              <a:rPr lang="en-US" sz="7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when </a:t>
            </a:r>
            <a:r>
              <a:rPr lang="en-US" sz="788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Vcc</a:t>
            </a:r>
            <a:r>
              <a:rPr lang="en-US" sz="7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3.3V</a:t>
            </a:r>
          </a:p>
          <a:p>
            <a:pPr marL="552168" lvl="1" indent="-171442" defTabSz="914355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7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LED current: 4-dot: 50mA(Max.), 12-dot: 12.5mA(Max.)</a:t>
            </a:r>
          </a:p>
          <a:p>
            <a:pPr marL="552168" lvl="1" indent="-171442" defTabSz="914355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7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6kHz multiplexing frequency to avoid visual flicker</a:t>
            </a:r>
          </a:p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Ultra-low power consumption </a:t>
            </a:r>
          </a:p>
          <a:p>
            <a:pPr marL="552168" lvl="1" indent="-171442" defTabSz="914355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7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Standby current: </a:t>
            </a:r>
            <a:r>
              <a:rPr lang="en-US" sz="788" b="1" dirty="0">
                <a:solidFill>
                  <a:srgbClr val="DE0000"/>
                </a:solidFill>
                <a:latin typeface="Arial"/>
                <a:cs typeface="Calibri" panose="020F0502020204030204" pitchFamily="34" charset="0"/>
              </a:rPr>
              <a:t>2uA</a:t>
            </a:r>
            <a:r>
              <a:rPr lang="en-US" sz="7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(Typ.), 4uA(Max.)</a:t>
            </a:r>
          </a:p>
          <a:p>
            <a:pPr marL="552168" lvl="1" indent="-171442" defTabSz="914355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7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 current in normal mode: </a:t>
            </a:r>
            <a:r>
              <a:rPr lang="en-US" sz="788" b="1" dirty="0">
                <a:solidFill>
                  <a:srgbClr val="DE0000"/>
                </a:solidFill>
                <a:latin typeface="Arial"/>
                <a:cs typeface="Calibri" panose="020F0502020204030204" pitchFamily="34" charset="0"/>
              </a:rPr>
              <a:t>0.5mA</a:t>
            </a:r>
            <a:r>
              <a:rPr lang="en-US" sz="7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(Typ.)</a:t>
            </a:r>
          </a:p>
          <a:p>
            <a:pPr marL="171379" lvl="1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Flexible dimming control</a:t>
            </a:r>
          </a:p>
          <a:p>
            <a:pPr marL="552168" lvl="1" indent="-171442" defTabSz="914355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7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PWM dimming: </a:t>
            </a:r>
            <a:r>
              <a:rPr lang="en-US" sz="788" b="1" dirty="0">
                <a:solidFill>
                  <a:srgbClr val="DE0000"/>
                </a:solidFill>
                <a:latin typeface="Arial"/>
                <a:cs typeface="Calibri" panose="020F0502020204030204" pitchFamily="34" charset="0"/>
              </a:rPr>
              <a:t>8-Bit</a:t>
            </a:r>
            <a:r>
              <a:rPr lang="en-US" sz="7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Gamma correction: 256 steps, 24kHz Freq.</a:t>
            </a:r>
          </a:p>
          <a:p>
            <a:pPr marL="552168" lvl="1" indent="-171442" defTabSz="914355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7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 dimming: </a:t>
            </a:r>
            <a:r>
              <a:rPr lang="en-US" sz="788" b="1" dirty="0">
                <a:solidFill>
                  <a:srgbClr val="DE0000"/>
                </a:solidFill>
                <a:latin typeface="Arial"/>
                <a:cs typeface="Calibri" panose="020F0502020204030204" pitchFamily="34" charset="0"/>
              </a:rPr>
              <a:t>8-Bit</a:t>
            </a:r>
          </a:p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1MHz I</a:t>
            </a:r>
            <a:r>
              <a:rPr lang="en-US" sz="788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7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interface, 4 P/N to support up to 4 devices used with one I</a:t>
            </a:r>
            <a:r>
              <a:rPr lang="en-US" sz="788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7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bus</a:t>
            </a:r>
          </a:p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 pin power rail: 1.8V / 3.3V / 5V</a:t>
            </a:r>
          </a:p>
          <a:p>
            <a:pPr marL="171379" indent="-171379" defTabSz="914355">
              <a:lnSpc>
                <a:spcPct val="110000"/>
              </a:lnSpc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US" sz="788" b="1" dirty="0">
                <a:solidFill>
                  <a:srgbClr val="DE0000"/>
                </a:solidFill>
                <a:latin typeface="Arial"/>
                <a:cs typeface="Calibri" panose="020F0502020204030204" pitchFamily="34" charset="0"/>
              </a:rPr>
              <a:t>Autonomous control</a:t>
            </a:r>
            <a:r>
              <a:rPr lang="en-US" sz="7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Auto breathing and blinking</a:t>
            </a:r>
          </a:p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 open/short detection </a:t>
            </a:r>
          </a:p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Operating temperature range: -40°C ~ +85°C</a:t>
            </a:r>
          </a:p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Package: DSBGA-9 (1.43mm x 1.43mm), WSON-8 (3mm x 3mm)</a:t>
            </a:r>
          </a:p>
          <a:p>
            <a:pPr defTabSz="914355">
              <a:defRPr/>
            </a:pPr>
            <a:r>
              <a:rPr lang="en-US" sz="1000" dirty="0">
                <a:solidFill>
                  <a:srgbClr val="000000"/>
                </a:solidFill>
                <a:latin typeface="Arial"/>
                <a:cs typeface="Calibri" pitchFamily="34" charset="0"/>
              </a:rPr>
              <a:t>	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9BD36B1B-11D0-4CC9-BAB9-C7F5880CC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2" y="855183"/>
            <a:ext cx="3760907" cy="257171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5" rIns="91406" bIns="45705" anchor="ctr"/>
          <a:lstStyle/>
          <a:p>
            <a:pPr defTabSz="914355">
              <a:defRPr/>
            </a:pPr>
            <a:r>
              <a:rPr lang="en-US" sz="15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EBDB095-2FD1-44BF-9C3C-983DB7413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6386" y="855178"/>
            <a:ext cx="4817525" cy="257171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5" rIns="91406" bIns="45705" anchor="ctr"/>
          <a:lstStyle/>
          <a:p>
            <a:pPr defTabSz="914355"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rPr>
              <a:t>Benefits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A2C90623-3410-44B2-B207-DFFC604ED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1" y="3606801"/>
            <a:ext cx="3760907" cy="27581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5" rIns="91406" bIns="45705" anchor="ctr"/>
          <a:lstStyle/>
          <a:p>
            <a:pPr defTabSz="914355"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5C19A5-E1CB-4096-98A4-C7BBF957D4A8}"/>
              </a:ext>
            </a:extLst>
          </p:cNvPr>
          <p:cNvSpPr/>
          <p:nvPr/>
        </p:nvSpPr>
        <p:spPr>
          <a:xfrm>
            <a:off x="4026383" y="1112355"/>
            <a:ext cx="4817526" cy="748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itchFamily="34" charset="0"/>
              </a:rPr>
              <a:t>Low supply voltage and Boost enable battery-powered applications (AA battery, Coin cell, Li-ion)</a:t>
            </a:r>
          </a:p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itchFamily="34" charset="0"/>
              </a:rPr>
              <a:t>Time-cross-multiplexing(TCM) scheme saves total system PCB size and PCB traces</a:t>
            </a:r>
          </a:p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itchFamily="34" charset="0"/>
              </a:rPr>
              <a:t>Ultra-low </a:t>
            </a:r>
            <a:r>
              <a:rPr lang="en-US" sz="788" dirty="0" err="1">
                <a:solidFill>
                  <a:srgbClr val="000000"/>
                </a:solidFill>
                <a:latin typeface="Arial"/>
                <a:cs typeface="Calibri" pitchFamily="34" charset="0"/>
              </a:rPr>
              <a:t>Iq</a:t>
            </a:r>
            <a:r>
              <a:rPr lang="en-US" sz="788" dirty="0">
                <a:solidFill>
                  <a:srgbClr val="000000"/>
                </a:solidFill>
                <a:latin typeface="Arial"/>
                <a:cs typeface="Calibri" pitchFamily="34" charset="0"/>
              </a:rPr>
              <a:t> saves system power and extends battery life</a:t>
            </a:r>
          </a:p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ysClr val="windowText" lastClr="000000"/>
                </a:solidFill>
                <a:latin typeface="Arial"/>
              </a:rPr>
              <a:t>Flexible dimming control for smooth LED lighting patterns</a:t>
            </a:r>
          </a:p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ysClr val="windowText" lastClr="000000"/>
                </a:solidFill>
                <a:latin typeface="Arial"/>
              </a:rPr>
              <a:t>Autonomous control offloads MCU bandwidth</a:t>
            </a:r>
          </a:p>
          <a:p>
            <a:pPr marL="173665" indent="-172967" defTabSz="914355"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ysClr val="windowText" lastClr="000000"/>
              </a:solidFill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A4C6E7-3F94-4447-A3DA-24AC44E0B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234" y="1892899"/>
            <a:ext cx="2478043" cy="14255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758642-2BFB-4ECE-99E5-202363868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873" y="1968006"/>
            <a:ext cx="1440972" cy="14338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F539B9-9B82-446F-A84C-A0E7EAB81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9347" y="3569669"/>
            <a:ext cx="1195380" cy="10758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369FE64-30D4-4B38-99F9-63F6777344DA}"/>
              </a:ext>
            </a:extLst>
          </p:cNvPr>
          <p:cNvSpPr/>
          <p:nvPr/>
        </p:nvSpPr>
        <p:spPr>
          <a:xfrm>
            <a:off x="205740" y="548640"/>
            <a:ext cx="67151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fi-FI" sz="1500" b="1" dirty="0">
                <a:solidFill>
                  <a:srgbClr val="000000"/>
                </a:solidFill>
              </a:rPr>
              <a:t>4/</a:t>
            </a:r>
            <a:r>
              <a:rPr lang="en-US" sz="1500" b="1" dirty="0">
                <a:solidFill>
                  <a:srgbClr val="000000"/>
                </a:solidFill>
              </a:rPr>
              <a:t>12 LED Dots I</a:t>
            </a:r>
            <a:r>
              <a:rPr lang="en-US" sz="1500" b="1" baseline="30000" dirty="0">
                <a:solidFill>
                  <a:srgbClr val="000000"/>
                </a:solidFill>
              </a:rPr>
              <a:t>2</a:t>
            </a:r>
            <a:r>
              <a:rPr lang="en-US" sz="1500" b="1" dirty="0">
                <a:solidFill>
                  <a:srgbClr val="000000"/>
                </a:solidFill>
              </a:rPr>
              <a:t>C RGB LED Driver With Auto Animation Control</a:t>
            </a:r>
          </a:p>
        </p:txBody>
      </p:sp>
      <p:sp>
        <p:nvSpPr>
          <p:cNvPr id="14" name="AutoShape 87">
            <a:extLst>
              <a:ext uri="{FF2B5EF4-FFF2-40B4-BE49-F238E27FC236}">
                <a16:creationId xmlns:a16="http://schemas.microsoft.com/office/drawing/2014/main" id="{817777F2-A8B7-4F6E-9E86-CB8DA444E1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68265" y="250916"/>
            <a:ext cx="975647" cy="247073"/>
          </a:xfrm>
          <a:prstGeom prst="roundRect">
            <a:avLst>
              <a:gd name="adj" fmla="val 12102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20250" rIns="20250" anchor="ctr"/>
          <a:lstStyle/>
          <a:p>
            <a:pPr algn="ctr" defTabSz="342725">
              <a:defRPr/>
            </a:pPr>
            <a:r>
              <a:rPr lang="en-US" altLang="en-US" sz="1050" b="1" kern="0" dirty="0">
                <a:solidFill>
                  <a:srgbClr val="FFFFFF"/>
                </a:solidFill>
                <a:latin typeface="Arial"/>
                <a:cs typeface="Arial" charset="0"/>
              </a:rPr>
              <a:t>RTM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D4F0B2-419C-4F7B-B179-4615690F7519}"/>
              </a:ext>
            </a:extLst>
          </p:cNvPr>
          <p:cNvSpPr/>
          <p:nvPr/>
        </p:nvSpPr>
        <p:spPr>
          <a:xfrm>
            <a:off x="4678823" y="2381073"/>
            <a:ext cx="474292" cy="152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42959E-7272-4602-8F27-22C2A4F3505F}"/>
              </a:ext>
            </a:extLst>
          </p:cNvPr>
          <p:cNvCxnSpPr>
            <a:cxnSpLocks/>
          </p:cNvCxnSpPr>
          <p:nvPr/>
        </p:nvCxnSpPr>
        <p:spPr>
          <a:xfrm>
            <a:off x="4998394" y="2362400"/>
            <a:ext cx="0" cy="1895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BC04EF32-FB1D-44DA-80D3-5FB1004038B4}"/>
              </a:ext>
            </a:extLst>
          </p:cNvPr>
          <p:cNvGrpSpPr/>
          <p:nvPr/>
        </p:nvGrpSpPr>
        <p:grpSpPr>
          <a:xfrm>
            <a:off x="4260850" y="3451225"/>
            <a:ext cx="3394075" cy="1304925"/>
            <a:chOff x="4260850" y="3451225"/>
            <a:chExt cx="3394075" cy="1304925"/>
          </a:xfrm>
        </p:grpSpPr>
        <p:grpSp>
          <p:nvGrpSpPr>
            <p:cNvPr id="16" name="Group 4">
              <a:extLst>
                <a:ext uri="{FF2B5EF4-FFF2-40B4-BE49-F238E27FC236}">
                  <a16:creationId xmlns:a16="http://schemas.microsoft.com/office/drawing/2014/main" id="{04A1A8D0-2A8C-4634-B7B1-3D21BB23573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60850" y="3451225"/>
              <a:ext cx="3394075" cy="1304925"/>
              <a:chOff x="2684" y="2174"/>
              <a:chExt cx="2138" cy="822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F9A86986-70DC-4E26-B266-8496FF1995D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684" y="2174"/>
                <a:ext cx="2138" cy="8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1" name="Group 205">
                <a:extLst>
                  <a:ext uri="{FF2B5EF4-FFF2-40B4-BE49-F238E27FC236}">
                    <a16:creationId xmlns:a16="http://schemas.microsoft.com/office/drawing/2014/main" id="{8538019B-0F12-4DE0-B68E-6A699C4583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4" y="2181"/>
                <a:ext cx="2019" cy="809"/>
                <a:chOff x="2714" y="2181"/>
                <a:chExt cx="2019" cy="809"/>
              </a:xfrm>
            </p:grpSpPr>
            <p:sp>
              <p:nvSpPr>
                <p:cNvPr id="223" name="Rectangle 5">
                  <a:extLst>
                    <a:ext uri="{FF2B5EF4-FFF2-40B4-BE49-F238E27FC236}">
                      <a16:creationId xmlns:a16="http://schemas.microsoft.com/office/drawing/2014/main" id="{5AE4ECAC-5D87-4F90-A88A-5874BCF188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48" y="2679"/>
                  <a:ext cx="185" cy="82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4" name="Rectangle 6">
                  <a:extLst>
                    <a:ext uri="{FF2B5EF4-FFF2-40B4-BE49-F238E27FC236}">
                      <a16:creationId xmlns:a16="http://schemas.microsoft.com/office/drawing/2014/main" id="{EEA55F56-AE95-4CEA-8F84-9C4661321E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48" y="2679"/>
                  <a:ext cx="185" cy="82"/>
                </a:xfrm>
                <a:prstGeom prst="rect">
                  <a:avLst/>
                </a:prstGeom>
                <a:noFill/>
                <a:ln w="3175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5" name="Rectangle 7">
                  <a:extLst>
                    <a:ext uri="{FF2B5EF4-FFF2-40B4-BE49-F238E27FC236}">
                      <a16:creationId xmlns:a16="http://schemas.microsoft.com/office/drawing/2014/main" id="{49F415AC-3177-401C-A143-757B679FC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4" y="2642"/>
                  <a:ext cx="186" cy="83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6" name="Rectangle 8">
                  <a:extLst>
                    <a:ext uri="{FF2B5EF4-FFF2-40B4-BE49-F238E27FC236}">
                      <a16:creationId xmlns:a16="http://schemas.microsoft.com/office/drawing/2014/main" id="{32262504-A662-407B-B43D-D3FF589491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4" y="2642"/>
                  <a:ext cx="186" cy="83"/>
                </a:xfrm>
                <a:prstGeom prst="rect">
                  <a:avLst/>
                </a:prstGeom>
                <a:noFill/>
                <a:ln w="3175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Rectangle 9">
                  <a:extLst>
                    <a:ext uri="{FF2B5EF4-FFF2-40B4-BE49-F238E27FC236}">
                      <a16:creationId xmlns:a16="http://schemas.microsoft.com/office/drawing/2014/main" id="{16C79A73-BFEA-4FBE-B626-BEFF096DC4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5" y="2488"/>
                  <a:ext cx="182" cy="82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" name="Rectangle 10">
                  <a:extLst>
                    <a:ext uri="{FF2B5EF4-FFF2-40B4-BE49-F238E27FC236}">
                      <a16:creationId xmlns:a16="http://schemas.microsoft.com/office/drawing/2014/main" id="{421EA279-512A-4ADF-BA5C-172F3041B7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5" y="2488"/>
                  <a:ext cx="182" cy="82"/>
                </a:xfrm>
                <a:prstGeom prst="rect">
                  <a:avLst/>
                </a:prstGeom>
                <a:noFill/>
                <a:ln w="3175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" name="Rectangle 11">
                  <a:extLst>
                    <a:ext uri="{FF2B5EF4-FFF2-40B4-BE49-F238E27FC236}">
                      <a16:creationId xmlns:a16="http://schemas.microsoft.com/office/drawing/2014/main" id="{57E75BA7-850F-441C-AC76-7FB5715F9D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0" y="2331"/>
                  <a:ext cx="182" cy="83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" name="Rectangle 12">
                  <a:extLst>
                    <a:ext uri="{FF2B5EF4-FFF2-40B4-BE49-F238E27FC236}">
                      <a16:creationId xmlns:a16="http://schemas.microsoft.com/office/drawing/2014/main" id="{C99348C6-AF7C-41C3-8D34-B26B3C572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0" y="2331"/>
                  <a:ext cx="182" cy="83"/>
                </a:xfrm>
                <a:prstGeom prst="rect">
                  <a:avLst/>
                </a:prstGeom>
                <a:noFill/>
                <a:ln w="3175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Rectangle 13">
                  <a:extLst>
                    <a:ext uri="{FF2B5EF4-FFF2-40B4-BE49-F238E27FC236}">
                      <a16:creationId xmlns:a16="http://schemas.microsoft.com/office/drawing/2014/main" id="{534B8CDC-218E-4F93-ABD6-93A4EE6349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0" y="2181"/>
                  <a:ext cx="650" cy="14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Rectangle 14">
                  <a:extLst>
                    <a:ext uri="{FF2B5EF4-FFF2-40B4-BE49-F238E27FC236}">
                      <a16:creationId xmlns:a16="http://schemas.microsoft.com/office/drawing/2014/main" id="{74EFA42C-97BF-4FA1-AE37-334D35996E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0" y="2323"/>
                  <a:ext cx="650" cy="84"/>
                </a:xfrm>
                <a:prstGeom prst="rect">
                  <a:avLst/>
                </a:prstGeom>
                <a:solidFill>
                  <a:srgbClr val="FDFD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Rectangle 15">
                  <a:extLst>
                    <a:ext uri="{FF2B5EF4-FFF2-40B4-BE49-F238E27FC236}">
                      <a16:creationId xmlns:a16="http://schemas.microsoft.com/office/drawing/2014/main" id="{2D80EB84-F72F-4EE9-963E-162A1464D3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0" y="2407"/>
                  <a:ext cx="650" cy="61"/>
                </a:xfrm>
                <a:prstGeom prst="rect">
                  <a:avLst/>
                </a:prstGeom>
                <a:solidFill>
                  <a:srgbClr val="FBFB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4" name="Rectangle 16">
                  <a:extLst>
                    <a:ext uri="{FF2B5EF4-FFF2-40B4-BE49-F238E27FC236}">
                      <a16:creationId xmlns:a16="http://schemas.microsoft.com/office/drawing/2014/main" id="{1E403CFD-BD4B-4613-8CC2-4656B62477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0" y="2468"/>
                  <a:ext cx="650" cy="56"/>
                </a:xfrm>
                <a:prstGeom prst="rect">
                  <a:avLst/>
                </a:pr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Rectangle 17">
                  <a:extLst>
                    <a:ext uri="{FF2B5EF4-FFF2-40B4-BE49-F238E27FC236}">
                      <a16:creationId xmlns:a16="http://schemas.microsoft.com/office/drawing/2014/main" id="{483E9EA6-54BC-45B9-AB03-7F5EE28D4B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0" y="2524"/>
                  <a:ext cx="650" cy="53"/>
                </a:xfrm>
                <a:prstGeom prst="rect">
                  <a:avLst/>
                </a:prstGeom>
                <a:solidFill>
                  <a:srgbClr val="F7F7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6" name="Rectangle 18">
                  <a:extLst>
                    <a:ext uri="{FF2B5EF4-FFF2-40B4-BE49-F238E27FC236}">
                      <a16:creationId xmlns:a16="http://schemas.microsoft.com/office/drawing/2014/main" id="{B97FA75A-C478-46A8-AC94-0D8216771C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0" y="2577"/>
                  <a:ext cx="650" cy="61"/>
                </a:xfrm>
                <a:prstGeom prst="rect">
                  <a:avLst/>
                </a:prstGeom>
                <a:solidFill>
                  <a:srgbClr val="F5F5F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7" name="Rectangle 19">
                  <a:extLst>
                    <a:ext uri="{FF2B5EF4-FFF2-40B4-BE49-F238E27FC236}">
                      <a16:creationId xmlns:a16="http://schemas.microsoft.com/office/drawing/2014/main" id="{0DCBB29E-82EE-43A3-BDB6-CC21D8408F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0" y="2638"/>
                  <a:ext cx="650" cy="89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Rectangle 20">
                  <a:extLst>
                    <a:ext uri="{FF2B5EF4-FFF2-40B4-BE49-F238E27FC236}">
                      <a16:creationId xmlns:a16="http://schemas.microsoft.com/office/drawing/2014/main" id="{7E4AAEA9-7CF8-4868-B741-D8E44F308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0" y="2727"/>
                  <a:ext cx="650" cy="131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Rectangle 21">
                  <a:extLst>
                    <a:ext uri="{FF2B5EF4-FFF2-40B4-BE49-F238E27FC236}">
                      <a16:creationId xmlns:a16="http://schemas.microsoft.com/office/drawing/2014/main" id="{A1BC41E8-EDD8-4960-946C-0BFC6CCF3B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0" y="2182"/>
                  <a:ext cx="651" cy="678"/>
                </a:xfrm>
                <a:prstGeom prst="rect">
                  <a:avLst/>
                </a:prstGeom>
                <a:noFill/>
                <a:ln w="7938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Rectangle 22">
                  <a:extLst>
                    <a:ext uri="{FF2B5EF4-FFF2-40B4-BE49-F238E27FC236}">
                      <a16:creationId xmlns:a16="http://schemas.microsoft.com/office/drawing/2014/main" id="{F71BA1AC-BAE4-4B6F-BB18-33AB2E34BA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5" y="2462"/>
                  <a:ext cx="331" cy="1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1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</a:rPr>
                    <a:t>LP5812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41" name="Rectangle 23">
                  <a:extLst>
                    <a:ext uri="{FF2B5EF4-FFF2-40B4-BE49-F238E27FC236}">
                      <a16:creationId xmlns:a16="http://schemas.microsoft.com/office/drawing/2014/main" id="{04344E92-A6BB-4BB4-864C-14A304A429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281"/>
                  <a:ext cx="33" cy="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2" name="Rectangle 24">
                  <a:extLst>
                    <a:ext uri="{FF2B5EF4-FFF2-40B4-BE49-F238E27FC236}">
                      <a16:creationId xmlns:a16="http://schemas.microsoft.com/office/drawing/2014/main" id="{EFD170A1-FC62-4B1E-B701-110527E627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287"/>
                  <a:ext cx="33" cy="3"/>
                </a:xfrm>
                <a:prstGeom prst="rect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Rectangle 25">
                  <a:extLst>
                    <a:ext uri="{FF2B5EF4-FFF2-40B4-BE49-F238E27FC236}">
                      <a16:creationId xmlns:a16="http://schemas.microsoft.com/office/drawing/2014/main" id="{CDFD9F15-1E14-41FF-82CF-1B3ED78945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290"/>
                  <a:ext cx="33" cy="2"/>
                </a:xfrm>
                <a:prstGeom prst="rect">
                  <a:avLst/>
                </a:prstGeom>
                <a:solidFill>
                  <a:srgbClr val="FDFD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Rectangle 26">
                  <a:extLst>
                    <a:ext uri="{FF2B5EF4-FFF2-40B4-BE49-F238E27FC236}">
                      <a16:creationId xmlns:a16="http://schemas.microsoft.com/office/drawing/2014/main" id="{E2687CC3-AC50-4D97-8D91-1C2AC913E5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292"/>
                  <a:ext cx="33" cy="3"/>
                </a:xfrm>
                <a:prstGeom prst="rect">
                  <a:avLst/>
                </a:pr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Rectangle 27">
                  <a:extLst>
                    <a:ext uri="{FF2B5EF4-FFF2-40B4-BE49-F238E27FC236}">
                      <a16:creationId xmlns:a16="http://schemas.microsoft.com/office/drawing/2014/main" id="{F81A3D4D-B673-4FD1-B8A4-BFBEED0121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295"/>
                  <a:ext cx="33" cy="3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Rectangle 28">
                  <a:extLst>
                    <a:ext uri="{FF2B5EF4-FFF2-40B4-BE49-F238E27FC236}">
                      <a16:creationId xmlns:a16="http://schemas.microsoft.com/office/drawing/2014/main" id="{EB79D7F6-BB27-4E51-B612-F8963E1B77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298"/>
                  <a:ext cx="33" cy="3"/>
                </a:xfrm>
                <a:prstGeom prst="rect">
                  <a:avLst/>
                </a:prstGeom>
                <a:solidFill>
                  <a:srgbClr val="F8F8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7" name="Rectangle 29">
                  <a:extLst>
                    <a:ext uri="{FF2B5EF4-FFF2-40B4-BE49-F238E27FC236}">
                      <a16:creationId xmlns:a16="http://schemas.microsoft.com/office/drawing/2014/main" id="{0BB7D5D6-E7B5-4C51-A43A-7DA1371854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301"/>
                  <a:ext cx="33" cy="3"/>
                </a:xfrm>
                <a:prstGeom prst="rect">
                  <a:avLst/>
                </a:prstGeom>
                <a:solidFill>
                  <a:srgbClr val="F5F5F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8" name="Rectangle 30">
                  <a:extLst>
                    <a:ext uri="{FF2B5EF4-FFF2-40B4-BE49-F238E27FC236}">
                      <a16:creationId xmlns:a16="http://schemas.microsoft.com/office/drawing/2014/main" id="{CE03AB5B-14DC-4C83-B57E-FF1CE2659F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304"/>
                  <a:ext cx="33" cy="2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Rectangle 31">
                  <a:extLst>
                    <a:ext uri="{FF2B5EF4-FFF2-40B4-BE49-F238E27FC236}">
                      <a16:creationId xmlns:a16="http://schemas.microsoft.com/office/drawing/2014/main" id="{E289C4F4-723C-4EFA-8391-A789EFF0EB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306"/>
                  <a:ext cx="33" cy="3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0" name="Rectangle 32">
                  <a:extLst>
                    <a:ext uri="{FF2B5EF4-FFF2-40B4-BE49-F238E27FC236}">
                      <a16:creationId xmlns:a16="http://schemas.microsoft.com/office/drawing/2014/main" id="{8B78A354-ACB8-42D6-9665-20A133BD15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309"/>
                  <a:ext cx="33" cy="3"/>
                </a:xfrm>
                <a:prstGeom prst="rect">
                  <a:avLst/>
                </a:prstGeom>
                <a:solidFill>
                  <a:srgbClr val="F1F1F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Rectangle 33">
                  <a:extLst>
                    <a:ext uri="{FF2B5EF4-FFF2-40B4-BE49-F238E27FC236}">
                      <a16:creationId xmlns:a16="http://schemas.microsoft.com/office/drawing/2014/main" id="{873BEFA7-1887-45F1-85EF-431545C71A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312"/>
                  <a:ext cx="33" cy="3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Rectangle 34">
                  <a:extLst>
                    <a:ext uri="{FF2B5EF4-FFF2-40B4-BE49-F238E27FC236}">
                      <a16:creationId xmlns:a16="http://schemas.microsoft.com/office/drawing/2014/main" id="{38D6841E-5796-4514-B618-5E9A48B6E4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284"/>
                  <a:ext cx="32" cy="31"/>
                </a:xfrm>
                <a:prstGeom prst="rect">
                  <a:avLst/>
                </a:prstGeom>
                <a:noFill/>
                <a:ln w="7938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Rectangle 35">
                  <a:extLst>
                    <a:ext uri="{FF2B5EF4-FFF2-40B4-BE49-F238E27FC236}">
                      <a16:creationId xmlns:a16="http://schemas.microsoft.com/office/drawing/2014/main" id="{3EB80A6B-7E40-4A1A-9CA6-40F3A144A9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527"/>
                  <a:ext cx="33" cy="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4" name="Rectangle 36">
                  <a:extLst>
                    <a:ext uri="{FF2B5EF4-FFF2-40B4-BE49-F238E27FC236}">
                      <a16:creationId xmlns:a16="http://schemas.microsoft.com/office/drawing/2014/main" id="{2FA96AE4-25BC-4814-9E2F-F2A59C15F3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532"/>
                  <a:ext cx="33" cy="3"/>
                </a:xfrm>
                <a:prstGeom prst="rect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Rectangle 37">
                  <a:extLst>
                    <a:ext uri="{FF2B5EF4-FFF2-40B4-BE49-F238E27FC236}">
                      <a16:creationId xmlns:a16="http://schemas.microsoft.com/office/drawing/2014/main" id="{F8BD9F0E-4063-4254-A53B-FF4066FC1A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535"/>
                  <a:ext cx="33" cy="3"/>
                </a:xfrm>
                <a:prstGeom prst="rect">
                  <a:avLst/>
                </a:prstGeom>
                <a:solidFill>
                  <a:srgbClr val="FDFD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" name="Rectangle 38">
                  <a:extLst>
                    <a:ext uri="{FF2B5EF4-FFF2-40B4-BE49-F238E27FC236}">
                      <a16:creationId xmlns:a16="http://schemas.microsoft.com/office/drawing/2014/main" id="{2C16E3A6-AFA4-48D3-B455-DADDAB11AC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538"/>
                  <a:ext cx="33" cy="2"/>
                </a:xfrm>
                <a:prstGeom prst="rect">
                  <a:avLst/>
                </a:prstGeom>
                <a:solidFill>
                  <a:srgbClr val="FBFB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7" name="Rectangle 39">
                  <a:extLst>
                    <a:ext uri="{FF2B5EF4-FFF2-40B4-BE49-F238E27FC236}">
                      <a16:creationId xmlns:a16="http://schemas.microsoft.com/office/drawing/2014/main" id="{09FE74CC-DB50-459D-AAA6-693652D8D8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540"/>
                  <a:ext cx="33" cy="3"/>
                </a:xfrm>
                <a:prstGeom prst="rect">
                  <a:avLst/>
                </a:pr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Rectangle 40">
                  <a:extLst>
                    <a:ext uri="{FF2B5EF4-FFF2-40B4-BE49-F238E27FC236}">
                      <a16:creationId xmlns:a16="http://schemas.microsoft.com/office/drawing/2014/main" id="{F210EF95-14AE-43A6-99B7-1468A9FA7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543"/>
                  <a:ext cx="33" cy="3"/>
                </a:xfrm>
                <a:prstGeom prst="rect">
                  <a:avLst/>
                </a:prstGeom>
                <a:solidFill>
                  <a:srgbClr val="F7F7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Rectangle 41">
                  <a:extLst>
                    <a:ext uri="{FF2B5EF4-FFF2-40B4-BE49-F238E27FC236}">
                      <a16:creationId xmlns:a16="http://schemas.microsoft.com/office/drawing/2014/main" id="{0F997B11-95B1-4EF7-9BCF-B744691B94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546"/>
                  <a:ext cx="33" cy="3"/>
                </a:xfrm>
                <a:prstGeom prst="rect">
                  <a:avLst/>
                </a:prstGeom>
                <a:solidFill>
                  <a:srgbClr val="F5F5F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0" name="Rectangle 42">
                  <a:extLst>
                    <a:ext uri="{FF2B5EF4-FFF2-40B4-BE49-F238E27FC236}">
                      <a16:creationId xmlns:a16="http://schemas.microsoft.com/office/drawing/2014/main" id="{4657286B-5E3D-445B-8B4E-783572D70E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549"/>
                  <a:ext cx="33" cy="3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Rectangle 43">
                  <a:extLst>
                    <a:ext uri="{FF2B5EF4-FFF2-40B4-BE49-F238E27FC236}">
                      <a16:creationId xmlns:a16="http://schemas.microsoft.com/office/drawing/2014/main" id="{4D85868C-EA4D-4EAA-B5BF-92C08A7B36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552"/>
                  <a:ext cx="33" cy="2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2" name="Rectangle 44">
                  <a:extLst>
                    <a:ext uri="{FF2B5EF4-FFF2-40B4-BE49-F238E27FC236}">
                      <a16:creationId xmlns:a16="http://schemas.microsoft.com/office/drawing/2014/main" id="{19AD50B4-EC79-455E-98F2-CB38C916FF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554"/>
                  <a:ext cx="33" cy="3"/>
                </a:xfrm>
                <a:prstGeom prst="rect">
                  <a:avLst/>
                </a:prstGeom>
                <a:solidFill>
                  <a:srgbClr val="F1F1F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3" name="Rectangle 45">
                  <a:extLst>
                    <a:ext uri="{FF2B5EF4-FFF2-40B4-BE49-F238E27FC236}">
                      <a16:creationId xmlns:a16="http://schemas.microsoft.com/office/drawing/2014/main" id="{107403C2-5E81-40B4-809A-9ECA797DEC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557"/>
                  <a:ext cx="33" cy="3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4" name="Rectangle 46">
                  <a:extLst>
                    <a:ext uri="{FF2B5EF4-FFF2-40B4-BE49-F238E27FC236}">
                      <a16:creationId xmlns:a16="http://schemas.microsoft.com/office/drawing/2014/main" id="{159DC5F1-26C7-4544-B378-1658ABF88F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528"/>
                  <a:ext cx="32" cy="31"/>
                </a:xfrm>
                <a:prstGeom prst="rect">
                  <a:avLst/>
                </a:prstGeom>
                <a:noFill/>
                <a:ln w="7938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5" name="Rectangle 47">
                  <a:extLst>
                    <a:ext uri="{FF2B5EF4-FFF2-40B4-BE49-F238E27FC236}">
                      <a16:creationId xmlns:a16="http://schemas.microsoft.com/office/drawing/2014/main" id="{BEDFC6A9-73C1-4E56-AF9A-A7A34E434D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9" y="2272"/>
                  <a:ext cx="103" cy="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</a:rPr>
                    <a:t>VCC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66" name="Rectangle 48">
                  <a:extLst>
                    <a:ext uri="{FF2B5EF4-FFF2-40B4-BE49-F238E27FC236}">
                      <a16:creationId xmlns:a16="http://schemas.microsoft.com/office/drawing/2014/main" id="{15D1E136-384D-44CC-BCF5-D6EA85311F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6" y="2516"/>
                  <a:ext cx="92" cy="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</a:rPr>
                    <a:t>SCL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67" name="Rectangle 49">
                  <a:extLst>
                    <a:ext uri="{FF2B5EF4-FFF2-40B4-BE49-F238E27FC236}">
                      <a16:creationId xmlns:a16="http://schemas.microsoft.com/office/drawing/2014/main" id="{2400FC41-9876-4D20-9573-E8602A8E1C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5" y="2281"/>
                  <a:ext cx="111" cy="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</a:rPr>
                    <a:t>OUT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68" name="Rectangle 50">
                  <a:extLst>
                    <a:ext uri="{FF2B5EF4-FFF2-40B4-BE49-F238E27FC236}">
                      <a16:creationId xmlns:a16="http://schemas.microsoft.com/office/drawing/2014/main" id="{7922CEE6-B3C2-4CED-8289-88E955D5CB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36" y="2281"/>
                  <a:ext cx="50" cy="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</a:rPr>
                    <a:t>0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69" name="Rectangle 51">
                  <a:extLst>
                    <a:ext uri="{FF2B5EF4-FFF2-40B4-BE49-F238E27FC236}">
                      <a16:creationId xmlns:a16="http://schemas.microsoft.com/office/drawing/2014/main" id="{1F98205D-AB0A-4FF0-B356-0FD46DF2ED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5" y="2439"/>
                  <a:ext cx="136" cy="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</a:rPr>
                    <a:t>OUT1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0" name="Freeform 52">
                  <a:extLst>
                    <a:ext uri="{FF2B5EF4-FFF2-40B4-BE49-F238E27FC236}">
                      <a16:creationId xmlns:a16="http://schemas.microsoft.com/office/drawing/2014/main" id="{E78DA6B2-3888-402D-8177-5954E2EE1BE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24" y="2877"/>
                  <a:ext cx="56" cy="113"/>
                </a:xfrm>
                <a:custGeom>
                  <a:avLst/>
                  <a:gdLst>
                    <a:gd name="T0" fmla="*/ 19 w 56"/>
                    <a:gd name="T1" fmla="*/ 113 h 113"/>
                    <a:gd name="T2" fmla="*/ 38 w 56"/>
                    <a:gd name="T3" fmla="*/ 113 h 113"/>
                    <a:gd name="T4" fmla="*/ 9 w 56"/>
                    <a:gd name="T5" fmla="*/ 104 h 113"/>
                    <a:gd name="T6" fmla="*/ 47 w 56"/>
                    <a:gd name="T7" fmla="*/ 104 h 113"/>
                    <a:gd name="T8" fmla="*/ 0 w 56"/>
                    <a:gd name="T9" fmla="*/ 94 h 113"/>
                    <a:gd name="T10" fmla="*/ 56 w 56"/>
                    <a:gd name="T11" fmla="*/ 94 h 113"/>
                    <a:gd name="T12" fmla="*/ 28 w 56"/>
                    <a:gd name="T13" fmla="*/ 0 h 113"/>
                    <a:gd name="T14" fmla="*/ 28 w 56"/>
                    <a:gd name="T15" fmla="*/ 94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6" h="113">
                      <a:moveTo>
                        <a:pt x="19" y="113"/>
                      </a:moveTo>
                      <a:lnTo>
                        <a:pt x="38" y="113"/>
                      </a:lnTo>
                      <a:moveTo>
                        <a:pt x="9" y="104"/>
                      </a:moveTo>
                      <a:lnTo>
                        <a:pt x="47" y="104"/>
                      </a:lnTo>
                      <a:moveTo>
                        <a:pt x="0" y="94"/>
                      </a:moveTo>
                      <a:lnTo>
                        <a:pt x="56" y="94"/>
                      </a:lnTo>
                      <a:moveTo>
                        <a:pt x="28" y="0"/>
                      </a:moveTo>
                      <a:lnTo>
                        <a:pt x="28" y="94"/>
                      </a:lnTo>
                    </a:path>
                  </a:pathLst>
                </a:custGeom>
                <a:noFill/>
                <a:ln w="7938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" name="Rectangle 53">
                  <a:extLst>
                    <a:ext uri="{FF2B5EF4-FFF2-40B4-BE49-F238E27FC236}">
                      <a16:creationId xmlns:a16="http://schemas.microsoft.com/office/drawing/2014/main" id="{8800124B-2B0D-4F38-A610-13C0E57835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5" y="2596"/>
                  <a:ext cx="136" cy="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</a:rPr>
                    <a:t>OUT2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2" name="Freeform 54">
                  <a:extLst>
                    <a:ext uri="{FF2B5EF4-FFF2-40B4-BE49-F238E27FC236}">
                      <a16:creationId xmlns:a16="http://schemas.microsoft.com/office/drawing/2014/main" id="{D542C7DE-68F7-4AA9-8130-5D390C301CB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892" y="2372"/>
                  <a:ext cx="67" cy="17"/>
                </a:xfrm>
                <a:custGeom>
                  <a:avLst/>
                  <a:gdLst>
                    <a:gd name="T0" fmla="*/ 67 w 67"/>
                    <a:gd name="T1" fmla="*/ 17 h 17"/>
                    <a:gd name="T2" fmla="*/ 0 w 67"/>
                    <a:gd name="T3" fmla="*/ 17 h 17"/>
                    <a:gd name="T4" fmla="*/ 67 w 67"/>
                    <a:gd name="T5" fmla="*/ 0 h 17"/>
                    <a:gd name="T6" fmla="*/ 0 w 67"/>
                    <a:gd name="T7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17">
                      <a:moveTo>
                        <a:pt x="67" y="17"/>
                      </a:moveTo>
                      <a:lnTo>
                        <a:pt x="0" y="17"/>
                      </a:lnTo>
                      <a:moveTo>
                        <a:pt x="6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7938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" name="Freeform 55">
                  <a:extLst>
                    <a:ext uri="{FF2B5EF4-FFF2-40B4-BE49-F238E27FC236}">
                      <a16:creationId xmlns:a16="http://schemas.microsoft.com/office/drawing/2014/main" id="{63072DE5-FDA3-4F44-B5CC-333C61FE7EE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25" y="2295"/>
                  <a:ext cx="0" cy="170"/>
                </a:xfrm>
                <a:custGeom>
                  <a:avLst/>
                  <a:gdLst>
                    <a:gd name="T0" fmla="*/ 170 h 170"/>
                    <a:gd name="T1" fmla="*/ 94 h 170"/>
                    <a:gd name="T2" fmla="*/ 77 h 170"/>
                    <a:gd name="T3" fmla="*/ 0 h 170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70">
                      <a:moveTo>
                        <a:pt x="0" y="170"/>
                      </a:moveTo>
                      <a:lnTo>
                        <a:pt x="0" y="94"/>
                      </a:lnTo>
                      <a:moveTo>
                        <a:pt x="0" y="77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7938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" name="Line 56">
                  <a:extLst>
                    <a:ext uri="{FF2B5EF4-FFF2-40B4-BE49-F238E27FC236}">
                      <a16:creationId xmlns:a16="http://schemas.microsoft.com/office/drawing/2014/main" id="{72DBAAF0-39B8-4776-ADA7-71BC194F63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720" y="2299"/>
                  <a:ext cx="416" cy="0"/>
                </a:xfrm>
                <a:prstGeom prst="line">
                  <a:avLst/>
                </a:prstGeom>
                <a:noFill/>
                <a:ln w="7938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5" name="Freeform 57">
                  <a:extLst>
                    <a:ext uri="{FF2B5EF4-FFF2-40B4-BE49-F238E27FC236}">
                      <a16:creationId xmlns:a16="http://schemas.microsoft.com/office/drawing/2014/main" id="{15A64FE4-BC8F-4C32-9053-4B71700EDB1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895" y="2459"/>
                  <a:ext cx="60" cy="120"/>
                </a:xfrm>
                <a:custGeom>
                  <a:avLst/>
                  <a:gdLst>
                    <a:gd name="T0" fmla="*/ 20 w 60"/>
                    <a:gd name="T1" fmla="*/ 120 h 120"/>
                    <a:gd name="T2" fmla="*/ 40 w 60"/>
                    <a:gd name="T3" fmla="*/ 120 h 120"/>
                    <a:gd name="T4" fmla="*/ 10 w 60"/>
                    <a:gd name="T5" fmla="*/ 110 h 120"/>
                    <a:gd name="T6" fmla="*/ 50 w 60"/>
                    <a:gd name="T7" fmla="*/ 110 h 120"/>
                    <a:gd name="T8" fmla="*/ 0 w 60"/>
                    <a:gd name="T9" fmla="*/ 100 h 120"/>
                    <a:gd name="T10" fmla="*/ 60 w 60"/>
                    <a:gd name="T11" fmla="*/ 100 h 120"/>
                    <a:gd name="T12" fmla="*/ 30 w 60"/>
                    <a:gd name="T13" fmla="*/ 0 h 120"/>
                    <a:gd name="T14" fmla="*/ 30 w 60"/>
                    <a:gd name="T15" fmla="*/ 10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" h="120">
                      <a:moveTo>
                        <a:pt x="20" y="120"/>
                      </a:moveTo>
                      <a:lnTo>
                        <a:pt x="40" y="120"/>
                      </a:lnTo>
                      <a:moveTo>
                        <a:pt x="10" y="110"/>
                      </a:moveTo>
                      <a:lnTo>
                        <a:pt x="50" y="110"/>
                      </a:lnTo>
                      <a:moveTo>
                        <a:pt x="0" y="100"/>
                      </a:moveTo>
                      <a:lnTo>
                        <a:pt x="60" y="100"/>
                      </a:lnTo>
                      <a:moveTo>
                        <a:pt x="30" y="0"/>
                      </a:moveTo>
                      <a:lnTo>
                        <a:pt x="30" y="100"/>
                      </a:lnTo>
                    </a:path>
                  </a:pathLst>
                </a:custGeom>
                <a:noFill/>
                <a:ln w="7938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" name="Rectangle 58">
                  <a:extLst>
                    <a:ext uri="{FF2B5EF4-FFF2-40B4-BE49-F238E27FC236}">
                      <a16:creationId xmlns:a16="http://schemas.microsoft.com/office/drawing/2014/main" id="{E611EF23-A345-4B72-8229-E96E7C7442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3" y="2755"/>
                  <a:ext cx="136" cy="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</a:rPr>
                    <a:t>OUT3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7" name="Rectangle 59">
                  <a:extLst>
                    <a:ext uri="{FF2B5EF4-FFF2-40B4-BE49-F238E27FC236}">
                      <a16:creationId xmlns:a16="http://schemas.microsoft.com/office/drawing/2014/main" id="{819F3CF8-EC4E-42EB-A488-04C69F7B5F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0" y="2402"/>
                  <a:ext cx="97" cy="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</a:rPr>
                    <a:t>1uF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8" name="Rectangle 60">
                  <a:extLst>
                    <a:ext uri="{FF2B5EF4-FFF2-40B4-BE49-F238E27FC236}">
                      <a16:creationId xmlns:a16="http://schemas.microsoft.com/office/drawing/2014/main" id="{F81B40EA-213B-4059-8B1B-19CE7A21E0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4" y="2240"/>
                  <a:ext cx="111" cy="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</a:rPr>
                    <a:t>2.7V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9" name="Rectangle 61">
                  <a:extLst>
                    <a:ext uri="{FF2B5EF4-FFF2-40B4-BE49-F238E27FC236}">
                      <a16:creationId xmlns:a16="http://schemas.microsoft.com/office/drawing/2014/main" id="{C46E0928-434C-4942-B1A0-968CAA284B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6" y="2240"/>
                  <a:ext cx="38" cy="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</a:rPr>
                    <a:t>-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80" name="Rectangle 62">
                  <a:extLst>
                    <a:ext uri="{FF2B5EF4-FFF2-40B4-BE49-F238E27FC236}">
                      <a16:creationId xmlns:a16="http://schemas.microsoft.com/office/drawing/2014/main" id="{94133A00-C47F-4443-B147-EEA3023D70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9" y="2240"/>
                  <a:ext cx="111" cy="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</a:rPr>
                    <a:t>5.5V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81" name="Line 63">
                  <a:extLst>
                    <a:ext uri="{FF2B5EF4-FFF2-40B4-BE49-F238E27FC236}">
                      <a16:creationId xmlns:a16="http://schemas.microsoft.com/office/drawing/2014/main" id="{3241F44E-C940-4E8A-B385-87999206EA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99" y="2306"/>
                  <a:ext cx="903" cy="0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2" name="Line 64">
                  <a:extLst>
                    <a:ext uri="{FF2B5EF4-FFF2-40B4-BE49-F238E27FC236}">
                      <a16:creationId xmlns:a16="http://schemas.microsoft.com/office/drawing/2014/main" id="{25EF66BB-AD97-4242-8677-CAD391F132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99" y="2464"/>
                  <a:ext cx="840" cy="1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" name="Line 65">
                  <a:extLst>
                    <a:ext uri="{FF2B5EF4-FFF2-40B4-BE49-F238E27FC236}">
                      <a16:creationId xmlns:a16="http://schemas.microsoft.com/office/drawing/2014/main" id="{CD7C122D-9B34-4A45-9268-4CAACA4684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99" y="2622"/>
                  <a:ext cx="777" cy="2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" name="Line 66">
                  <a:extLst>
                    <a:ext uri="{FF2B5EF4-FFF2-40B4-BE49-F238E27FC236}">
                      <a16:creationId xmlns:a16="http://schemas.microsoft.com/office/drawing/2014/main" id="{96CBED02-7CD0-4E75-9335-394601E496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99" y="2780"/>
                  <a:ext cx="842" cy="0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" name="Line 67">
                  <a:extLst>
                    <a:ext uri="{FF2B5EF4-FFF2-40B4-BE49-F238E27FC236}">
                      <a16:creationId xmlns:a16="http://schemas.microsoft.com/office/drawing/2014/main" id="{4D384E9C-8F5E-4900-9AC3-A5F2AC301D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78" y="2393"/>
                  <a:ext cx="0" cy="34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" name="Line 68">
                  <a:extLst>
                    <a:ext uri="{FF2B5EF4-FFF2-40B4-BE49-F238E27FC236}">
                      <a16:creationId xmlns:a16="http://schemas.microsoft.com/office/drawing/2014/main" id="{67B933DC-BF6F-4756-9CB1-0969171D92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78" y="2306"/>
                  <a:ext cx="0" cy="50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7" name="Rectangle 69">
                  <a:extLst>
                    <a:ext uri="{FF2B5EF4-FFF2-40B4-BE49-F238E27FC236}">
                      <a16:creationId xmlns:a16="http://schemas.microsoft.com/office/drawing/2014/main" id="{30C6F1F4-1B7F-4FBE-A8EA-1AB0F334B5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6" y="2354"/>
                  <a:ext cx="47" cy="3"/>
                </a:xfrm>
                <a:prstGeom prst="rect">
                  <a:avLst/>
                </a:prstGeom>
                <a:solidFill>
                  <a:srgbClr val="0099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8" name="Rectangle 70">
                  <a:extLst>
                    <a:ext uri="{FF2B5EF4-FFF2-40B4-BE49-F238E27FC236}">
                      <a16:creationId xmlns:a16="http://schemas.microsoft.com/office/drawing/2014/main" id="{AE74A5F8-1B38-44BD-8367-40001F1D4A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6" y="2357"/>
                  <a:ext cx="47" cy="2"/>
                </a:xfrm>
                <a:prstGeom prst="rect">
                  <a:avLst/>
                </a:prstGeom>
                <a:solidFill>
                  <a:srgbClr val="009A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9" name="Rectangle 71">
                  <a:extLst>
                    <a:ext uri="{FF2B5EF4-FFF2-40B4-BE49-F238E27FC236}">
                      <a16:creationId xmlns:a16="http://schemas.microsoft.com/office/drawing/2014/main" id="{B21CE73F-6BF6-4265-98E9-B4ED16BD7F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6" y="2359"/>
                  <a:ext cx="47" cy="3"/>
                </a:xfrm>
                <a:prstGeom prst="rect">
                  <a:avLst/>
                </a:prstGeom>
                <a:solidFill>
                  <a:srgbClr val="009A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0" name="Rectangle 72">
                  <a:extLst>
                    <a:ext uri="{FF2B5EF4-FFF2-40B4-BE49-F238E27FC236}">
                      <a16:creationId xmlns:a16="http://schemas.microsoft.com/office/drawing/2014/main" id="{CE93FB49-96F5-4FA2-992C-4181DED80B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6" y="2362"/>
                  <a:ext cx="47" cy="3"/>
                </a:xfrm>
                <a:prstGeom prst="rect">
                  <a:avLst/>
                </a:prstGeom>
                <a:solidFill>
                  <a:srgbClr val="009C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1" name="Rectangle 73">
                  <a:extLst>
                    <a:ext uri="{FF2B5EF4-FFF2-40B4-BE49-F238E27FC236}">
                      <a16:creationId xmlns:a16="http://schemas.microsoft.com/office/drawing/2014/main" id="{22EDEEF1-D27C-4A82-9AF6-37117EF453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6" y="2365"/>
                  <a:ext cx="47" cy="3"/>
                </a:xfrm>
                <a:prstGeom prst="rect">
                  <a:avLst/>
                </a:prstGeom>
                <a:solidFill>
                  <a:srgbClr val="009D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2" name="Rectangle 74">
                  <a:extLst>
                    <a:ext uri="{FF2B5EF4-FFF2-40B4-BE49-F238E27FC236}">
                      <a16:creationId xmlns:a16="http://schemas.microsoft.com/office/drawing/2014/main" id="{7A6AAE7D-1D85-4A2B-AC53-921C2A7C47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6" y="2368"/>
                  <a:ext cx="47" cy="3"/>
                </a:xfrm>
                <a:prstGeom prst="rect">
                  <a:avLst/>
                </a:prstGeom>
                <a:solidFill>
                  <a:srgbClr val="00A0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3" name="Rectangle 75">
                  <a:extLst>
                    <a:ext uri="{FF2B5EF4-FFF2-40B4-BE49-F238E27FC236}">
                      <a16:creationId xmlns:a16="http://schemas.microsoft.com/office/drawing/2014/main" id="{B438ADBC-7631-4AE6-AB49-1C8CD97EB1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6" y="2371"/>
                  <a:ext cx="47" cy="2"/>
                </a:xfrm>
                <a:prstGeom prst="rect">
                  <a:avLst/>
                </a:prstGeom>
                <a:solidFill>
                  <a:srgbClr val="00A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4" name="Rectangle 76">
                  <a:extLst>
                    <a:ext uri="{FF2B5EF4-FFF2-40B4-BE49-F238E27FC236}">
                      <a16:creationId xmlns:a16="http://schemas.microsoft.com/office/drawing/2014/main" id="{F72A991A-9BE5-4F34-8125-133FA7F0E6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6" y="2373"/>
                  <a:ext cx="47" cy="3"/>
                </a:xfrm>
                <a:prstGeom prst="rect">
                  <a:avLst/>
                </a:prstGeom>
                <a:solidFill>
                  <a:srgbClr val="00A54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5" name="Rectangle 77">
                  <a:extLst>
                    <a:ext uri="{FF2B5EF4-FFF2-40B4-BE49-F238E27FC236}">
                      <a16:creationId xmlns:a16="http://schemas.microsoft.com/office/drawing/2014/main" id="{B08F8A6D-BD33-4403-946A-B9C8BF1837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6" y="2376"/>
                  <a:ext cx="47" cy="3"/>
                </a:xfrm>
                <a:prstGeom prst="rect">
                  <a:avLst/>
                </a:prstGeom>
                <a:solidFill>
                  <a:srgbClr val="00A8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6" name="Rectangle 78">
                  <a:extLst>
                    <a:ext uri="{FF2B5EF4-FFF2-40B4-BE49-F238E27FC236}">
                      <a16:creationId xmlns:a16="http://schemas.microsoft.com/office/drawing/2014/main" id="{168ACCDA-2EB7-4774-965C-958405EAB1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6" y="2379"/>
                  <a:ext cx="47" cy="3"/>
                </a:xfrm>
                <a:prstGeom prst="rect">
                  <a:avLst/>
                </a:prstGeom>
                <a:solidFill>
                  <a:srgbClr val="00AB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7" name="Rectangle 79">
                  <a:extLst>
                    <a:ext uri="{FF2B5EF4-FFF2-40B4-BE49-F238E27FC236}">
                      <a16:creationId xmlns:a16="http://schemas.microsoft.com/office/drawing/2014/main" id="{B58C2C0D-62F6-4714-8E26-4EB7FDC0BD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6" y="2382"/>
                  <a:ext cx="47" cy="2"/>
                </a:xfrm>
                <a:prstGeom prst="rect">
                  <a:avLst/>
                </a:prstGeom>
                <a:solidFill>
                  <a:srgbClr val="00AD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8" name="Rectangle 80">
                  <a:extLst>
                    <a:ext uri="{FF2B5EF4-FFF2-40B4-BE49-F238E27FC236}">
                      <a16:creationId xmlns:a16="http://schemas.microsoft.com/office/drawing/2014/main" id="{96F5B705-D474-4B78-9F38-9543DAC367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6" y="2384"/>
                  <a:ext cx="47" cy="3"/>
                </a:xfrm>
                <a:prstGeom prst="rect">
                  <a:avLst/>
                </a:prstGeom>
                <a:solidFill>
                  <a:srgbClr val="00AE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9" name="Rectangle 81">
                  <a:extLst>
                    <a:ext uri="{FF2B5EF4-FFF2-40B4-BE49-F238E27FC236}">
                      <a16:creationId xmlns:a16="http://schemas.microsoft.com/office/drawing/2014/main" id="{F80F354F-4816-409C-A618-E1F972A72E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6" y="2387"/>
                  <a:ext cx="47" cy="3"/>
                </a:xfrm>
                <a:prstGeom prst="rect">
                  <a:avLst/>
                </a:prstGeom>
                <a:solidFill>
                  <a:srgbClr val="00AF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0" name="Rectangle 82">
                  <a:extLst>
                    <a:ext uri="{FF2B5EF4-FFF2-40B4-BE49-F238E27FC236}">
                      <a16:creationId xmlns:a16="http://schemas.microsoft.com/office/drawing/2014/main" id="{F6F6DDC9-4D9D-4110-92F9-B0EA986528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6" y="2390"/>
                  <a:ext cx="47" cy="6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1" name="Freeform 83">
                  <a:extLst>
                    <a:ext uri="{FF2B5EF4-FFF2-40B4-BE49-F238E27FC236}">
                      <a16:creationId xmlns:a16="http://schemas.microsoft.com/office/drawing/2014/main" id="{E2823687-3E03-4115-852E-2AFE6AC275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6" y="2356"/>
                  <a:ext cx="43" cy="37"/>
                </a:xfrm>
                <a:custGeom>
                  <a:avLst/>
                  <a:gdLst>
                    <a:gd name="T0" fmla="*/ 0 w 43"/>
                    <a:gd name="T1" fmla="*/ 0 h 37"/>
                    <a:gd name="T2" fmla="*/ 22 w 43"/>
                    <a:gd name="T3" fmla="*/ 37 h 37"/>
                    <a:gd name="T4" fmla="*/ 43 w 43"/>
                    <a:gd name="T5" fmla="*/ 0 h 37"/>
                    <a:gd name="T6" fmla="*/ 0 w 43"/>
                    <a:gd name="T7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37">
                      <a:moveTo>
                        <a:pt x="0" y="0"/>
                      </a:moveTo>
                      <a:lnTo>
                        <a:pt x="22" y="37"/>
                      </a:lnTo>
                      <a:lnTo>
                        <a:pt x="4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2" name="Line 84">
                  <a:extLst>
                    <a:ext uri="{FF2B5EF4-FFF2-40B4-BE49-F238E27FC236}">
                      <a16:creationId xmlns:a16="http://schemas.microsoft.com/office/drawing/2014/main" id="{26D744AC-EA64-4CE4-A188-AA543AD9D8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78" y="2426"/>
                  <a:ext cx="0" cy="38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3" name="Line 85">
                  <a:extLst>
                    <a:ext uri="{FF2B5EF4-FFF2-40B4-BE49-F238E27FC236}">
                      <a16:creationId xmlns:a16="http://schemas.microsoft.com/office/drawing/2014/main" id="{437437BE-398E-4CC8-966E-E9D6FE1FF2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941" y="2393"/>
                  <a:ext cx="0" cy="34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4" name="Line 86">
                  <a:extLst>
                    <a:ext uri="{FF2B5EF4-FFF2-40B4-BE49-F238E27FC236}">
                      <a16:creationId xmlns:a16="http://schemas.microsoft.com/office/drawing/2014/main" id="{E2B94C62-A909-49E8-A115-BBF61BEB6E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941" y="2306"/>
                  <a:ext cx="0" cy="50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5" name="Rectangle 87">
                  <a:extLst>
                    <a:ext uri="{FF2B5EF4-FFF2-40B4-BE49-F238E27FC236}">
                      <a16:creationId xmlns:a16="http://schemas.microsoft.com/office/drawing/2014/main" id="{0AFD4EC2-1ECF-454E-8329-7F1A2A148A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17" y="2354"/>
                  <a:ext cx="47" cy="3"/>
                </a:xfrm>
                <a:prstGeom prst="rect">
                  <a:avLst/>
                </a:prstGeom>
                <a:solidFill>
                  <a:srgbClr val="E1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6" name="Rectangle 88">
                  <a:extLst>
                    <a:ext uri="{FF2B5EF4-FFF2-40B4-BE49-F238E27FC236}">
                      <a16:creationId xmlns:a16="http://schemas.microsoft.com/office/drawing/2014/main" id="{C28E2FCB-B124-4CD4-AADF-028877ED55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17" y="2357"/>
                  <a:ext cx="47" cy="2"/>
                </a:xfrm>
                <a:prstGeom prst="rect">
                  <a:avLst/>
                </a:prstGeom>
                <a:solidFill>
                  <a:srgbClr val="E2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7" name="Rectangle 89">
                  <a:extLst>
                    <a:ext uri="{FF2B5EF4-FFF2-40B4-BE49-F238E27FC236}">
                      <a16:creationId xmlns:a16="http://schemas.microsoft.com/office/drawing/2014/main" id="{DDCEEA5D-1838-4CCB-BA81-0AF888571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17" y="2359"/>
                  <a:ext cx="47" cy="3"/>
                </a:xfrm>
                <a:prstGeom prst="rect">
                  <a:avLst/>
                </a:prstGeom>
                <a:solidFill>
                  <a:srgbClr val="E3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8" name="Rectangle 90">
                  <a:extLst>
                    <a:ext uri="{FF2B5EF4-FFF2-40B4-BE49-F238E27FC236}">
                      <a16:creationId xmlns:a16="http://schemas.microsoft.com/office/drawing/2014/main" id="{084363FE-4365-4849-AB25-07FFC9E457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17" y="2362"/>
                  <a:ext cx="47" cy="3"/>
                </a:xfrm>
                <a:prstGeom prst="rect">
                  <a:avLst/>
                </a:prstGeom>
                <a:solidFill>
                  <a:srgbClr val="E4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9" name="Rectangle 91">
                  <a:extLst>
                    <a:ext uri="{FF2B5EF4-FFF2-40B4-BE49-F238E27FC236}">
                      <a16:creationId xmlns:a16="http://schemas.microsoft.com/office/drawing/2014/main" id="{6111B53E-DA4F-4EB0-8C6F-D891B533CF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17" y="2365"/>
                  <a:ext cx="47" cy="3"/>
                </a:xfrm>
                <a:prstGeom prst="rect">
                  <a:avLst/>
                </a:prstGeom>
                <a:solidFill>
                  <a:srgbClr val="E7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Rectangle 92">
                  <a:extLst>
                    <a:ext uri="{FF2B5EF4-FFF2-40B4-BE49-F238E27FC236}">
                      <a16:creationId xmlns:a16="http://schemas.microsoft.com/office/drawing/2014/main" id="{08C048B3-FD35-46E3-BDF7-32FFA02CA2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17" y="2368"/>
                  <a:ext cx="47" cy="3"/>
                </a:xfrm>
                <a:prstGeom prst="rect">
                  <a:avLst/>
                </a:prstGeom>
                <a:solidFill>
                  <a:srgbClr val="EA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Rectangle 93">
                  <a:extLst>
                    <a:ext uri="{FF2B5EF4-FFF2-40B4-BE49-F238E27FC236}">
                      <a16:creationId xmlns:a16="http://schemas.microsoft.com/office/drawing/2014/main" id="{0C66299B-D1ED-4C7E-A03A-7DE6EDF8A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17" y="2371"/>
                  <a:ext cx="47" cy="2"/>
                </a:xfrm>
                <a:prstGeom prst="rect">
                  <a:avLst/>
                </a:prstGeom>
                <a:solidFill>
                  <a:srgbClr val="ED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Rectangle 94">
                  <a:extLst>
                    <a:ext uri="{FF2B5EF4-FFF2-40B4-BE49-F238E27FC236}">
                      <a16:creationId xmlns:a16="http://schemas.microsoft.com/office/drawing/2014/main" id="{B2E58732-A29A-4111-94CC-66E8EB0551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17" y="2373"/>
                  <a:ext cx="47" cy="3"/>
                </a:xfrm>
                <a:prstGeom prst="rect">
                  <a:avLst/>
                </a:prstGeom>
                <a:solidFill>
                  <a:srgbClr val="F1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Rectangle 95">
                  <a:extLst>
                    <a:ext uri="{FF2B5EF4-FFF2-40B4-BE49-F238E27FC236}">
                      <a16:creationId xmlns:a16="http://schemas.microsoft.com/office/drawing/2014/main" id="{3088F4CB-816F-45C9-ACFB-F88D110E91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17" y="2376"/>
                  <a:ext cx="47" cy="3"/>
                </a:xfrm>
                <a:prstGeom prst="rect">
                  <a:avLst/>
                </a:prstGeom>
                <a:solidFill>
                  <a:srgbClr val="F5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" name="Rectangle 96">
                  <a:extLst>
                    <a:ext uri="{FF2B5EF4-FFF2-40B4-BE49-F238E27FC236}">
                      <a16:creationId xmlns:a16="http://schemas.microsoft.com/office/drawing/2014/main" id="{F88EEBA1-612B-492D-968C-872551E835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17" y="2379"/>
                  <a:ext cx="47" cy="3"/>
                </a:xfrm>
                <a:prstGeom prst="rect">
                  <a:avLst/>
                </a:prstGeom>
                <a:solidFill>
                  <a:srgbClr val="F8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" name="Rectangle 97">
                  <a:extLst>
                    <a:ext uri="{FF2B5EF4-FFF2-40B4-BE49-F238E27FC236}">
                      <a16:creationId xmlns:a16="http://schemas.microsoft.com/office/drawing/2014/main" id="{FB9CCDE2-6CC2-4A9D-A684-CF2A86A9A5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17" y="2382"/>
                  <a:ext cx="47" cy="2"/>
                </a:xfrm>
                <a:prstGeom prst="rect">
                  <a:avLst/>
                </a:prstGeom>
                <a:solidFill>
                  <a:srgbClr val="FA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Rectangle 98">
                  <a:extLst>
                    <a:ext uri="{FF2B5EF4-FFF2-40B4-BE49-F238E27FC236}">
                      <a16:creationId xmlns:a16="http://schemas.microsoft.com/office/drawing/2014/main" id="{4A181B16-F1F7-4228-A69C-70C9C2CF91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17" y="2384"/>
                  <a:ext cx="47" cy="3"/>
                </a:xfrm>
                <a:prstGeom prst="rect">
                  <a:avLst/>
                </a:prstGeom>
                <a:solidFill>
                  <a:srgbClr val="F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Rectangle 99">
                  <a:extLst>
                    <a:ext uri="{FF2B5EF4-FFF2-40B4-BE49-F238E27FC236}">
                      <a16:creationId xmlns:a16="http://schemas.microsoft.com/office/drawing/2014/main" id="{2E56F90F-842E-4F52-8A9B-063356A995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17" y="2387"/>
                  <a:ext cx="47" cy="3"/>
                </a:xfrm>
                <a:prstGeom prst="rect">
                  <a:avLst/>
                </a:prstGeom>
                <a:solidFill>
                  <a:srgbClr val="FE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" name="Rectangle 100">
                  <a:extLst>
                    <a:ext uri="{FF2B5EF4-FFF2-40B4-BE49-F238E27FC236}">
                      <a16:creationId xmlns:a16="http://schemas.microsoft.com/office/drawing/2014/main" id="{B7F27EA7-0610-4827-A7D7-535F498A9E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17" y="2390"/>
                  <a:ext cx="47" cy="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9" name="Freeform 101">
                  <a:extLst>
                    <a:ext uri="{FF2B5EF4-FFF2-40B4-BE49-F238E27FC236}">
                      <a16:creationId xmlns:a16="http://schemas.microsoft.com/office/drawing/2014/main" id="{051507E6-F5D5-405A-A13C-ADA4ADA271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9" y="2356"/>
                  <a:ext cx="43" cy="37"/>
                </a:xfrm>
                <a:custGeom>
                  <a:avLst/>
                  <a:gdLst>
                    <a:gd name="T0" fmla="*/ 0 w 43"/>
                    <a:gd name="T1" fmla="*/ 0 h 37"/>
                    <a:gd name="T2" fmla="*/ 22 w 43"/>
                    <a:gd name="T3" fmla="*/ 37 h 37"/>
                    <a:gd name="T4" fmla="*/ 43 w 43"/>
                    <a:gd name="T5" fmla="*/ 0 h 37"/>
                    <a:gd name="T6" fmla="*/ 0 w 43"/>
                    <a:gd name="T7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37">
                      <a:moveTo>
                        <a:pt x="0" y="0"/>
                      </a:moveTo>
                      <a:lnTo>
                        <a:pt x="22" y="37"/>
                      </a:lnTo>
                      <a:lnTo>
                        <a:pt x="4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Line 102">
                  <a:extLst>
                    <a:ext uri="{FF2B5EF4-FFF2-40B4-BE49-F238E27FC236}">
                      <a16:creationId xmlns:a16="http://schemas.microsoft.com/office/drawing/2014/main" id="{79D69CFB-DF63-49DC-B390-9392CF956C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941" y="2426"/>
                  <a:ext cx="0" cy="196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Line 103">
                  <a:extLst>
                    <a:ext uri="{FF2B5EF4-FFF2-40B4-BE49-F238E27FC236}">
                      <a16:creationId xmlns:a16="http://schemas.microsoft.com/office/drawing/2014/main" id="{BC580A7B-A380-4170-A333-06E2E40D1C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04" y="2393"/>
                  <a:ext cx="0" cy="34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2" name="Line 104">
                  <a:extLst>
                    <a:ext uri="{FF2B5EF4-FFF2-40B4-BE49-F238E27FC236}">
                      <a16:creationId xmlns:a16="http://schemas.microsoft.com/office/drawing/2014/main" id="{F7044B5B-5EFD-4237-8063-2DBDED5CD7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04" y="2306"/>
                  <a:ext cx="0" cy="50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3" name="Rectangle 105">
                  <a:extLst>
                    <a:ext uri="{FF2B5EF4-FFF2-40B4-BE49-F238E27FC236}">
                      <a16:creationId xmlns:a16="http://schemas.microsoft.com/office/drawing/2014/main" id="{1A1A4FAD-7367-43E2-8B1A-1007489CC6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1" y="2354"/>
                  <a:ext cx="47" cy="3"/>
                </a:xfrm>
                <a:prstGeom prst="rect">
                  <a:avLst/>
                </a:prstGeom>
                <a:solidFill>
                  <a:srgbClr val="0060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Rectangle 106">
                  <a:extLst>
                    <a:ext uri="{FF2B5EF4-FFF2-40B4-BE49-F238E27FC236}">
                      <a16:creationId xmlns:a16="http://schemas.microsoft.com/office/drawing/2014/main" id="{A2D11103-4F36-4CD1-BB93-DEC1ACC381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1" y="2357"/>
                  <a:ext cx="47" cy="2"/>
                </a:xfrm>
                <a:prstGeom prst="rect">
                  <a:avLst/>
                </a:prstGeom>
                <a:solidFill>
                  <a:srgbClr val="0060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Rectangle 107">
                  <a:extLst>
                    <a:ext uri="{FF2B5EF4-FFF2-40B4-BE49-F238E27FC236}">
                      <a16:creationId xmlns:a16="http://schemas.microsoft.com/office/drawing/2014/main" id="{430D6CFD-9288-4850-9BC5-936BEBB81B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1" y="2359"/>
                  <a:ext cx="47" cy="3"/>
                </a:xfrm>
                <a:prstGeom prst="rect">
                  <a:avLst/>
                </a:prstGeom>
                <a:solidFill>
                  <a:srgbClr val="0061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6" name="Rectangle 108">
                  <a:extLst>
                    <a:ext uri="{FF2B5EF4-FFF2-40B4-BE49-F238E27FC236}">
                      <a16:creationId xmlns:a16="http://schemas.microsoft.com/office/drawing/2014/main" id="{1517CB96-A386-4A33-B8BB-A371D54BFE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1" y="2362"/>
                  <a:ext cx="47" cy="3"/>
                </a:xfrm>
                <a:prstGeom prst="rect">
                  <a:avLst/>
                </a:prstGeom>
                <a:solidFill>
                  <a:srgbClr val="0062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Rectangle 109">
                  <a:extLst>
                    <a:ext uri="{FF2B5EF4-FFF2-40B4-BE49-F238E27FC236}">
                      <a16:creationId xmlns:a16="http://schemas.microsoft.com/office/drawing/2014/main" id="{9EFF04F3-F442-4ABF-AA1D-E5AA4C743F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1" y="2365"/>
                  <a:ext cx="47" cy="3"/>
                </a:xfrm>
                <a:prstGeom prst="rect">
                  <a:avLst/>
                </a:prstGeom>
                <a:solidFill>
                  <a:srgbClr val="0063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8" name="Rectangle 110">
                  <a:extLst>
                    <a:ext uri="{FF2B5EF4-FFF2-40B4-BE49-F238E27FC236}">
                      <a16:creationId xmlns:a16="http://schemas.microsoft.com/office/drawing/2014/main" id="{8BC6F6C3-F2A5-4890-89D8-2E0DCD1646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1" y="2368"/>
                  <a:ext cx="47" cy="3"/>
                </a:xfrm>
                <a:prstGeom prst="rect">
                  <a:avLst/>
                </a:prstGeom>
                <a:solidFill>
                  <a:srgbClr val="0065A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9" name="Rectangle 111">
                  <a:extLst>
                    <a:ext uri="{FF2B5EF4-FFF2-40B4-BE49-F238E27FC236}">
                      <a16:creationId xmlns:a16="http://schemas.microsoft.com/office/drawing/2014/main" id="{9C6D7B71-824B-4D38-BCB8-A9D8BA58E0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1" y="2371"/>
                  <a:ext cx="47" cy="2"/>
                </a:xfrm>
                <a:prstGeom prst="rect">
                  <a:avLst/>
                </a:prstGeom>
                <a:solidFill>
                  <a:srgbClr val="0067B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Rectangle 112">
                  <a:extLst>
                    <a:ext uri="{FF2B5EF4-FFF2-40B4-BE49-F238E27FC236}">
                      <a16:creationId xmlns:a16="http://schemas.microsoft.com/office/drawing/2014/main" id="{E4AFE21F-4BDA-497C-9310-1C1BB6336E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1" y="2373"/>
                  <a:ext cx="47" cy="3"/>
                </a:xfrm>
                <a:prstGeom prst="rect">
                  <a:avLst/>
                </a:prstGeom>
                <a:solidFill>
                  <a:srgbClr val="0069B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1" name="Rectangle 113">
                  <a:extLst>
                    <a:ext uri="{FF2B5EF4-FFF2-40B4-BE49-F238E27FC236}">
                      <a16:creationId xmlns:a16="http://schemas.microsoft.com/office/drawing/2014/main" id="{5CEF28F6-D154-4930-95AA-04C6CE8FB3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1" y="2376"/>
                  <a:ext cx="47" cy="3"/>
                </a:xfrm>
                <a:prstGeom prst="rect">
                  <a:avLst/>
                </a:prstGeom>
                <a:solidFill>
                  <a:srgbClr val="006B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Rectangle 114">
                  <a:extLst>
                    <a:ext uri="{FF2B5EF4-FFF2-40B4-BE49-F238E27FC236}">
                      <a16:creationId xmlns:a16="http://schemas.microsoft.com/office/drawing/2014/main" id="{83ABE51C-CC33-43C3-B1BA-EA228403EB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1" y="2379"/>
                  <a:ext cx="47" cy="3"/>
                </a:xfrm>
                <a:prstGeom prst="rect">
                  <a:avLst/>
                </a:prstGeom>
                <a:solidFill>
                  <a:srgbClr val="006C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Rectangle 115">
                  <a:extLst>
                    <a:ext uri="{FF2B5EF4-FFF2-40B4-BE49-F238E27FC236}">
                      <a16:creationId xmlns:a16="http://schemas.microsoft.com/office/drawing/2014/main" id="{C7856194-4C3F-4CEC-A5D7-EB52FC51DE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1" y="2382"/>
                  <a:ext cx="47" cy="2"/>
                </a:xfrm>
                <a:prstGeom prst="rect">
                  <a:avLst/>
                </a:prstGeom>
                <a:solidFill>
                  <a:srgbClr val="006E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Rectangle 116">
                  <a:extLst>
                    <a:ext uri="{FF2B5EF4-FFF2-40B4-BE49-F238E27FC236}">
                      <a16:creationId xmlns:a16="http://schemas.microsoft.com/office/drawing/2014/main" id="{8A6BA57E-87E4-4C8D-8C9C-7C273BFA52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1" y="2384"/>
                  <a:ext cx="47" cy="3"/>
                </a:xfrm>
                <a:prstGeom prst="rect">
                  <a:avLst/>
                </a:prstGeom>
                <a:solidFill>
                  <a:srgbClr val="006F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Rectangle 117">
                  <a:extLst>
                    <a:ext uri="{FF2B5EF4-FFF2-40B4-BE49-F238E27FC236}">
                      <a16:creationId xmlns:a16="http://schemas.microsoft.com/office/drawing/2014/main" id="{10CB90A4-938D-49C5-A6E4-F460B71D1F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1" y="2387"/>
                  <a:ext cx="47" cy="3"/>
                </a:xfrm>
                <a:prstGeom prst="rect">
                  <a:avLst/>
                </a:prstGeom>
                <a:solidFill>
                  <a:srgbClr val="006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6" name="Rectangle 118">
                  <a:extLst>
                    <a:ext uri="{FF2B5EF4-FFF2-40B4-BE49-F238E27FC236}">
                      <a16:creationId xmlns:a16="http://schemas.microsoft.com/office/drawing/2014/main" id="{B066916E-8B36-4DB3-9CAD-214E934928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1" y="2390"/>
                  <a:ext cx="47" cy="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7" name="Freeform 119">
                  <a:extLst>
                    <a:ext uri="{FF2B5EF4-FFF2-40B4-BE49-F238E27FC236}">
                      <a16:creationId xmlns:a16="http://schemas.microsoft.com/office/drawing/2014/main" id="{DAEE4EB7-7D24-4F19-AB58-8169695F32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2" y="2356"/>
                  <a:ext cx="43" cy="37"/>
                </a:xfrm>
                <a:custGeom>
                  <a:avLst/>
                  <a:gdLst>
                    <a:gd name="T0" fmla="*/ 0 w 43"/>
                    <a:gd name="T1" fmla="*/ 0 h 37"/>
                    <a:gd name="T2" fmla="*/ 22 w 43"/>
                    <a:gd name="T3" fmla="*/ 37 h 37"/>
                    <a:gd name="T4" fmla="*/ 43 w 43"/>
                    <a:gd name="T5" fmla="*/ 0 h 37"/>
                    <a:gd name="T6" fmla="*/ 0 w 43"/>
                    <a:gd name="T7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37">
                      <a:moveTo>
                        <a:pt x="0" y="0"/>
                      </a:moveTo>
                      <a:lnTo>
                        <a:pt x="22" y="37"/>
                      </a:lnTo>
                      <a:lnTo>
                        <a:pt x="4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Line 120">
                  <a:extLst>
                    <a:ext uri="{FF2B5EF4-FFF2-40B4-BE49-F238E27FC236}">
                      <a16:creationId xmlns:a16="http://schemas.microsoft.com/office/drawing/2014/main" id="{C19130BE-8EEC-4260-839A-1A10DC9B08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04" y="2426"/>
                  <a:ext cx="0" cy="354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" name="Line 121">
                  <a:extLst>
                    <a:ext uri="{FF2B5EF4-FFF2-40B4-BE49-F238E27FC236}">
                      <a16:creationId xmlns:a16="http://schemas.microsoft.com/office/drawing/2014/main" id="{6D405CED-DC66-44E9-A93A-774355480E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6" y="2306"/>
                  <a:ext cx="128" cy="0"/>
                </a:xfrm>
                <a:prstGeom prst="line">
                  <a:avLst/>
                </a:prstGeom>
                <a:noFill/>
                <a:ln w="7938" cap="rnd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Rectangle 122">
                  <a:extLst>
                    <a:ext uri="{FF2B5EF4-FFF2-40B4-BE49-F238E27FC236}">
                      <a16:creationId xmlns:a16="http://schemas.microsoft.com/office/drawing/2014/main" id="{556F278A-8A7A-4E65-BD1D-A124D44A13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98" y="2772"/>
                  <a:ext cx="16" cy="16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1" name="Rectangle 123">
                  <a:extLst>
                    <a:ext uri="{FF2B5EF4-FFF2-40B4-BE49-F238E27FC236}">
                      <a16:creationId xmlns:a16="http://schemas.microsoft.com/office/drawing/2014/main" id="{6EA6E23C-D3AB-4F68-B38C-1A059F8BE3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4" y="2616"/>
                  <a:ext cx="17" cy="16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2" name="Rectangle 124">
                  <a:extLst>
                    <a:ext uri="{FF2B5EF4-FFF2-40B4-BE49-F238E27FC236}">
                      <a16:creationId xmlns:a16="http://schemas.microsoft.com/office/drawing/2014/main" id="{5941510D-1226-4155-A8AC-52E0640EEA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0" y="2457"/>
                  <a:ext cx="17" cy="17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3" name="Line 125">
                  <a:extLst>
                    <a:ext uri="{FF2B5EF4-FFF2-40B4-BE49-F238E27FC236}">
                      <a16:creationId xmlns:a16="http://schemas.microsoft.com/office/drawing/2014/main" id="{080CB712-33BC-4B0A-B6D1-4846BC1B47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67" y="2551"/>
                  <a:ext cx="0" cy="34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4" name="Line 126">
                  <a:extLst>
                    <a:ext uri="{FF2B5EF4-FFF2-40B4-BE49-F238E27FC236}">
                      <a16:creationId xmlns:a16="http://schemas.microsoft.com/office/drawing/2014/main" id="{4B825D09-205E-4F8E-95D6-198CFE1F77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67" y="2464"/>
                  <a:ext cx="0" cy="50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5" name="Rectangle 127">
                  <a:extLst>
                    <a:ext uri="{FF2B5EF4-FFF2-40B4-BE49-F238E27FC236}">
                      <a16:creationId xmlns:a16="http://schemas.microsoft.com/office/drawing/2014/main" id="{A1CAABCF-DD83-4B12-9D28-4A80ADCF0E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2513"/>
                  <a:ext cx="47" cy="2"/>
                </a:xfrm>
                <a:prstGeom prst="rect">
                  <a:avLst/>
                </a:prstGeom>
                <a:solidFill>
                  <a:srgbClr val="0099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6" name="Rectangle 128">
                  <a:extLst>
                    <a:ext uri="{FF2B5EF4-FFF2-40B4-BE49-F238E27FC236}">
                      <a16:creationId xmlns:a16="http://schemas.microsoft.com/office/drawing/2014/main" id="{C261736C-2D2E-430A-887D-260BD0F2B4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2515"/>
                  <a:ext cx="47" cy="3"/>
                </a:xfrm>
                <a:prstGeom prst="rect">
                  <a:avLst/>
                </a:prstGeom>
                <a:solidFill>
                  <a:srgbClr val="009A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7" name="Rectangle 129">
                  <a:extLst>
                    <a:ext uri="{FF2B5EF4-FFF2-40B4-BE49-F238E27FC236}">
                      <a16:creationId xmlns:a16="http://schemas.microsoft.com/office/drawing/2014/main" id="{29FDFBC9-E1C3-4C23-85C1-3018FB0B4D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2518"/>
                  <a:ext cx="47" cy="3"/>
                </a:xfrm>
                <a:prstGeom prst="rect">
                  <a:avLst/>
                </a:prstGeom>
                <a:solidFill>
                  <a:srgbClr val="009B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8" name="Rectangle 130">
                  <a:extLst>
                    <a:ext uri="{FF2B5EF4-FFF2-40B4-BE49-F238E27FC236}">
                      <a16:creationId xmlns:a16="http://schemas.microsoft.com/office/drawing/2014/main" id="{9579A086-E860-4615-B900-D53E03533F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2521"/>
                  <a:ext cx="47" cy="3"/>
                </a:xfrm>
                <a:prstGeom prst="rect">
                  <a:avLst/>
                </a:prstGeom>
                <a:solidFill>
                  <a:srgbClr val="009C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Rectangle 131">
                  <a:extLst>
                    <a:ext uri="{FF2B5EF4-FFF2-40B4-BE49-F238E27FC236}">
                      <a16:creationId xmlns:a16="http://schemas.microsoft.com/office/drawing/2014/main" id="{739998BE-1342-4C69-878C-EDD930636F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2524"/>
                  <a:ext cx="47" cy="3"/>
                </a:xfrm>
                <a:prstGeom prst="rect">
                  <a:avLst/>
                </a:prstGeom>
                <a:solidFill>
                  <a:srgbClr val="009E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0" name="Rectangle 132">
                  <a:extLst>
                    <a:ext uri="{FF2B5EF4-FFF2-40B4-BE49-F238E27FC236}">
                      <a16:creationId xmlns:a16="http://schemas.microsoft.com/office/drawing/2014/main" id="{FE95D6AA-6CBD-4019-B0B3-6A393D80EB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2527"/>
                  <a:ext cx="47" cy="2"/>
                </a:xfrm>
                <a:prstGeom prst="rect">
                  <a:avLst/>
                </a:prstGeom>
                <a:solidFill>
                  <a:srgbClr val="00A1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1" name="Rectangle 133">
                  <a:extLst>
                    <a:ext uri="{FF2B5EF4-FFF2-40B4-BE49-F238E27FC236}">
                      <a16:creationId xmlns:a16="http://schemas.microsoft.com/office/drawing/2014/main" id="{0029716B-511F-43D7-ACCD-E6A8391F50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2529"/>
                  <a:ext cx="47" cy="3"/>
                </a:xfrm>
                <a:prstGeom prst="rect">
                  <a:avLst/>
                </a:prstGeom>
                <a:solidFill>
                  <a:srgbClr val="00A3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2" name="Rectangle 134">
                  <a:extLst>
                    <a:ext uri="{FF2B5EF4-FFF2-40B4-BE49-F238E27FC236}">
                      <a16:creationId xmlns:a16="http://schemas.microsoft.com/office/drawing/2014/main" id="{75B48345-C54B-4C49-9B74-05F6A17CF7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2532"/>
                  <a:ext cx="47" cy="3"/>
                </a:xfrm>
                <a:prstGeom prst="rect">
                  <a:avLst/>
                </a:prstGeom>
                <a:solidFill>
                  <a:srgbClr val="00A64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3" name="Rectangle 135">
                  <a:extLst>
                    <a:ext uri="{FF2B5EF4-FFF2-40B4-BE49-F238E27FC236}">
                      <a16:creationId xmlns:a16="http://schemas.microsoft.com/office/drawing/2014/main" id="{D3FB45FF-7F56-4DD5-B1B0-ACA7B6EA6C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2535"/>
                  <a:ext cx="47" cy="3"/>
                </a:xfrm>
                <a:prstGeom prst="rect">
                  <a:avLst/>
                </a:prstGeom>
                <a:solidFill>
                  <a:srgbClr val="00A9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4" name="Rectangle 136">
                  <a:extLst>
                    <a:ext uri="{FF2B5EF4-FFF2-40B4-BE49-F238E27FC236}">
                      <a16:creationId xmlns:a16="http://schemas.microsoft.com/office/drawing/2014/main" id="{B1FE212C-097F-4499-AB90-69414805C1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2538"/>
                  <a:ext cx="47" cy="2"/>
                </a:xfrm>
                <a:prstGeom prst="rect">
                  <a:avLst/>
                </a:prstGeom>
                <a:solidFill>
                  <a:srgbClr val="00AB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5" name="Rectangle 137">
                  <a:extLst>
                    <a:ext uri="{FF2B5EF4-FFF2-40B4-BE49-F238E27FC236}">
                      <a16:creationId xmlns:a16="http://schemas.microsoft.com/office/drawing/2014/main" id="{1F2E6C7C-066C-414D-BE78-DF058C17B3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2540"/>
                  <a:ext cx="47" cy="3"/>
                </a:xfrm>
                <a:prstGeom prst="rect">
                  <a:avLst/>
                </a:prstGeom>
                <a:solidFill>
                  <a:srgbClr val="00A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6" name="Rectangle 138">
                  <a:extLst>
                    <a:ext uri="{FF2B5EF4-FFF2-40B4-BE49-F238E27FC236}">
                      <a16:creationId xmlns:a16="http://schemas.microsoft.com/office/drawing/2014/main" id="{1D145DAD-05B1-41BF-8CD8-4DB074B3DB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2543"/>
                  <a:ext cx="47" cy="3"/>
                </a:xfrm>
                <a:prstGeom prst="rect">
                  <a:avLst/>
                </a:prstGeom>
                <a:solidFill>
                  <a:srgbClr val="00AE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7" name="Rectangle 139">
                  <a:extLst>
                    <a:ext uri="{FF2B5EF4-FFF2-40B4-BE49-F238E27FC236}">
                      <a16:creationId xmlns:a16="http://schemas.microsoft.com/office/drawing/2014/main" id="{0B558E31-CF46-4B9F-A340-6A2BBB0D39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2546"/>
                  <a:ext cx="47" cy="3"/>
                </a:xfrm>
                <a:prstGeom prst="rect">
                  <a:avLst/>
                </a:prstGeom>
                <a:solidFill>
                  <a:srgbClr val="00AF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8" name="Rectangle 140">
                  <a:extLst>
                    <a:ext uri="{FF2B5EF4-FFF2-40B4-BE49-F238E27FC236}">
                      <a16:creationId xmlns:a16="http://schemas.microsoft.com/office/drawing/2014/main" id="{6174A772-CE74-4B26-BB72-0D2FF6791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2549"/>
                  <a:ext cx="47" cy="5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9" name="Freeform 141">
                  <a:extLst>
                    <a:ext uri="{FF2B5EF4-FFF2-40B4-BE49-F238E27FC236}">
                      <a16:creationId xmlns:a16="http://schemas.microsoft.com/office/drawing/2014/main" id="{31585E71-7CDC-4F48-A8C7-B78BBBEC1C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5" y="2514"/>
                  <a:ext cx="43" cy="37"/>
                </a:xfrm>
                <a:custGeom>
                  <a:avLst/>
                  <a:gdLst>
                    <a:gd name="T0" fmla="*/ 0 w 43"/>
                    <a:gd name="T1" fmla="*/ 0 h 37"/>
                    <a:gd name="T2" fmla="*/ 22 w 43"/>
                    <a:gd name="T3" fmla="*/ 37 h 37"/>
                    <a:gd name="T4" fmla="*/ 43 w 43"/>
                    <a:gd name="T5" fmla="*/ 0 h 37"/>
                    <a:gd name="T6" fmla="*/ 0 w 43"/>
                    <a:gd name="T7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37">
                      <a:moveTo>
                        <a:pt x="0" y="0"/>
                      </a:moveTo>
                      <a:lnTo>
                        <a:pt x="22" y="37"/>
                      </a:lnTo>
                      <a:lnTo>
                        <a:pt x="4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0" name="Line 142">
                  <a:extLst>
                    <a:ext uri="{FF2B5EF4-FFF2-40B4-BE49-F238E27FC236}">
                      <a16:creationId xmlns:a16="http://schemas.microsoft.com/office/drawing/2014/main" id="{15B7CD48-10B8-43DE-860B-17FF1844CC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67" y="2584"/>
                  <a:ext cx="0" cy="38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1" name="Line 143">
                  <a:extLst>
                    <a:ext uri="{FF2B5EF4-FFF2-40B4-BE49-F238E27FC236}">
                      <a16:creationId xmlns:a16="http://schemas.microsoft.com/office/drawing/2014/main" id="{A85E9292-FE87-43A7-BB99-A53EC0D3C9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30" y="2551"/>
                  <a:ext cx="0" cy="34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2" name="Line 144">
                  <a:extLst>
                    <a:ext uri="{FF2B5EF4-FFF2-40B4-BE49-F238E27FC236}">
                      <a16:creationId xmlns:a16="http://schemas.microsoft.com/office/drawing/2014/main" id="{94646535-78B2-4ADB-9193-CB260AEFA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30" y="2464"/>
                  <a:ext cx="0" cy="50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3" name="Rectangle 145">
                  <a:extLst>
                    <a:ext uri="{FF2B5EF4-FFF2-40B4-BE49-F238E27FC236}">
                      <a16:creationId xmlns:a16="http://schemas.microsoft.com/office/drawing/2014/main" id="{99392633-3545-4271-AC18-D91B0EE5AD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6" y="2513"/>
                  <a:ext cx="47" cy="2"/>
                </a:xfrm>
                <a:prstGeom prst="rect">
                  <a:avLst/>
                </a:prstGeom>
                <a:solidFill>
                  <a:srgbClr val="E1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4" name="Rectangle 146">
                  <a:extLst>
                    <a:ext uri="{FF2B5EF4-FFF2-40B4-BE49-F238E27FC236}">
                      <a16:creationId xmlns:a16="http://schemas.microsoft.com/office/drawing/2014/main" id="{88128220-5186-462F-8B7A-2FD322DCF4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6" y="2515"/>
                  <a:ext cx="47" cy="3"/>
                </a:xfrm>
                <a:prstGeom prst="rect">
                  <a:avLst/>
                </a:prstGeom>
                <a:solidFill>
                  <a:srgbClr val="E2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5" name="Rectangle 147">
                  <a:extLst>
                    <a:ext uri="{FF2B5EF4-FFF2-40B4-BE49-F238E27FC236}">
                      <a16:creationId xmlns:a16="http://schemas.microsoft.com/office/drawing/2014/main" id="{7B3D1B7C-5931-4DF0-B578-AF221128C1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6" y="2518"/>
                  <a:ext cx="47" cy="3"/>
                </a:xfrm>
                <a:prstGeom prst="rect">
                  <a:avLst/>
                </a:prstGeom>
                <a:solidFill>
                  <a:srgbClr val="E3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6" name="Rectangle 148">
                  <a:extLst>
                    <a:ext uri="{FF2B5EF4-FFF2-40B4-BE49-F238E27FC236}">
                      <a16:creationId xmlns:a16="http://schemas.microsoft.com/office/drawing/2014/main" id="{AA84EF22-587D-42F7-A70D-882535178C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6" y="2521"/>
                  <a:ext cx="47" cy="3"/>
                </a:xfrm>
                <a:prstGeom prst="rect">
                  <a:avLst/>
                </a:prstGeom>
                <a:solidFill>
                  <a:srgbClr val="E5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7" name="Rectangle 149">
                  <a:extLst>
                    <a:ext uri="{FF2B5EF4-FFF2-40B4-BE49-F238E27FC236}">
                      <a16:creationId xmlns:a16="http://schemas.microsoft.com/office/drawing/2014/main" id="{9B379588-6801-4D2F-9110-DB139725E1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6" y="2524"/>
                  <a:ext cx="47" cy="3"/>
                </a:xfrm>
                <a:prstGeom prst="rect">
                  <a:avLst/>
                </a:prstGeom>
                <a:solidFill>
                  <a:srgbClr val="E8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8" name="Rectangle 150">
                  <a:extLst>
                    <a:ext uri="{FF2B5EF4-FFF2-40B4-BE49-F238E27FC236}">
                      <a16:creationId xmlns:a16="http://schemas.microsoft.com/office/drawing/2014/main" id="{4A9BF7DE-A564-4BDB-9E6D-9ED1C434E1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6" y="2527"/>
                  <a:ext cx="47" cy="2"/>
                </a:xfrm>
                <a:prstGeom prst="rect">
                  <a:avLst/>
                </a:prstGeom>
                <a:solidFill>
                  <a:srgbClr val="EB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9" name="Rectangle 151">
                  <a:extLst>
                    <a:ext uri="{FF2B5EF4-FFF2-40B4-BE49-F238E27FC236}">
                      <a16:creationId xmlns:a16="http://schemas.microsoft.com/office/drawing/2014/main" id="{7D3580E5-0954-49BC-8AA5-AD950C9B26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6" y="2529"/>
                  <a:ext cx="47" cy="3"/>
                </a:xfrm>
                <a:prstGeom prst="rect">
                  <a:avLst/>
                </a:prstGeom>
                <a:solidFill>
                  <a:srgbClr val="EE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Rectangle 152">
                  <a:extLst>
                    <a:ext uri="{FF2B5EF4-FFF2-40B4-BE49-F238E27FC236}">
                      <a16:creationId xmlns:a16="http://schemas.microsoft.com/office/drawing/2014/main" id="{FB2A77E7-A1B2-409F-8E6F-7CE5816EA0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6" y="2532"/>
                  <a:ext cx="47" cy="3"/>
                </a:xfrm>
                <a:prstGeom prst="rect">
                  <a:avLst/>
                </a:prstGeom>
                <a:solidFill>
                  <a:srgbClr val="F2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1" name="Rectangle 153">
                  <a:extLst>
                    <a:ext uri="{FF2B5EF4-FFF2-40B4-BE49-F238E27FC236}">
                      <a16:creationId xmlns:a16="http://schemas.microsoft.com/office/drawing/2014/main" id="{4F169845-46B3-40F2-BF51-35E634E4F1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6" y="2535"/>
                  <a:ext cx="47" cy="3"/>
                </a:xfrm>
                <a:prstGeom prst="rect">
                  <a:avLst/>
                </a:prstGeom>
                <a:solidFill>
                  <a:srgbClr val="F6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2" name="Rectangle 154">
                  <a:extLst>
                    <a:ext uri="{FF2B5EF4-FFF2-40B4-BE49-F238E27FC236}">
                      <a16:creationId xmlns:a16="http://schemas.microsoft.com/office/drawing/2014/main" id="{8BDBC7D3-7FD4-463B-8A42-C775B396B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6" y="2538"/>
                  <a:ext cx="47" cy="2"/>
                </a:xfrm>
                <a:prstGeom prst="rect">
                  <a:avLst/>
                </a:prstGeom>
                <a:solidFill>
                  <a:srgbClr val="F9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3" name="Rectangle 155">
                  <a:extLst>
                    <a:ext uri="{FF2B5EF4-FFF2-40B4-BE49-F238E27FC236}">
                      <a16:creationId xmlns:a16="http://schemas.microsoft.com/office/drawing/2014/main" id="{DAA39DE9-822B-4E5F-B4D0-0049DAC786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6" y="2540"/>
                  <a:ext cx="47" cy="3"/>
                </a:xfrm>
                <a:prstGeom prst="rect">
                  <a:avLst/>
                </a:prstGeom>
                <a:solidFill>
                  <a:srgbClr val="FB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4" name="Rectangle 156">
                  <a:extLst>
                    <a:ext uri="{FF2B5EF4-FFF2-40B4-BE49-F238E27FC236}">
                      <a16:creationId xmlns:a16="http://schemas.microsoft.com/office/drawing/2014/main" id="{520962CE-4A53-400F-B821-26910BDEB9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6" y="2543"/>
                  <a:ext cx="47" cy="3"/>
                </a:xfrm>
                <a:prstGeom prst="rect">
                  <a:avLst/>
                </a:prstGeom>
                <a:solidFill>
                  <a:srgbClr val="FD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5" name="Rectangle 157">
                  <a:extLst>
                    <a:ext uri="{FF2B5EF4-FFF2-40B4-BE49-F238E27FC236}">
                      <a16:creationId xmlns:a16="http://schemas.microsoft.com/office/drawing/2014/main" id="{2771CB74-C99A-4518-BBFF-B1542FCF49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6" y="2546"/>
                  <a:ext cx="47" cy="3"/>
                </a:xfrm>
                <a:prstGeom prst="rect">
                  <a:avLst/>
                </a:prstGeom>
                <a:solidFill>
                  <a:srgbClr val="FE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6" name="Rectangle 158">
                  <a:extLst>
                    <a:ext uri="{FF2B5EF4-FFF2-40B4-BE49-F238E27FC236}">
                      <a16:creationId xmlns:a16="http://schemas.microsoft.com/office/drawing/2014/main" id="{00FA8453-F7C8-47B0-B671-3CC3CA1072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6" y="2549"/>
                  <a:ext cx="47" cy="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7" name="Freeform 159">
                  <a:extLst>
                    <a:ext uri="{FF2B5EF4-FFF2-40B4-BE49-F238E27FC236}">
                      <a16:creationId xmlns:a16="http://schemas.microsoft.com/office/drawing/2014/main" id="{FEFE5F0F-56F7-497E-9C64-C62F30297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8" y="2514"/>
                  <a:ext cx="44" cy="37"/>
                </a:xfrm>
                <a:custGeom>
                  <a:avLst/>
                  <a:gdLst>
                    <a:gd name="T0" fmla="*/ 0 w 44"/>
                    <a:gd name="T1" fmla="*/ 0 h 37"/>
                    <a:gd name="T2" fmla="*/ 22 w 44"/>
                    <a:gd name="T3" fmla="*/ 37 h 37"/>
                    <a:gd name="T4" fmla="*/ 44 w 44"/>
                    <a:gd name="T5" fmla="*/ 0 h 37"/>
                    <a:gd name="T6" fmla="*/ 0 w 44"/>
                    <a:gd name="T7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7">
                      <a:moveTo>
                        <a:pt x="0" y="0"/>
                      </a:moveTo>
                      <a:lnTo>
                        <a:pt x="22" y="37"/>
                      </a:lnTo>
                      <a:lnTo>
                        <a:pt x="4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Line 160">
                  <a:extLst>
                    <a:ext uri="{FF2B5EF4-FFF2-40B4-BE49-F238E27FC236}">
                      <a16:creationId xmlns:a16="http://schemas.microsoft.com/office/drawing/2014/main" id="{F3FE4D08-A304-4EAF-9CC9-49A54DD2E8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93" y="2551"/>
                  <a:ext cx="0" cy="34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9" name="Line 161">
                  <a:extLst>
                    <a:ext uri="{FF2B5EF4-FFF2-40B4-BE49-F238E27FC236}">
                      <a16:creationId xmlns:a16="http://schemas.microsoft.com/office/drawing/2014/main" id="{C02A2F3D-3F52-48E8-BBED-DC7F2D570E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93" y="2464"/>
                  <a:ext cx="0" cy="50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" name="Rectangle 162">
                  <a:extLst>
                    <a:ext uri="{FF2B5EF4-FFF2-40B4-BE49-F238E27FC236}">
                      <a16:creationId xmlns:a16="http://schemas.microsoft.com/office/drawing/2014/main" id="{5DBCD3CD-BDA6-418E-BA4C-1A3656A957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0" y="2513"/>
                  <a:ext cx="47" cy="2"/>
                </a:xfrm>
                <a:prstGeom prst="rect">
                  <a:avLst/>
                </a:prstGeom>
                <a:solidFill>
                  <a:srgbClr val="0060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1" name="Rectangle 163">
                  <a:extLst>
                    <a:ext uri="{FF2B5EF4-FFF2-40B4-BE49-F238E27FC236}">
                      <a16:creationId xmlns:a16="http://schemas.microsoft.com/office/drawing/2014/main" id="{38D0FA92-74BC-436E-976D-F8F6F5D953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0" y="2515"/>
                  <a:ext cx="47" cy="3"/>
                </a:xfrm>
                <a:prstGeom prst="rect">
                  <a:avLst/>
                </a:prstGeom>
                <a:solidFill>
                  <a:srgbClr val="0061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2" name="Rectangle 164">
                  <a:extLst>
                    <a:ext uri="{FF2B5EF4-FFF2-40B4-BE49-F238E27FC236}">
                      <a16:creationId xmlns:a16="http://schemas.microsoft.com/office/drawing/2014/main" id="{5647334E-FD1B-455B-ACEB-CBB67CA209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0" y="2518"/>
                  <a:ext cx="47" cy="3"/>
                </a:xfrm>
                <a:prstGeom prst="rect">
                  <a:avLst/>
                </a:prstGeom>
                <a:solidFill>
                  <a:srgbClr val="0061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3" name="Rectangle 165">
                  <a:extLst>
                    <a:ext uri="{FF2B5EF4-FFF2-40B4-BE49-F238E27FC236}">
                      <a16:creationId xmlns:a16="http://schemas.microsoft.com/office/drawing/2014/main" id="{2C10BC8E-E539-4259-BD05-30147A84F9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0" y="2521"/>
                  <a:ext cx="47" cy="3"/>
                </a:xfrm>
                <a:prstGeom prst="rect">
                  <a:avLst/>
                </a:prstGeom>
                <a:solidFill>
                  <a:srgbClr val="0062A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Rectangle 166">
                  <a:extLst>
                    <a:ext uri="{FF2B5EF4-FFF2-40B4-BE49-F238E27FC236}">
                      <a16:creationId xmlns:a16="http://schemas.microsoft.com/office/drawing/2014/main" id="{6075CA91-0193-4A34-B658-2B723D83A4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0" y="2524"/>
                  <a:ext cx="47" cy="3"/>
                </a:xfrm>
                <a:prstGeom prst="rect">
                  <a:avLst/>
                </a:prstGeom>
                <a:solidFill>
                  <a:srgbClr val="0063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Rectangle 167">
                  <a:extLst>
                    <a:ext uri="{FF2B5EF4-FFF2-40B4-BE49-F238E27FC236}">
                      <a16:creationId xmlns:a16="http://schemas.microsoft.com/office/drawing/2014/main" id="{8D6173FE-F5A2-4D93-8045-6951691993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0" y="2527"/>
                  <a:ext cx="47" cy="2"/>
                </a:xfrm>
                <a:prstGeom prst="rect">
                  <a:avLst/>
                </a:prstGeom>
                <a:solidFill>
                  <a:srgbClr val="0065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6" name="Rectangle 168">
                  <a:extLst>
                    <a:ext uri="{FF2B5EF4-FFF2-40B4-BE49-F238E27FC236}">
                      <a16:creationId xmlns:a16="http://schemas.microsoft.com/office/drawing/2014/main" id="{2E43B8F4-7134-455C-A3E1-3DBF642D9C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0" y="2529"/>
                  <a:ext cx="47" cy="3"/>
                </a:xfrm>
                <a:prstGeom prst="rect">
                  <a:avLst/>
                </a:prstGeom>
                <a:solidFill>
                  <a:srgbClr val="0067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Rectangle 169">
                  <a:extLst>
                    <a:ext uri="{FF2B5EF4-FFF2-40B4-BE49-F238E27FC236}">
                      <a16:creationId xmlns:a16="http://schemas.microsoft.com/office/drawing/2014/main" id="{E87B5FD8-9361-4C93-98BA-AAE5523751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0" y="2532"/>
                  <a:ext cx="47" cy="3"/>
                </a:xfrm>
                <a:prstGeom prst="rect">
                  <a:avLst/>
                </a:prstGeom>
                <a:solidFill>
                  <a:srgbClr val="0069B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Rectangle 170">
                  <a:extLst>
                    <a:ext uri="{FF2B5EF4-FFF2-40B4-BE49-F238E27FC236}">
                      <a16:creationId xmlns:a16="http://schemas.microsoft.com/office/drawing/2014/main" id="{9AA14830-7C56-4FD2-B2EB-E477807A93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0" y="2535"/>
                  <a:ext cx="47" cy="3"/>
                </a:xfrm>
                <a:prstGeom prst="rect">
                  <a:avLst/>
                </a:prstGeom>
                <a:solidFill>
                  <a:srgbClr val="006B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9" name="Rectangle 171">
                  <a:extLst>
                    <a:ext uri="{FF2B5EF4-FFF2-40B4-BE49-F238E27FC236}">
                      <a16:creationId xmlns:a16="http://schemas.microsoft.com/office/drawing/2014/main" id="{6AA19818-52ED-4EA0-80EA-DD7EC197F5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0" y="2538"/>
                  <a:ext cx="47" cy="2"/>
                </a:xfrm>
                <a:prstGeom prst="rect">
                  <a:avLst/>
                </a:prstGeom>
                <a:solidFill>
                  <a:srgbClr val="006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0" name="Rectangle 172">
                  <a:extLst>
                    <a:ext uri="{FF2B5EF4-FFF2-40B4-BE49-F238E27FC236}">
                      <a16:creationId xmlns:a16="http://schemas.microsoft.com/office/drawing/2014/main" id="{8B76E7BB-A04A-4F45-8D7E-93A1E8F0D3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0" y="2540"/>
                  <a:ext cx="47" cy="3"/>
                </a:xfrm>
                <a:prstGeom prst="rect">
                  <a:avLst/>
                </a:prstGeom>
                <a:solidFill>
                  <a:srgbClr val="006EB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1" name="Rectangle 173">
                  <a:extLst>
                    <a:ext uri="{FF2B5EF4-FFF2-40B4-BE49-F238E27FC236}">
                      <a16:creationId xmlns:a16="http://schemas.microsoft.com/office/drawing/2014/main" id="{ABDD3F92-9230-44A8-AEE4-D23638F082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0" y="2543"/>
                  <a:ext cx="47" cy="3"/>
                </a:xfrm>
                <a:prstGeom prst="rect">
                  <a:avLst/>
                </a:prstGeom>
                <a:solidFill>
                  <a:srgbClr val="006F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2" name="Rectangle 174">
                  <a:extLst>
                    <a:ext uri="{FF2B5EF4-FFF2-40B4-BE49-F238E27FC236}">
                      <a16:creationId xmlns:a16="http://schemas.microsoft.com/office/drawing/2014/main" id="{95251B7E-6BF2-4003-920A-D4C0A89BE0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0" y="2546"/>
                  <a:ext cx="47" cy="3"/>
                </a:xfrm>
                <a:prstGeom prst="rect">
                  <a:avLst/>
                </a:prstGeom>
                <a:solidFill>
                  <a:srgbClr val="0070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3" name="Rectangle 175">
                  <a:extLst>
                    <a:ext uri="{FF2B5EF4-FFF2-40B4-BE49-F238E27FC236}">
                      <a16:creationId xmlns:a16="http://schemas.microsoft.com/office/drawing/2014/main" id="{6CF2DD29-F496-4DDB-95FD-F4B0C4B86B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0" y="2549"/>
                  <a:ext cx="47" cy="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4" name="Freeform 176">
                  <a:extLst>
                    <a:ext uri="{FF2B5EF4-FFF2-40B4-BE49-F238E27FC236}">
                      <a16:creationId xmlns:a16="http://schemas.microsoft.com/office/drawing/2014/main" id="{CEC10CB7-D42C-4883-B12B-3F9534ED2C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1" y="2514"/>
                  <a:ext cx="44" cy="37"/>
                </a:xfrm>
                <a:custGeom>
                  <a:avLst/>
                  <a:gdLst>
                    <a:gd name="T0" fmla="*/ 0 w 44"/>
                    <a:gd name="T1" fmla="*/ 0 h 37"/>
                    <a:gd name="T2" fmla="*/ 22 w 44"/>
                    <a:gd name="T3" fmla="*/ 37 h 37"/>
                    <a:gd name="T4" fmla="*/ 44 w 44"/>
                    <a:gd name="T5" fmla="*/ 0 h 37"/>
                    <a:gd name="T6" fmla="*/ 0 w 44"/>
                    <a:gd name="T7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7">
                      <a:moveTo>
                        <a:pt x="0" y="0"/>
                      </a:moveTo>
                      <a:lnTo>
                        <a:pt x="22" y="37"/>
                      </a:lnTo>
                      <a:lnTo>
                        <a:pt x="4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5" name="Line 177">
                  <a:extLst>
                    <a:ext uri="{FF2B5EF4-FFF2-40B4-BE49-F238E27FC236}">
                      <a16:creationId xmlns:a16="http://schemas.microsoft.com/office/drawing/2014/main" id="{D0787318-D3E1-4BE0-9DFD-5427BE43EF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65" y="2464"/>
                  <a:ext cx="128" cy="0"/>
                </a:xfrm>
                <a:prstGeom prst="line">
                  <a:avLst/>
                </a:prstGeom>
                <a:noFill/>
                <a:ln w="7938" cap="rnd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6" name="Rectangle 178">
                  <a:extLst>
                    <a:ext uri="{FF2B5EF4-FFF2-40B4-BE49-F238E27FC236}">
                      <a16:creationId xmlns:a16="http://schemas.microsoft.com/office/drawing/2014/main" id="{A7869D6B-734D-4DF2-97B9-0E29451109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9" y="2616"/>
                  <a:ext cx="17" cy="16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7" name="Line 179">
                  <a:extLst>
                    <a:ext uri="{FF2B5EF4-FFF2-40B4-BE49-F238E27FC236}">
                      <a16:creationId xmlns:a16="http://schemas.microsoft.com/office/drawing/2014/main" id="{AD59A304-B838-4BA0-B18D-ED8BF23696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30" y="2585"/>
                  <a:ext cx="0" cy="196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8" name="Rectangle 180">
                  <a:extLst>
                    <a:ext uri="{FF2B5EF4-FFF2-40B4-BE49-F238E27FC236}">
                      <a16:creationId xmlns:a16="http://schemas.microsoft.com/office/drawing/2014/main" id="{937F75F1-0104-418D-90AC-A9DD2C28A3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23" y="2772"/>
                  <a:ext cx="17" cy="16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9" name="Line 181">
                  <a:extLst>
                    <a:ext uri="{FF2B5EF4-FFF2-40B4-BE49-F238E27FC236}">
                      <a16:creationId xmlns:a16="http://schemas.microsoft.com/office/drawing/2014/main" id="{37724E78-DAA2-436C-8EA0-4C03F626CD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193" y="2585"/>
                  <a:ext cx="32" cy="0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0" name="Rectangle 182">
                  <a:extLst>
                    <a:ext uri="{FF2B5EF4-FFF2-40B4-BE49-F238E27FC236}">
                      <a16:creationId xmlns:a16="http://schemas.microsoft.com/office/drawing/2014/main" id="{E9A0E5C3-0EF7-4BC6-AD69-8A2ADAB97D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7" y="2298"/>
                  <a:ext cx="17" cy="17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1" name="Line 183">
                  <a:extLst>
                    <a:ext uri="{FF2B5EF4-FFF2-40B4-BE49-F238E27FC236}">
                      <a16:creationId xmlns:a16="http://schemas.microsoft.com/office/drawing/2014/main" id="{ECA2E640-7A66-4DC7-BB24-B6919D408A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225" y="2306"/>
                  <a:ext cx="0" cy="279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2" name="Line 184">
                  <a:extLst>
                    <a:ext uri="{FF2B5EF4-FFF2-40B4-BE49-F238E27FC236}">
                      <a16:creationId xmlns:a16="http://schemas.microsoft.com/office/drawing/2014/main" id="{4BB419BA-5836-442A-BD6C-27781DADF0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291" y="2709"/>
                  <a:ext cx="0" cy="34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3" name="Line 185">
                  <a:extLst>
                    <a:ext uri="{FF2B5EF4-FFF2-40B4-BE49-F238E27FC236}">
                      <a16:creationId xmlns:a16="http://schemas.microsoft.com/office/drawing/2014/main" id="{6ADF5B55-4AFB-40E0-B982-DD461F2275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291" y="2623"/>
                  <a:ext cx="0" cy="49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Rectangle 186">
                  <a:extLst>
                    <a:ext uri="{FF2B5EF4-FFF2-40B4-BE49-F238E27FC236}">
                      <a16:creationId xmlns:a16="http://schemas.microsoft.com/office/drawing/2014/main" id="{DA801CFB-118E-4082-B1F6-C30641D3F4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7" y="2671"/>
                  <a:ext cx="48" cy="3"/>
                </a:xfrm>
                <a:prstGeom prst="rect">
                  <a:avLst/>
                </a:prstGeom>
                <a:solidFill>
                  <a:srgbClr val="0099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5" name="Rectangle 187">
                  <a:extLst>
                    <a:ext uri="{FF2B5EF4-FFF2-40B4-BE49-F238E27FC236}">
                      <a16:creationId xmlns:a16="http://schemas.microsoft.com/office/drawing/2014/main" id="{5D4044FF-A3AF-47D4-8274-CEE329824C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7" y="2674"/>
                  <a:ext cx="48" cy="3"/>
                </a:xfrm>
                <a:prstGeom prst="rect">
                  <a:avLst/>
                </a:prstGeom>
                <a:solidFill>
                  <a:srgbClr val="009A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6" name="Rectangle 188">
                  <a:extLst>
                    <a:ext uri="{FF2B5EF4-FFF2-40B4-BE49-F238E27FC236}">
                      <a16:creationId xmlns:a16="http://schemas.microsoft.com/office/drawing/2014/main" id="{59462803-E97E-4634-9F1F-93E27B818B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7" y="2677"/>
                  <a:ext cx="48" cy="3"/>
                </a:xfrm>
                <a:prstGeom prst="rect">
                  <a:avLst/>
                </a:prstGeom>
                <a:solidFill>
                  <a:srgbClr val="009B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Rectangle 189">
                  <a:extLst>
                    <a:ext uri="{FF2B5EF4-FFF2-40B4-BE49-F238E27FC236}">
                      <a16:creationId xmlns:a16="http://schemas.microsoft.com/office/drawing/2014/main" id="{91C3212C-B782-4F64-AF14-7138EBEBCA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7" y="2680"/>
                  <a:ext cx="48" cy="3"/>
                </a:xfrm>
                <a:prstGeom prst="rect">
                  <a:avLst/>
                </a:prstGeom>
                <a:solidFill>
                  <a:srgbClr val="009C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8" name="Rectangle 190">
                  <a:extLst>
                    <a:ext uri="{FF2B5EF4-FFF2-40B4-BE49-F238E27FC236}">
                      <a16:creationId xmlns:a16="http://schemas.microsoft.com/office/drawing/2014/main" id="{7CBA2FC7-7090-43A5-9D84-3626AC8CC0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7" y="2683"/>
                  <a:ext cx="48" cy="2"/>
                </a:xfrm>
                <a:prstGeom prst="rect">
                  <a:avLst/>
                </a:prstGeom>
                <a:solidFill>
                  <a:srgbClr val="009E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9" name="Rectangle 191">
                  <a:extLst>
                    <a:ext uri="{FF2B5EF4-FFF2-40B4-BE49-F238E27FC236}">
                      <a16:creationId xmlns:a16="http://schemas.microsoft.com/office/drawing/2014/main" id="{299C0B05-D06F-477D-B9D4-E6339D2836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7" y="2685"/>
                  <a:ext cx="48" cy="3"/>
                </a:xfrm>
                <a:prstGeom prst="rect">
                  <a:avLst/>
                </a:prstGeom>
                <a:solidFill>
                  <a:srgbClr val="00A1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0" name="Rectangle 192">
                  <a:extLst>
                    <a:ext uri="{FF2B5EF4-FFF2-40B4-BE49-F238E27FC236}">
                      <a16:creationId xmlns:a16="http://schemas.microsoft.com/office/drawing/2014/main" id="{AFE87634-C7C0-4EAE-A3FF-17FDFF8F4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7" y="2688"/>
                  <a:ext cx="48" cy="3"/>
                </a:xfrm>
                <a:prstGeom prst="rect">
                  <a:avLst/>
                </a:prstGeom>
                <a:solidFill>
                  <a:srgbClr val="00A4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1" name="Rectangle 193">
                  <a:extLst>
                    <a:ext uri="{FF2B5EF4-FFF2-40B4-BE49-F238E27FC236}">
                      <a16:creationId xmlns:a16="http://schemas.microsoft.com/office/drawing/2014/main" id="{9E8F598F-8929-41A0-97AA-4B0664072B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7" y="2691"/>
                  <a:ext cx="48" cy="3"/>
                </a:xfrm>
                <a:prstGeom prst="rect">
                  <a:avLst/>
                </a:prstGeom>
                <a:solidFill>
                  <a:srgbClr val="00A74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Rectangle 194">
                  <a:extLst>
                    <a:ext uri="{FF2B5EF4-FFF2-40B4-BE49-F238E27FC236}">
                      <a16:creationId xmlns:a16="http://schemas.microsoft.com/office/drawing/2014/main" id="{339F0983-E30F-4D2B-8FC5-75D1BCD697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7" y="2694"/>
                  <a:ext cx="48" cy="3"/>
                </a:xfrm>
                <a:prstGeom prst="rect">
                  <a:avLst/>
                </a:prstGeom>
                <a:solidFill>
                  <a:srgbClr val="00A9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Rectangle 195">
                  <a:extLst>
                    <a:ext uri="{FF2B5EF4-FFF2-40B4-BE49-F238E27FC236}">
                      <a16:creationId xmlns:a16="http://schemas.microsoft.com/office/drawing/2014/main" id="{E2B05707-0ADB-4331-99C0-966CFBF452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7" y="2697"/>
                  <a:ext cx="48" cy="2"/>
                </a:xfrm>
                <a:prstGeom prst="rect">
                  <a:avLst/>
                </a:prstGeom>
                <a:solidFill>
                  <a:srgbClr val="00AC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4" name="Rectangle 196">
                  <a:extLst>
                    <a:ext uri="{FF2B5EF4-FFF2-40B4-BE49-F238E27FC236}">
                      <a16:creationId xmlns:a16="http://schemas.microsoft.com/office/drawing/2014/main" id="{544583C1-BCB2-4567-B4C6-451F999D1E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7" y="2699"/>
                  <a:ext cx="48" cy="3"/>
                </a:xfrm>
                <a:prstGeom prst="rect">
                  <a:avLst/>
                </a:prstGeom>
                <a:solidFill>
                  <a:srgbClr val="00A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5" name="Rectangle 197">
                  <a:extLst>
                    <a:ext uri="{FF2B5EF4-FFF2-40B4-BE49-F238E27FC236}">
                      <a16:creationId xmlns:a16="http://schemas.microsoft.com/office/drawing/2014/main" id="{84177499-9920-4139-B85D-3D3CAB179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7" y="2702"/>
                  <a:ext cx="48" cy="3"/>
                </a:xfrm>
                <a:prstGeom prst="rect">
                  <a:avLst/>
                </a:prstGeom>
                <a:solidFill>
                  <a:srgbClr val="00AF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6" name="Rectangle 198">
                  <a:extLst>
                    <a:ext uri="{FF2B5EF4-FFF2-40B4-BE49-F238E27FC236}">
                      <a16:creationId xmlns:a16="http://schemas.microsoft.com/office/drawing/2014/main" id="{E471B457-BAF6-4C25-A27B-CE56541FF1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7" y="2705"/>
                  <a:ext cx="48" cy="3"/>
                </a:xfrm>
                <a:prstGeom prst="rect">
                  <a:avLst/>
                </a:prstGeom>
                <a:solidFill>
                  <a:srgbClr val="00AF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7" name="Rectangle 199">
                  <a:extLst>
                    <a:ext uri="{FF2B5EF4-FFF2-40B4-BE49-F238E27FC236}">
                      <a16:creationId xmlns:a16="http://schemas.microsoft.com/office/drawing/2014/main" id="{187C1110-884E-438B-8A13-86A867FCCF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7" y="2708"/>
                  <a:ext cx="48" cy="5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8" name="Freeform 200">
                  <a:extLst>
                    <a:ext uri="{FF2B5EF4-FFF2-40B4-BE49-F238E27FC236}">
                      <a16:creationId xmlns:a16="http://schemas.microsoft.com/office/drawing/2014/main" id="{66D0F493-F125-4372-9570-D86D7F5EBC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9" y="2672"/>
                  <a:ext cx="43" cy="37"/>
                </a:xfrm>
                <a:custGeom>
                  <a:avLst/>
                  <a:gdLst>
                    <a:gd name="T0" fmla="*/ 0 w 43"/>
                    <a:gd name="T1" fmla="*/ 0 h 37"/>
                    <a:gd name="T2" fmla="*/ 22 w 43"/>
                    <a:gd name="T3" fmla="*/ 37 h 37"/>
                    <a:gd name="T4" fmla="*/ 43 w 43"/>
                    <a:gd name="T5" fmla="*/ 0 h 37"/>
                    <a:gd name="T6" fmla="*/ 0 w 43"/>
                    <a:gd name="T7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37">
                      <a:moveTo>
                        <a:pt x="0" y="0"/>
                      </a:moveTo>
                      <a:lnTo>
                        <a:pt x="22" y="37"/>
                      </a:lnTo>
                      <a:lnTo>
                        <a:pt x="4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9" name="Line 201">
                  <a:extLst>
                    <a:ext uri="{FF2B5EF4-FFF2-40B4-BE49-F238E27FC236}">
                      <a16:creationId xmlns:a16="http://schemas.microsoft.com/office/drawing/2014/main" id="{CD45CCD3-27F7-445A-A925-4A87D64645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291" y="2742"/>
                  <a:ext cx="0" cy="38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0" name="Line 202">
                  <a:extLst>
                    <a:ext uri="{FF2B5EF4-FFF2-40B4-BE49-F238E27FC236}">
                      <a16:creationId xmlns:a16="http://schemas.microsoft.com/office/drawing/2014/main" id="{C41A7C8F-2403-4EE8-AD15-AF8AFD6605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354" y="2710"/>
                  <a:ext cx="0" cy="33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1" name="Line 203">
                  <a:extLst>
                    <a:ext uri="{FF2B5EF4-FFF2-40B4-BE49-F238E27FC236}">
                      <a16:creationId xmlns:a16="http://schemas.microsoft.com/office/drawing/2014/main" id="{7093488A-3725-4637-8D5A-7D38AD9D15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354" y="2624"/>
                  <a:ext cx="0" cy="48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2" name="Rectangle 204">
                  <a:extLst>
                    <a:ext uri="{FF2B5EF4-FFF2-40B4-BE49-F238E27FC236}">
                      <a16:creationId xmlns:a16="http://schemas.microsoft.com/office/drawing/2014/main" id="{15F9B9AB-DFF6-463F-8BF2-A6E6778AF5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1" y="2671"/>
                  <a:ext cx="48" cy="3"/>
                </a:xfrm>
                <a:prstGeom prst="rect">
                  <a:avLst/>
                </a:prstGeom>
                <a:solidFill>
                  <a:srgbClr val="E1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406">
                <a:extLst>
                  <a:ext uri="{FF2B5EF4-FFF2-40B4-BE49-F238E27FC236}">
                    <a16:creationId xmlns:a16="http://schemas.microsoft.com/office/drawing/2014/main" id="{552C1D16-4167-4761-B83D-D747E193B1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14" y="2288"/>
                <a:ext cx="1910" cy="590"/>
                <a:chOff x="2914" y="2288"/>
                <a:chExt cx="1910" cy="590"/>
              </a:xfrm>
            </p:grpSpPr>
            <p:sp>
              <p:nvSpPr>
                <p:cNvPr id="23" name="Rectangle 206">
                  <a:extLst>
                    <a:ext uri="{FF2B5EF4-FFF2-40B4-BE49-F238E27FC236}">
                      <a16:creationId xmlns:a16="http://schemas.microsoft.com/office/drawing/2014/main" id="{A2F7E7E6-465F-49E7-AF5D-7693AEF8E8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1" y="2674"/>
                  <a:ext cx="48" cy="3"/>
                </a:xfrm>
                <a:prstGeom prst="rect">
                  <a:avLst/>
                </a:prstGeom>
                <a:solidFill>
                  <a:srgbClr val="E2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Rectangle 207">
                  <a:extLst>
                    <a:ext uri="{FF2B5EF4-FFF2-40B4-BE49-F238E27FC236}">
                      <a16:creationId xmlns:a16="http://schemas.microsoft.com/office/drawing/2014/main" id="{D60516B0-312A-486E-BF56-A175136504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1" y="2677"/>
                  <a:ext cx="48" cy="3"/>
                </a:xfrm>
                <a:prstGeom prst="rect">
                  <a:avLst/>
                </a:prstGeom>
                <a:solidFill>
                  <a:srgbClr val="E3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Rectangle 208">
                  <a:extLst>
                    <a:ext uri="{FF2B5EF4-FFF2-40B4-BE49-F238E27FC236}">
                      <a16:creationId xmlns:a16="http://schemas.microsoft.com/office/drawing/2014/main" id="{CAA99A85-FB69-4249-8634-03EBCCF969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1" y="2680"/>
                  <a:ext cx="48" cy="3"/>
                </a:xfrm>
                <a:prstGeom prst="rect">
                  <a:avLst/>
                </a:prstGeom>
                <a:solidFill>
                  <a:srgbClr val="E5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Rectangle 209">
                  <a:extLst>
                    <a:ext uri="{FF2B5EF4-FFF2-40B4-BE49-F238E27FC236}">
                      <a16:creationId xmlns:a16="http://schemas.microsoft.com/office/drawing/2014/main" id="{9AE5A2D5-FC6B-4591-9C76-416209BE96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1" y="2683"/>
                  <a:ext cx="48" cy="2"/>
                </a:xfrm>
                <a:prstGeom prst="rect">
                  <a:avLst/>
                </a:prstGeom>
                <a:solidFill>
                  <a:srgbClr val="E8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Rectangle 210">
                  <a:extLst>
                    <a:ext uri="{FF2B5EF4-FFF2-40B4-BE49-F238E27FC236}">
                      <a16:creationId xmlns:a16="http://schemas.microsoft.com/office/drawing/2014/main" id="{306191A2-9351-44F0-B7EA-749B0137A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1" y="2685"/>
                  <a:ext cx="48" cy="3"/>
                </a:xfrm>
                <a:prstGeom prst="rect">
                  <a:avLst/>
                </a:prstGeom>
                <a:solidFill>
                  <a:srgbClr val="EB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11">
                  <a:extLst>
                    <a:ext uri="{FF2B5EF4-FFF2-40B4-BE49-F238E27FC236}">
                      <a16:creationId xmlns:a16="http://schemas.microsoft.com/office/drawing/2014/main" id="{728A150F-9C9A-428E-A0BF-C8AAF28916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1" y="2688"/>
                  <a:ext cx="48" cy="3"/>
                </a:xfrm>
                <a:prstGeom prst="rect">
                  <a:avLst/>
                </a:prstGeom>
                <a:solidFill>
                  <a:srgbClr val="E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Rectangle 212">
                  <a:extLst>
                    <a:ext uri="{FF2B5EF4-FFF2-40B4-BE49-F238E27FC236}">
                      <a16:creationId xmlns:a16="http://schemas.microsoft.com/office/drawing/2014/main" id="{A112FA5B-41C9-470E-9FB8-C70729A0E8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1" y="2691"/>
                  <a:ext cx="48" cy="3"/>
                </a:xfrm>
                <a:prstGeom prst="rect">
                  <a:avLst/>
                </a:prstGeom>
                <a:solidFill>
                  <a:srgbClr val="F2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Rectangle 213">
                  <a:extLst>
                    <a:ext uri="{FF2B5EF4-FFF2-40B4-BE49-F238E27FC236}">
                      <a16:creationId xmlns:a16="http://schemas.microsoft.com/office/drawing/2014/main" id="{5805D524-3B81-440D-AC20-23A02A42E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1" y="2694"/>
                  <a:ext cx="48" cy="3"/>
                </a:xfrm>
                <a:prstGeom prst="rect">
                  <a:avLst/>
                </a:prstGeom>
                <a:solidFill>
                  <a:srgbClr val="F6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Rectangle 214">
                  <a:extLst>
                    <a:ext uri="{FF2B5EF4-FFF2-40B4-BE49-F238E27FC236}">
                      <a16:creationId xmlns:a16="http://schemas.microsoft.com/office/drawing/2014/main" id="{6A801688-C165-4DDB-B0F5-6C8B5DD0BC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1" y="2697"/>
                  <a:ext cx="48" cy="2"/>
                </a:xfrm>
                <a:prstGeom prst="rect">
                  <a:avLst/>
                </a:prstGeom>
                <a:solidFill>
                  <a:srgbClr val="F9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Rectangle 215">
                  <a:extLst>
                    <a:ext uri="{FF2B5EF4-FFF2-40B4-BE49-F238E27FC236}">
                      <a16:creationId xmlns:a16="http://schemas.microsoft.com/office/drawing/2014/main" id="{11A26882-0DAD-4D83-B673-F4043ACA86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1" y="2699"/>
                  <a:ext cx="48" cy="3"/>
                </a:xfrm>
                <a:prstGeom prst="rect">
                  <a:avLst/>
                </a:prstGeom>
                <a:solidFill>
                  <a:srgbClr val="FB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Rectangle 216">
                  <a:extLst>
                    <a:ext uri="{FF2B5EF4-FFF2-40B4-BE49-F238E27FC236}">
                      <a16:creationId xmlns:a16="http://schemas.microsoft.com/office/drawing/2014/main" id="{17119E7A-521E-4FD7-A9D2-2D9B888F14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1" y="2702"/>
                  <a:ext cx="48" cy="3"/>
                </a:xfrm>
                <a:prstGeom prst="rect">
                  <a:avLst/>
                </a:prstGeom>
                <a:solidFill>
                  <a:srgbClr val="FD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Rectangle 217">
                  <a:extLst>
                    <a:ext uri="{FF2B5EF4-FFF2-40B4-BE49-F238E27FC236}">
                      <a16:creationId xmlns:a16="http://schemas.microsoft.com/office/drawing/2014/main" id="{C9733F11-E1F1-4AAD-A0E6-640C5EDB4C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1" y="2705"/>
                  <a:ext cx="48" cy="3"/>
                </a:xfrm>
                <a:prstGeom prst="rect">
                  <a:avLst/>
                </a:prstGeom>
                <a:solidFill>
                  <a:srgbClr val="FE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Rectangle 218">
                  <a:extLst>
                    <a:ext uri="{FF2B5EF4-FFF2-40B4-BE49-F238E27FC236}">
                      <a16:creationId xmlns:a16="http://schemas.microsoft.com/office/drawing/2014/main" id="{2D381A2A-A6F3-4361-B448-AEC889A880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1" y="2708"/>
                  <a:ext cx="48" cy="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219">
                  <a:extLst>
                    <a:ext uri="{FF2B5EF4-FFF2-40B4-BE49-F238E27FC236}">
                      <a16:creationId xmlns:a16="http://schemas.microsoft.com/office/drawing/2014/main" id="{5CE237CC-540D-41F5-931C-82E986FEA7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32" y="2672"/>
                  <a:ext cx="43" cy="38"/>
                </a:xfrm>
                <a:custGeom>
                  <a:avLst/>
                  <a:gdLst>
                    <a:gd name="T0" fmla="*/ 0 w 43"/>
                    <a:gd name="T1" fmla="*/ 0 h 38"/>
                    <a:gd name="T2" fmla="*/ 22 w 43"/>
                    <a:gd name="T3" fmla="*/ 38 h 38"/>
                    <a:gd name="T4" fmla="*/ 43 w 43"/>
                    <a:gd name="T5" fmla="*/ 0 h 38"/>
                    <a:gd name="T6" fmla="*/ 0 w 43"/>
                    <a:gd name="T7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38">
                      <a:moveTo>
                        <a:pt x="0" y="0"/>
                      </a:moveTo>
                      <a:lnTo>
                        <a:pt x="22" y="38"/>
                      </a:lnTo>
                      <a:lnTo>
                        <a:pt x="4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Line 220">
                  <a:extLst>
                    <a:ext uri="{FF2B5EF4-FFF2-40B4-BE49-F238E27FC236}">
                      <a16:creationId xmlns:a16="http://schemas.microsoft.com/office/drawing/2014/main" id="{5121315B-824A-41D6-AA9B-F5711FEA75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17" y="2710"/>
                  <a:ext cx="0" cy="33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Line 221">
                  <a:extLst>
                    <a:ext uri="{FF2B5EF4-FFF2-40B4-BE49-F238E27FC236}">
                      <a16:creationId xmlns:a16="http://schemas.microsoft.com/office/drawing/2014/main" id="{4780AF22-BAF3-4F24-978F-F7EDAFD2E5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17" y="2624"/>
                  <a:ext cx="0" cy="48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Rectangle 222">
                  <a:extLst>
                    <a:ext uri="{FF2B5EF4-FFF2-40B4-BE49-F238E27FC236}">
                      <a16:creationId xmlns:a16="http://schemas.microsoft.com/office/drawing/2014/main" id="{0D76110A-26A2-4440-B1F4-C47ADEB1B4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3" y="2671"/>
                  <a:ext cx="47" cy="3"/>
                </a:xfrm>
                <a:prstGeom prst="rect">
                  <a:avLst/>
                </a:prstGeom>
                <a:solidFill>
                  <a:srgbClr val="0060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Rectangle 223">
                  <a:extLst>
                    <a:ext uri="{FF2B5EF4-FFF2-40B4-BE49-F238E27FC236}">
                      <a16:creationId xmlns:a16="http://schemas.microsoft.com/office/drawing/2014/main" id="{08C12064-EF6F-4F66-8CB7-91DFBB8DD6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3" y="2674"/>
                  <a:ext cx="47" cy="3"/>
                </a:xfrm>
                <a:prstGeom prst="rect">
                  <a:avLst/>
                </a:prstGeom>
                <a:solidFill>
                  <a:srgbClr val="0061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Rectangle 224">
                  <a:extLst>
                    <a:ext uri="{FF2B5EF4-FFF2-40B4-BE49-F238E27FC236}">
                      <a16:creationId xmlns:a16="http://schemas.microsoft.com/office/drawing/2014/main" id="{79804AA2-40E0-4249-8D60-4200A21599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3" y="2677"/>
                  <a:ext cx="47" cy="3"/>
                </a:xfrm>
                <a:prstGeom prst="rect">
                  <a:avLst/>
                </a:prstGeom>
                <a:solidFill>
                  <a:srgbClr val="0061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Rectangle 225">
                  <a:extLst>
                    <a:ext uri="{FF2B5EF4-FFF2-40B4-BE49-F238E27FC236}">
                      <a16:creationId xmlns:a16="http://schemas.microsoft.com/office/drawing/2014/main" id="{1E28AA63-AEB9-4D5E-A081-739551733E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3" y="2680"/>
                  <a:ext cx="47" cy="3"/>
                </a:xfrm>
                <a:prstGeom prst="rect">
                  <a:avLst/>
                </a:prstGeom>
                <a:solidFill>
                  <a:srgbClr val="0062A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Rectangle 226">
                  <a:extLst>
                    <a:ext uri="{FF2B5EF4-FFF2-40B4-BE49-F238E27FC236}">
                      <a16:creationId xmlns:a16="http://schemas.microsoft.com/office/drawing/2014/main" id="{355E4C20-E0DF-496B-B30A-B0D1F0CEE4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3" y="2683"/>
                  <a:ext cx="47" cy="2"/>
                </a:xfrm>
                <a:prstGeom prst="rect">
                  <a:avLst/>
                </a:prstGeom>
                <a:solidFill>
                  <a:srgbClr val="0064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Rectangle 227">
                  <a:extLst>
                    <a:ext uri="{FF2B5EF4-FFF2-40B4-BE49-F238E27FC236}">
                      <a16:creationId xmlns:a16="http://schemas.microsoft.com/office/drawing/2014/main" id="{70F255B8-D139-4528-91E6-01C9C345F1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3" y="2685"/>
                  <a:ext cx="47" cy="3"/>
                </a:xfrm>
                <a:prstGeom prst="rect">
                  <a:avLst/>
                </a:prstGeom>
                <a:solidFill>
                  <a:srgbClr val="0066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Rectangle 228">
                  <a:extLst>
                    <a:ext uri="{FF2B5EF4-FFF2-40B4-BE49-F238E27FC236}">
                      <a16:creationId xmlns:a16="http://schemas.microsoft.com/office/drawing/2014/main" id="{01177DDD-2BB9-447F-BCE4-D406EF427F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3" y="2688"/>
                  <a:ext cx="47" cy="3"/>
                </a:xfrm>
                <a:prstGeom prst="rect">
                  <a:avLst/>
                </a:prstGeom>
                <a:solidFill>
                  <a:srgbClr val="0067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Rectangle 229">
                  <a:extLst>
                    <a:ext uri="{FF2B5EF4-FFF2-40B4-BE49-F238E27FC236}">
                      <a16:creationId xmlns:a16="http://schemas.microsoft.com/office/drawing/2014/main" id="{377626FC-4065-493B-9FD4-9BDAF2FB9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3" y="2691"/>
                  <a:ext cx="47" cy="3"/>
                </a:xfrm>
                <a:prstGeom prst="rect">
                  <a:avLst/>
                </a:prstGeom>
                <a:solidFill>
                  <a:srgbClr val="0069B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Rectangle 230">
                  <a:extLst>
                    <a:ext uri="{FF2B5EF4-FFF2-40B4-BE49-F238E27FC236}">
                      <a16:creationId xmlns:a16="http://schemas.microsoft.com/office/drawing/2014/main" id="{CE534267-1380-4887-B0B2-AE23101727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3" y="2694"/>
                  <a:ext cx="47" cy="3"/>
                </a:xfrm>
                <a:prstGeom prst="rect">
                  <a:avLst/>
                </a:prstGeom>
                <a:solidFill>
                  <a:srgbClr val="006B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Rectangle 231">
                  <a:extLst>
                    <a:ext uri="{FF2B5EF4-FFF2-40B4-BE49-F238E27FC236}">
                      <a16:creationId xmlns:a16="http://schemas.microsoft.com/office/drawing/2014/main" id="{2FB0C962-DA57-4E8B-8814-E62FDEE69F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3" y="2697"/>
                  <a:ext cx="47" cy="2"/>
                </a:xfrm>
                <a:prstGeom prst="rect">
                  <a:avLst/>
                </a:prstGeom>
                <a:solidFill>
                  <a:srgbClr val="006DB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Rectangle 232">
                  <a:extLst>
                    <a:ext uri="{FF2B5EF4-FFF2-40B4-BE49-F238E27FC236}">
                      <a16:creationId xmlns:a16="http://schemas.microsoft.com/office/drawing/2014/main" id="{FEB3D1C1-FC76-4534-8E9E-A60A5BE7AB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3" y="2699"/>
                  <a:ext cx="47" cy="3"/>
                </a:xfrm>
                <a:prstGeom prst="rect">
                  <a:avLst/>
                </a:prstGeom>
                <a:solidFill>
                  <a:srgbClr val="006EB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Rectangle 233">
                  <a:extLst>
                    <a:ext uri="{FF2B5EF4-FFF2-40B4-BE49-F238E27FC236}">
                      <a16:creationId xmlns:a16="http://schemas.microsoft.com/office/drawing/2014/main" id="{F14837F5-D3F3-41C4-A579-A85AAE31A4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3" y="2702"/>
                  <a:ext cx="47" cy="3"/>
                </a:xfrm>
                <a:prstGeom prst="rect">
                  <a:avLst/>
                </a:prstGeom>
                <a:solidFill>
                  <a:srgbClr val="006F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Rectangle 234">
                  <a:extLst>
                    <a:ext uri="{FF2B5EF4-FFF2-40B4-BE49-F238E27FC236}">
                      <a16:creationId xmlns:a16="http://schemas.microsoft.com/office/drawing/2014/main" id="{69C6DB78-06C5-4605-A917-58CFCB4DD0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3" y="2705"/>
                  <a:ext cx="47" cy="3"/>
                </a:xfrm>
                <a:prstGeom prst="rect">
                  <a:avLst/>
                </a:prstGeom>
                <a:solidFill>
                  <a:srgbClr val="0070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Rectangle 235">
                  <a:extLst>
                    <a:ext uri="{FF2B5EF4-FFF2-40B4-BE49-F238E27FC236}">
                      <a16:creationId xmlns:a16="http://schemas.microsoft.com/office/drawing/2014/main" id="{7D92E686-A148-4B19-BB7A-6A89DF801C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3" y="2708"/>
                  <a:ext cx="47" cy="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236">
                  <a:extLst>
                    <a:ext uri="{FF2B5EF4-FFF2-40B4-BE49-F238E27FC236}">
                      <a16:creationId xmlns:a16="http://schemas.microsoft.com/office/drawing/2014/main" id="{5DFA3F54-7463-4F84-9CB1-4F50581EC3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5" y="2672"/>
                  <a:ext cx="43" cy="38"/>
                </a:xfrm>
                <a:custGeom>
                  <a:avLst/>
                  <a:gdLst>
                    <a:gd name="T0" fmla="*/ 0 w 43"/>
                    <a:gd name="T1" fmla="*/ 0 h 38"/>
                    <a:gd name="T2" fmla="*/ 22 w 43"/>
                    <a:gd name="T3" fmla="*/ 38 h 38"/>
                    <a:gd name="T4" fmla="*/ 43 w 43"/>
                    <a:gd name="T5" fmla="*/ 0 h 38"/>
                    <a:gd name="T6" fmla="*/ 0 w 43"/>
                    <a:gd name="T7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38">
                      <a:moveTo>
                        <a:pt x="0" y="0"/>
                      </a:moveTo>
                      <a:lnTo>
                        <a:pt x="22" y="38"/>
                      </a:lnTo>
                      <a:lnTo>
                        <a:pt x="4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Line 237">
                  <a:extLst>
                    <a:ext uri="{FF2B5EF4-FFF2-40B4-BE49-F238E27FC236}">
                      <a16:creationId xmlns:a16="http://schemas.microsoft.com/office/drawing/2014/main" id="{445214B6-CDA6-4635-A6F2-A75604C0C3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89" y="2623"/>
                  <a:ext cx="128" cy="0"/>
                </a:xfrm>
                <a:prstGeom prst="line">
                  <a:avLst/>
                </a:prstGeom>
                <a:noFill/>
                <a:ln w="7938" cap="rnd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Rectangle 238">
                  <a:extLst>
                    <a:ext uri="{FF2B5EF4-FFF2-40B4-BE49-F238E27FC236}">
                      <a16:creationId xmlns:a16="http://schemas.microsoft.com/office/drawing/2014/main" id="{37C77C0F-366B-4500-9068-C71FF0E3FE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4" y="2772"/>
                  <a:ext cx="17" cy="16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Line 239">
                  <a:extLst>
                    <a:ext uri="{FF2B5EF4-FFF2-40B4-BE49-F238E27FC236}">
                      <a16:creationId xmlns:a16="http://schemas.microsoft.com/office/drawing/2014/main" id="{CB174433-8832-4BE8-9DB6-39ABE1BD0B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417" y="2743"/>
                  <a:ext cx="44" cy="0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Line 240">
                  <a:extLst>
                    <a:ext uri="{FF2B5EF4-FFF2-40B4-BE49-F238E27FC236}">
                      <a16:creationId xmlns:a16="http://schemas.microsoft.com/office/drawing/2014/main" id="{54143743-B6AB-466A-A860-BABC0B119F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54" y="2743"/>
                  <a:ext cx="28" cy="0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Line 241">
                  <a:extLst>
                    <a:ext uri="{FF2B5EF4-FFF2-40B4-BE49-F238E27FC236}">
                      <a16:creationId xmlns:a16="http://schemas.microsoft.com/office/drawing/2014/main" id="{E6CD4FD8-D003-4390-8A5A-0E5C035982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379" y="2306"/>
                  <a:ext cx="3" cy="437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Rectangle 242">
                  <a:extLst>
                    <a:ext uri="{FF2B5EF4-FFF2-40B4-BE49-F238E27FC236}">
                      <a16:creationId xmlns:a16="http://schemas.microsoft.com/office/drawing/2014/main" id="{19743203-87A3-49F6-895A-18A7ABE1E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70" y="2301"/>
                  <a:ext cx="17" cy="17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Line 243">
                  <a:extLst>
                    <a:ext uri="{FF2B5EF4-FFF2-40B4-BE49-F238E27FC236}">
                      <a16:creationId xmlns:a16="http://schemas.microsoft.com/office/drawing/2014/main" id="{C5AAE13E-8817-4E2E-84D7-B64D0CD017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2" y="2659"/>
                  <a:ext cx="0" cy="34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244">
                  <a:extLst>
                    <a:ext uri="{FF2B5EF4-FFF2-40B4-BE49-F238E27FC236}">
                      <a16:creationId xmlns:a16="http://schemas.microsoft.com/office/drawing/2014/main" id="{B02FFF96-0560-4EB8-860D-81321FEB76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2" y="2731"/>
                  <a:ext cx="0" cy="49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Rectangle 245">
                  <a:extLst>
                    <a:ext uri="{FF2B5EF4-FFF2-40B4-BE49-F238E27FC236}">
                      <a16:creationId xmlns:a16="http://schemas.microsoft.com/office/drawing/2014/main" id="{8477FB26-10C5-4656-A34E-E46AD6468F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" y="2691"/>
                  <a:ext cx="47" cy="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Rectangle 246">
                  <a:extLst>
                    <a:ext uri="{FF2B5EF4-FFF2-40B4-BE49-F238E27FC236}">
                      <a16:creationId xmlns:a16="http://schemas.microsoft.com/office/drawing/2014/main" id="{5AF42CDF-B5D6-4E93-B0D0-17D7A9E43F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" y="2697"/>
                  <a:ext cx="47" cy="2"/>
                </a:xfrm>
                <a:prstGeom prst="rect">
                  <a:avLst/>
                </a:prstGeom>
                <a:solidFill>
                  <a:srgbClr val="006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Rectangle 247">
                  <a:extLst>
                    <a:ext uri="{FF2B5EF4-FFF2-40B4-BE49-F238E27FC236}">
                      <a16:creationId xmlns:a16="http://schemas.microsoft.com/office/drawing/2014/main" id="{8564AC6C-9B1D-4748-BBC0-324FEF496B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" y="2699"/>
                  <a:ext cx="47" cy="3"/>
                </a:xfrm>
                <a:prstGeom prst="rect">
                  <a:avLst/>
                </a:prstGeom>
                <a:solidFill>
                  <a:srgbClr val="006F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Rectangle 248">
                  <a:extLst>
                    <a:ext uri="{FF2B5EF4-FFF2-40B4-BE49-F238E27FC236}">
                      <a16:creationId xmlns:a16="http://schemas.microsoft.com/office/drawing/2014/main" id="{598052B1-60B9-4751-A0A6-A042BB222F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" y="2702"/>
                  <a:ext cx="47" cy="3"/>
                </a:xfrm>
                <a:prstGeom prst="rect">
                  <a:avLst/>
                </a:prstGeom>
                <a:solidFill>
                  <a:srgbClr val="006D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Rectangle 249">
                  <a:extLst>
                    <a:ext uri="{FF2B5EF4-FFF2-40B4-BE49-F238E27FC236}">
                      <a16:creationId xmlns:a16="http://schemas.microsoft.com/office/drawing/2014/main" id="{BCAD6449-89DC-4DC3-AEFC-D9BBE53BC6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" y="2705"/>
                  <a:ext cx="47" cy="3"/>
                </a:xfrm>
                <a:prstGeom prst="rect">
                  <a:avLst/>
                </a:prstGeom>
                <a:solidFill>
                  <a:srgbClr val="006C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Rectangle 250">
                  <a:extLst>
                    <a:ext uri="{FF2B5EF4-FFF2-40B4-BE49-F238E27FC236}">
                      <a16:creationId xmlns:a16="http://schemas.microsoft.com/office/drawing/2014/main" id="{9409AEDF-1593-47B6-A4BB-2EAE35A589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" y="2708"/>
                  <a:ext cx="47" cy="2"/>
                </a:xfrm>
                <a:prstGeom prst="rect">
                  <a:avLst/>
                </a:prstGeom>
                <a:solidFill>
                  <a:srgbClr val="006A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Rectangle 251">
                  <a:extLst>
                    <a:ext uri="{FF2B5EF4-FFF2-40B4-BE49-F238E27FC236}">
                      <a16:creationId xmlns:a16="http://schemas.microsoft.com/office/drawing/2014/main" id="{19813EF2-E5A0-405E-B175-21FEBFE892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" y="2710"/>
                  <a:ext cx="47" cy="3"/>
                </a:xfrm>
                <a:prstGeom prst="rect">
                  <a:avLst/>
                </a:prstGeom>
                <a:solidFill>
                  <a:srgbClr val="0068B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Rectangle 252">
                  <a:extLst>
                    <a:ext uri="{FF2B5EF4-FFF2-40B4-BE49-F238E27FC236}">
                      <a16:creationId xmlns:a16="http://schemas.microsoft.com/office/drawing/2014/main" id="{EACDE5F2-4C7A-4BDE-969C-234A7FC73B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" y="2713"/>
                  <a:ext cx="47" cy="3"/>
                </a:xfrm>
                <a:prstGeom prst="rect">
                  <a:avLst/>
                </a:prstGeom>
                <a:solidFill>
                  <a:srgbClr val="0066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Rectangle 253">
                  <a:extLst>
                    <a:ext uri="{FF2B5EF4-FFF2-40B4-BE49-F238E27FC236}">
                      <a16:creationId xmlns:a16="http://schemas.microsoft.com/office/drawing/2014/main" id="{59CCD7FE-53D7-4C8A-9178-5E6A52AACB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" y="2716"/>
                  <a:ext cx="47" cy="3"/>
                </a:xfrm>
                <a:prstGeom prst="rect">
                  <a:avLst/>
                </a:prstGeom>
                <a:solidFill>
                  <a:srgbClr val="006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Rectangle 254">
                  <a:extLst>
                    <a:ext uri="{FF2B5EF4-FFF2-40B4-BE49-F238E27FC236}">
                      <a16:creationId xmlns:a16="http://schemas.microsoft.com/office/drawing/2014/main" id="{F416D4B5-618B-47A8-A97F-DEBFBB9F17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" y="2719"/>
                  <a:ext cx="47" cy="3"/>
                </a:xfrm>
                <a:prstGeom prst="rect">
                  <a:avLst/>
                </a:prstGeom>
                <a:solidFill>
                  <a:srgbClr val="0063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Rectangle 255">
                  <a:extLst>
                    <a:ext uri="{FF2B5EF4-FFF2-40B4-BE49-F238E27FC236}">
                      <a16:creationId xmlns:a16="http://schemas.microsoft.com/office/drawing/2014/main" id="{62FD6727-39C4-4C76-ACAE-366B03013B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" y="2722"/>
                  <a:ext cx="47" cy="2"/>
                </a:xfrm>
                <a:prstGeom prst="rect">
                  <a:avLst/>
                </a:prstGeom>
                <a:solidFill>
                  <a:srgbClr val="0062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Rectangle 256">
                  <a:extLst>
                    <a:ext uri="{FF2B5EF4-FFF2-40B4-BE49-F238E27FC236}">
                      <a16:creationId xmlns:a16="http://schemas.microsoft.com/office/drawing/2014/main" id="{A84931B2-3578-4EA2-8B53-75E0ABAE81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" y="2724"/>
                  <a:ext cx="47" cy="3"/>
                </a:xfrm>
                <a:prstGeom prst="rect">
                  <a:avLst/>
                </a:prstGeom>
                <a:solidFill>
                  <a:srgbClr val="0061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Rectangle 257">
                  <a:extLst>
                    <a:ext uri="{FF2B5EF4-FFF2-40B4-BE49-F238E27FC236}">
                      <a16:creationId xmlns:a16="http://schemas.microsoft.com/office/drawing/2014/main" id="{3A8FA486-278D-4151-ABFC-B87FB5CA35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" y="2727"/>
                  <a:ext cx="47" cy="6"/>
                </a:xfrm>
                <a:prstGeom prst="rect">
                  <a:avLst/>
                </a:prstGeom>
                <a:solidFill>
                  <a:srgbClr val="0060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258">
                  <a:extLst>
                    <a:ext uri="{FF2B5EF4-FFF2-40B4-BE49-F238E27FC236}">
                      <a16:creationId xmlns:a16="http://schemas.microsoft.com/office/drawing/2014/main" id="{4FB5BE33-BD8D-4C4C-B824-DB1032813E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2693"/>
                  <a:ext cx="43" cy="38"/>
                </a:xfrm>
                <a:custGeom>
                  <a:avLst/>
                  <a:gdLst>
                    <a:gd name="T0" fmla="*/ 43 w 43"/>
                    <a:gd name="T1" fmla="*/ 38 h 38"/>
                    <a:gd name="T2" fmla="*/ 21 w 43"/>
                    <a:gd name="T3" fmla="*/ 0 h 38"/>
                    <a:gd name="T4" fmla="*/ 0 w 43"/>
                    <a:gd name="T5" fmla="*/ 38 h 38"/>
                    <a:gd name="T6" fmla="*/ 43 w 43"/>
                    <a:gd name="T7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38">
                      <a:moveTo>
                        <a:pt x="43" y="38"/>
                      </a:moveTo>
                      <a:lnTo>
                        <a:pt x="21" y="0"/>
                      </a:lnTo>
                      <a:lnTo>
                        <a:pt x="0" y="38"/>
                      </a:lnTo>
                      <a:lnTo>
                        <a:pt x="43" y="38"/>
                      </a:lnTo>
                      <a:close/>
                    </a:path>
                  </a:pathLst>
                </a:cu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Line 259">
                  <a:extLst>
                    <a:ext uri="{FF2B5EF4-FFF2-40B4-BE49-F238E27FC236}">
                      <a16:creationId xmlns:a16="http://schemas.microsoft.com/office/drawing/2014/main" id="{8287CCDD-05BE-416D-BC54-4BC3DE6167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39" y="2659"/>
                  <a:ext cx="0" cy="34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Line 260">
                  <a:extLst>
                    <a:ext uri="{FF2B5EF4-FFF2-40B4-BE49-F238E27FC236}">
                      <a16:creationId xmlns:a16="http://schemas.microsoft.com/office/drawing/2014/main" id="{0C0F60B6-8C34-40E5-B238-DF64E52A2C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39" y="2731"/>
                  <a:ext cx="0" cy="49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Rectangle 261">
                  <a:extLst>
                    <a:ext uri="{FF2B5EF4-FFF2-40B4-BE49-F238E27FC236}">
                      <a16:creationId xmlns:a16="http://schemas.microsoft.com/office/drawing/2014/main" id="{D570A57A-B8C7-4323-B84E-DD32E7EF76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5" y="2691"/>
                  <a:ext cx="47" cy="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262">
                  <a:extLst>
                    <a:ext uri="{FF2B5EF4-FFF2-40B4-BE49-F238E27FC236}">
                      <a16:creationId xmlns:a16="http://schemas.microsoft.com/office/drawing/2014/main" id="{0A25089A-F6CF-4B36-9BA3-AC394B5C9F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5" y="2697"/>
                  <a:ext cx="47" cy="2"/>
                </a:xfrm>
                <a:prstGeom prst="rect">
                  <a:avLst/>
                </a:prstGeom>
                <a:solidFill>
                  <a:srgbClr val="FE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Rectangle 263">
                  <a:extLst>
                    <a:ext uri="{FF2B5EF4-FFF2-40B4-BE49-F238E27FC236}">
                      <a16:creationId xmlns:a16="http://schemas.microsoft.com/office/drawing/2014/main" id="{ED406F85-2387-4183-8170-727FD41ACD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5" y="2699"/>
                  <a:ext cx="47" cy="3"/>
                </a:xfrm>
                <a:prstGeom prst="rect">
                  <a:avLst/>
                </a:prstGeom>
                <a:solidFill>
                  <a:srgbClr val="F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Rectangle 264">
                  <a:extLst>
                    <a:ext uri="{FF2B5EF4-FFF2-40B4-BE49-F238E27FC236}">
                      <a16:creationId xmlns:a16="http://schemas.microsoft.com/office/drawing/2014/main" id="{4CD9D408-C12A-4214-B471-6CA3925C63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5" y="2702"/>
                  <a:ext cx="47" cy="3"/>
                </a:xfrm>
                <a:prstGeom prst="rect">
                  <a:avLst/>
                </a:prstGeom>
                <a:solidFill>
                  <a:srgbClr val="FA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Rectangle 265">
                  <a:extLst>
                    <a:ext uri="{FF2B5EF4-FFF2-40B4-BE49-F238E27FC236}">
                      <a16:creationId xmlns:a16="http://schemas.microsoft.com/office/drawing/2014/main" id="{F701F4CF-C6D5-41ED-849D-1858B7CFF7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5" y="2705"/>
                  <a:ext cx="47" cy="3"/>
                </a:xfrm>
                <a:prstGeom prst="rect">
                  <a:avLst/>
                </a:prstGeom>
                <a:solidFill>
                  <a:srgbClr val="F8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Rectangle 266">
                  <a:extLst>
                    <a:ext uri="{FF2B5EF4-FFF2-40B4-BE49-F238E27FC236}">
                      <a16:creationId xmlns:a16="http://schemas.microsoft.com/office/drawing/2014/main" id="{70195776-5D42-4C62-B038-2B1C64F967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5" y="2708"/>
                  <a:ext cx="47" cy="2"/>
                </a:xfrm>
                <a:prstGeom prst="rect">
                  <a:avLst/>
                </a:prstGeom>
                <a:solidFill>
                  <a:srgbClr val="F4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Rectangle 267">
                  <a:extLst>
                    <a:ext uri="{FF2B5EF4-FFF2-40B4-BE49-F238E27FC236}">
                      <a16:creationId xmlns:a16="http://schemas.microsoft.com/office/drawing/2014/main" id="{EB526D8A-5B52-4EEB-9CE2-DD1E068C29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5" y="2710"/>
                  <a:ext cx="47" cy="3"/>
                </a:xfrm>
                <a:prstGeom prst="rect">
                  <a:avLst/>
                </a:prstGeom>
                <a:solidFill>
                  <a:srgbClr val="F1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Rectangle 268">
                  <a:extLst>
                    <a:ext uri="{FF2B5EF4-FFF2-40B4-BE49-F238E27FC236}">
                      <a16:creationId xmlns:a16="http://schemas.microsoft.com/office/drawing/2014/main" id="{4E67BF51-D09F-43FD-AB8A-C400750BCF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5" y="2713"/>
                  <a:ext cx="47" cy="3"/>
                </a:xfrm>
                <a:prstGeom prst="rect">
                  <a:avLst/>
                </a:prstGeom>
                <a:solidFill>
                  <a:srgbClr val="ED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Rectangle 269">
                  <a:extLst>
                    <a:ext uri="{FF2B5EF4-FFF2-40B4-BE49-F238E27FC236}">
                      <a16:creationId xmlns:a16="http://schemas.microsoft.com/office/drawing/2014/main" id="{B997F11A-3B8C-41B0-97EE-2EFE1DB089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5" y="2716"/>
                  <a:ext cx="47" cy="3"/>
                </a:xfrm>
                <a:prstGeom prst="rect">
                  <a:avLst/>
                </a:prstGeom>
                <a:solidFill>
                  <a:srgbClr val="E9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Rectangle 270">
                  <a:extLst>
                    <a:ext uri="{FF2B5EF4-FFF2-40B4-BE49-F238E27FC236}">
                      <a16:creationId xmlns:a16="http://schemas.microsoft.com/office/drawing/2014/main" id="{583E3907-1541-4FCC-9113-6DC04BF53E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5" y="2719"/>
                  <a:ext cx="47" cy="3"/>
                </a:xfrm>
                <a:prstGeom prst="rect">
                  <a:avLst/>
                </a:prstGeom>
                <a:solidFill>
                  <a:srgbClr val="E6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" name="Rectangle 271">
                  <a:extLst>
                    <a:ext uri="{FF2B5EF4-FFF2-40B4-BE49-F238E27FC236}">
                      <a16:creationId xmlns:a16="http://schemas.microsoft.com/office/drawing/2014/main" id="{6AFEBF66-D6E8-45D7-BE2A-1B71BA00DE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5" y="2722"/>
                  <a:ext cx="47" cy="2"/>
                </a:xfrm>
                <a:prstGeom prst="rect">
                  <a:avLst/>
                </a:prstGeom>
                <a:solidFill>
                  <a:srgbClr val="E4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" name="Rectangle 272">
                  <a:extLst>
                    <a:ext uri="{FF2B5EF4-FFF2-40B4-BE49-F238E27FC236}">
                      <a16:creationId xmlns:a16="http://schemas.microsoft.com/office/drawing/2014/main" id="{22D75707-A8BB-4641-8CC7-6130930959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5" y="2724"/>
                  <a:ext cx="47" cy="3"/>
                </a:xfrm>
                <a:prstGeom prst="rect">
                  <a:avLst/>
                </a:prstGeom>
                <a:solidFill>
                  <a:srgbClr val="E3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Rectangle 273">
                  <a:extLst>
                    <a:ext uri="{FF2B5EF4-FFF2-40B4-BE49-F238E27FC236}">
                      <a16:creationId xmlns:a16="http://schemas.microsoft.com/office/drawing/2014/main" id="{B313D13F-FF92-4079-B142-F62CCA8648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5" y="2727"/>
                  <a:ext cx="47" cy="3"/>
                </a:xfrm>
                <a:prstGeom prst="rect">
                  <a:avLst/>
                </a:prstGeom>
                <a:solidFill>
                  <a:srgbClr val="E2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Rectangle 274">
                  <a:extLst>
                    <a:ext uri="{FF2B5EF4-FFF2-40B4-BE49-F238E27FC236}">
                      <a16:creationId xmlns:a16="http://schemas.microsoft.com/office/drawing/2014/main" id="{FAB35E4C-4FC7-40AB-AAC8-23BEC42B49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5" y="2730"/>
                  <a:ext cx="47" cy="3"/>
                </a:xfrm>
                <a:prstGeom prst="rect">
                  <a:avLst/>
                </a:prstGeom>
                <a:solidFill>
                  <a:srgbClr val="E1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Freeform 275">
                  <a:extLst>
                    <a:ext uri="{FF2B5EF4-FFF2-40B4-BE49-F238E27FC236}">
                      <a16:creationId xmlns:a16="http://schemas.microsoft.com/office/drawing/2014/main" id="{3D53FADB-9430-4A4B-B95B-9F08E94CA5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8" y="2693"/>
                  <a:ext cx="43" cy="38"/>
                </a:xfrm>
                <a:custGeom>
                  <a:avLst/>
                  <a:gdLst>
                    <a:gd name="T0" fmla="*/ 43 w 43"/>
                    <a:gd name="T1" fmla="*/ 38 h 38"/>
                    <a:gd name="T2" fmla="*/ 21 w 43"/>
                    <a:gd name="T3" fmla="*/ 0 h 38"/>
                    <a:gd name="T4" fmla="*/ 0 w 43"/>
                    <a:gd name="T5" fmla="*/ 38 h 38"/>
                    <a:gd name="T6" fmla="*/ 43 w 43"/>
                    <a:gd name="T7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38">
                      <a:moveTo>
                        <a:pt x="43" y="38"/>
                      </a:moveTo>
                      <a:lnTo>
                        <a:pt x="21" y="0"/>
                      </a:lnTo>
                      <a:lnTo>
                        <a:pt x="0" y="38"/>
                      </a:lnTo>
                      <a:lnTo>
                        <a:pt x="43" y="38"/>
                      </a:lnTo>
                      <a:close/>
                    </a:path>
                  </a:pathLst>
                </a:cu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Line 276">
                  <a:extLst>
                    <a:ext uri="{FF2B5EF4-FFF2-40B4-BE49-F238E27FC236}">
                      <a16:creationId xmlns:a16="http://schemas.microsoft.com/office/drawing/2014/main" id="{E15A7A2C-B8F2-4BAB-8204-B5D881E73D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" y="2659"/>
                  <a:ext cx="0" cy="34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Line 277">
                  <a:extLst>
                    <a:ext uri="{FF2B5EF4-FFF2-40B4-BE49-F238E27FC236}">
                      <a16:creationId xmlns:a16="http://schemas.microsoft.com/office/drawing/2014/main" id="{56D9E327-28CD-4802-8883-104EDE33C2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" y="2731"/>
                  <a:ext cx="0" cy="49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Rectangle 278">
                  <a:extLst>
                    <a:ext uri="{FF2B5EF4-FFF2-40B4-BE49-F238E27FC236}">
                      <a16:creationId xmlns:a16="http://schemas.microsoft.com/office/drawing/2014/main" id="{50398A30-1F48-4779-86E9-8A2CF164B7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4" y="2691"/>
                  <a:ext cx="47" cy="6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Rectangle 279">
                  <a:extLst>
                    <a:ext uri="{FF2B5EF4-FFF2-40B4-BE49-F238E27FC236}">
                      <a16:creationId xmlns:a16="http://schemas.microsoft.com/office/drawing/2014/main" id="{84D33B2D-29BE-4156-A34A-0EB0F4D42B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4" y="2697"/>
                  <a:ext cx="47" cy="2"/>
                </a:xfrm>
                <a:prstGeom prst="rect">
                  <a:avLst/>
                </a:prstGeom>
                <a:solidFill>
                  <a:srgbClr val="00AF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Rectangle 280">
                  <a:extLst>
                    <a:ext uri="{FF2B5EF4-FFF2-40B4-BE49-F238E27FC236}">
                      <a16:creationId xmlns:a16="http://schemas.microsoft.com/office/drawing/2014/main" id="{DD073D04-0468-47F4-B1E3-8B1F6BC265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4" y="2699"/>
                  <a:ext cx="47" cy="3"/>
                </a:xfrm>
                <a:prstGeom prst="rect">
                  <a:avLst/>
                </a:prstGeom>
                <a:solidFill>
                  <a:srgbClr val="00AE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Rectangle 281">
                  <a:extLst>
                    <a:ext uri="{FF2B5EF4-FFF2-40B4-BE49-F238E27FC236}">
                      <a16:creationId xmlns:a16="http://schemas.microsoft.com/office/drawing/2014/main" id="{6FB6478A-3C82-4B91-B271-7179CCE4D0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4" y="2702"/>
                  <a:ext cx="47" cy="3"/>
                </a:xfrm>
                <a:prstGeom prst="rect">
                  <a:avLst/>
                </a:prstGeom>
                <a:solidFill>
                  <a:srgbClr val="00AC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Rectangle 282">
                  <a:extLst>
                    <a:ext uri="{FF2B5EF4-FFF2-40B4-BE49-F238E27FC236}">
                      <a16:creationId xmlns:a16="http://schemas.microsoft.com/office/drawing/2014/main" id="{156A9144-90C1-4C12-8035-0A21522140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4" y="2705"/>
                  <a:ext cx="47" cy="3"/>
                </a:xfrm>
                <a:prstGeom prst="rect">
                  <a:avLst/>
                </a:prstGeom>
                <a:solidFill>
                  <a:srgbClr val="00AA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Rectangle 283">
                  <a:extLst>
                    <a:ext uri="{FF2B5EF4-FFF2-40B4-BE49-F238E27FC236}">
                      <a16:creationId xmlns:a16="http://schemas.microsoft.com/office/drawing/2014/main" id="{B257EFBD-D0F9-466A-B8C9-3D9C85195B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4" y="2708"/>
                  <a:ext cx="47" cy="2"/>
                </a:xfrm>
                <a:prstGeom prst="rect">
                  <a:avLst/>
                </a:prstGeom>
                <a:solidFill>
                  <a:srgbClr val="00A8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Rectangle 284">
                  <a:extLst>
                    <a:ext uri="{FF2B5EF4-FFF2-40B4-BE49-F238E27FC236}">
                      <a16:creationId xmlns:a16="http://schemas.microsoft.com/office/drawing/2014/main" id="{763F6CBD-ED5F-438F-80AC-F57C5DCA7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4" y="2710"/>
                  <a:ext cx="47" cy="3"/>
                </a:xfrm>
                <a:prstGeom prst="rect">
                  <a:avLst/>
                </a:prstGeom>
                <a:solidFill>
                  <a:srgbClr val="00A54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Rectangle 285">
                  <a:extLst>
                    <a:ext uri="{FF2B5EF4-FFF2-40B4-BE49-F238E27FC236}">
                      <a16:creationId xmlns:a16="http://schemas.microsoft.com/office/drawing/2014/main" id="{2C8917FC-89D7-458C-8737-D8D881D80C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4" y="2713"/>
                  <a:ext cx="47" cy="3"/>
                </a:xfrm>
                <a:prstGeom prst="rect">
                  <a:avLst/>
                </a:prstGeom>
                <a:solidFill>
                  <a:srgbClr val="00A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Rectangle 286">
                  <a:extLst>
                    <a:ext uri="{FF2B5EF4-FFF2-40B4-BE49-F238E27FC236}">
                      <a16:creationId xmlns:a16="http://schemas.microsoft.com/office/drawing/2014/main" id="{61DA228F-BDF5-4743-B122-65A24C7719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4" y="2716"/>
                  <a:ext cx="47" cy="3"/>
                </a:xfrm>
                <a:prstGeom prst="rect">
                  <a:avLst/>
                </a:prstGeom>
                <a:solidFill>
                  <a:srgbClr val="009F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Rectangle 287">
                  <a:extLst>
                    <a:ext uri="{FF2B5EF4-FFF2-40B4-BE49-F238E27FC236}">
                      <a16:creationId xmlns:a16="http://schemas.microsoft.com/office/drawing/2014/main" id="{063086F6-3F81-4EA3-BDA8-302C9D1F38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4" y="2719"/>
                  <a:ext cx="47" cy="3"/>
                </a:xfrm>
                <a:prstGeom prst="rect">
                  <a:avLst/>
                </a:prstGeom>
                <a:solidFill>
                  <a:srgbClr val="009D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Rectangle 288">
                  <a:extLst>
                    <a:ext uri="{FF2B5EF4-FFF2-40B4-BE49-F238E27FC236}">
                      <a16:creationId xmlns:a16="http://schemas.microsoft.com/office/drawing/2014/main" id="{F417D5D4-CDAB-48D8-9F13-DE9BB8C395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4" y="2722"/>
                  <a:ext cx="47" cy="2"/>
                </a:xfrm>
                <a:prstGeom prst="rect">
                  <a:avLst/>
                </a:prstGeom>
                <a:solidFill>
                  <a:srgbClr val="009B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Rectangle 289">
                  <a:extLst>
                    <a:ext uri="{FF2B5EF4-FFF2-40B4-BE49-F238E27FC236}">
                      <a16:creationId xmlns:a16="http://schemas.microsoft.com/office/drawing/2014/main" id="{9C61B22F-0674-44E0-A1EB-48E35A6D2D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4" y="2724"/>
                  <a:ext cx="47" cy="3"/>
                </a:xfrm>
                <a:prstGeom prst="rect">
                  <a:avLst/>
                </a:prstGeom>
                <a:solidFill>
                  <a:srgbClr val="009A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" name="Rectangle 290">
                  <a:extLst>
                    <a:ext uri="{FF2B5EF4-FFF2-40B4-BE49-F238E27FC236}">
                      <a16:creationId xmlns:a16="http://schemas.microsoft.com/office/drawing/2014/main" id="{E5C44225-4890-45F6-A441-7D90D4AE6B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4" y="2727"/>
                  <a:ext cx="47" cy="6"/>
                </a:xfrm>
                <a:prstGeom prst="rect">
                  <a:avLst/>
                </a:prstGeom>
                <a:solidFill>
                  <a:srgbClr val="0099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" name="Freeform 291">
                  <a:extLst>
                    <a:ext uri="{FF2B5EF4-FFF2-40B4-BE49-F238E27FC236}">
                      <a16:creationId xmlns:a16="http://schemas.microsoft.com/office/drawing/2014/main" id="{B449CDFB-1966-417C-AFE4-F80578B90C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5" y="2693"/>
                  <a:ext cx="43" cy="38"/>
                </a:xfrm>
                <a:custGeom>
                  <a:avLst/>
                  <a:gdLst>
                    <a:gd name="T0" fmla="*/ 43 w 43"/>
                    <a:gd name="T1" fmla="*/ 38 h 38"/>
                    <a:gd name="T2" fmla="*/ 21 w 43"/>
                    <a:gd name="T3" fmla="*/ 0 h 38"/>
                    <a:gd name="T4" fmla="*/ 0 w 43"/>
                    <a:gd name="T5" fmla="*/ 38 h 38"/>
                    <a:gd name="T6" fmla="*/ 43 w 43"/>
                    <a:gd name="T7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38">
                      <a:moveTo>
                        <a:pt x="43" y="38"/>
                      </a:moveTo>
                      <a:lnTo>
                        <a:pt x="21" y="0"/>
                      </a:lnTo>
                      <a:lnTo>
                        <a:pt x="0" y="38"/>
                      </a:lnTo>
                      <a:lnTo>
                        <a:pt x="43" y="38"/>
                      </a:lnTo>
                      <a:close/>
                    </a:path>
                  </a:pathLst>
                </a:cu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Line 292">
                  <a:extLst>
                    <a:ext uri="{FF2B5EF4-FFF2-40B4-BE49-F238E27FC236}">
                      <a16:creationId xmlns:a16="http://schemas.microsoft.com/office/drawing/2014/main" id="{7841860F-BF3A-4238-85E8-C0EE0EE663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576" y="2780"/>
                  <a:ext cx="126" cy="0"/>
                </a:xfrm>
                <a:prstGeom prst="line">
                  <a:avLst/>
                </a:prstGeom>
                <a:noFill/>
                <a:ln w="7938" cap="rnd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Line 293">
                  <a:extLst>
                    <a:ext uri="{FF2B5EF4-FFF2-40B4-BE49-F238E27FC236}">
                      <a16:creationId xmlns:a16="http://schemas.microsoft.com/office/drawing/2014/main" id="{D8661550-19BE-4E29-B3EB-3E001306DF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76" y="2624"/>
                  <a:ext cx="0" cy="37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94">
                  <a:extLst>
                    <a:ext uri="{FF2B5EF4-FFF2-40B4-BE49-F238E27FC236}">
                      <a16:creationId xmlns:a16="http://schemas.microsoft.com/office/drawing/2014/main" id="{488539F2-44A7-4CBC-9BE8-A1203A8C2E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39" y="2465"/>
                  <a:ext cx="0" cy="196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" name="Line 295">
                  <a:extLst>
                    <a:ext uri="{FF2B5EF4-FFF2-40B4-BE49-F238E27FC236}">
                      <a16:creationId xmlns:a16="http://schemas.microsoft.com/office/drawing/2014/main" id="{84920D48-9956-4B02-B974-5F79C4017C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2" y="2306"/>
                  <a:ext cx="0" cy="353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" name="Line 296">
                  <a:extLst>
                    <a:ext uri="{FF2B5EF4-FFF2-40B4-BE49-F238E27FC236}">
                      <a16:creationId xmlns:a16="http://schemas.microsoft.com/office/drawing/2014/main" id="{7767D03F-C291-4B5F-B1C4-B4109F7CBB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61" y="2464"/>
                  <a:ext cx="0" cy="279"/>
                </a:xfrm>
                <a:prstGeom prst="line">
                  <a:avLst/>
                </a:prstGeom>
                <a:noFill/>
                <a:ln w="7938" cap="rnd">
                  <a:solidFill>
                    <a:srgbClr val="40404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" name="Rectangle 297">
                  <a:extLst>
                    <a:ext uri="{FF2B5EF4-FFF2-40B4-BE49-F238E27FC236}">
                      <a16:creationId xmlns:a16="http://schemas.microsoft.com/office/drawing/2014/main" id="{B0E76CC6-8E25-4EE1-96EF-B66751D92A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4" y="2457"/>
                  <a:ext cx="16" cy="17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" name="Rectangle 298">
                  <a:extLst>
                    <a:ext uri="{FF2B5EF4-FFF2-40B4-BE49-F238E27FC236}">
                      <a16:creationId xmlns:a16="http://schemas.microsoft.com/office/drawing/2014/main" id="{4C5AFA8E-5711-4AAB-A6A6-B99D575D80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449"/>
                  <a:ext cx="34" cy="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" name="Rectangle 299">
                  <a:extLst>
                    <a:ext uri="{FF2B5EF4-FFF2-40B4-BE49-F238E27FC236}">
                      <a16:creationId xmlns:a16="http://schemas.microsoft.com/office/drawing/2014/main" id="{6475B97D-2CA6-486B-B4F1-79FDD62B7E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454"/>
                  <a:ext cx="34" cy="3"/>
                </a:xfrm>
                <a:prstGeom prst="rect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" name="Rectangle 300">
                  <a:extLst>
                    <a:ext uri="{FF2B5EF4-FFF2-40B4-BE49-F238E27FC236}">
                      <a16:creationId xmlns:a16="http://schemas.microsoft.com/office/drawing/2014/main" id="{403EC82C-144A-4367-894C-2EDD32811E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457"/>
                  <a:ext cx="34" cy="3"/>
                </a:xfrm>
                <a:prstGeom prst="rect">
                  <a:avLst/>
                </a:prstGeom>
                <a:solidFill>
                  <a:srgbClr val="FDFD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Rectangle 301">
                  <a:extLst>
                    <a:ext uri="{FF2B5EF4-FFF2-40B4-BE49-F238E27FC236}">
                      <a16:creationId xmlns:a16="http://schemas.microsoft.com/office/drawing/2014/main" id="{AEB4D8EE-EE6D-4ECD-AE28-76206491A7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460"/>
                  <a:ext cx="34" cy="2"/>
                </a:xfrm>
                <a:prstGeom prst="rect">
                  <a:avLst/>
                </a:prstGeom>
                <a:solidFill>
                  <a:srgbClr val="FBFB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Rectangle 302">
                  <a:extLst>
                    <a:ext uri="{FF2B5EF4-FFF2-40B4-BE49-F238E27FC236}">
                      <a16:creationId xmlns:a16="http://schemas.microsoft.com/office/drawing/2014/main" id="{EF969241-A1C7-43A7-ACEF-5FA6B833E3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462"/>
                  <a:ext cx="34" cy="3"/>
                </a:xfrm>
                <a:prstGeom prst="rect">
                  <a:avLst/>
                </a:pr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Rectangle 303">
                  <a:extLst>
                    <a:ext uri="{FF2B5EF4-FFF2-40B4-BE49-F238E27FC236}">
                      <a16:creationId xmlns:a16="http://schemas.microsoft.com/office/drawing/2014/main" id="{B08FAD27-E88A-4075-9EB6-F0E09CF07B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465"/>
                  <a:ext cx="34" cy="3"/>
                </a:xfrm>
                <a:prstGeom prst="rect">
                  <a:avLst/>
                </a:prstGeom>
                <a:solidFill>
                  <a:srgbClr val="F7F7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Rectangle 304">
                  <a:extLst>
                    <a:ext uri="{FF2B5EF4-FFF2-40B4-BE49-F238E27FC236}">
                      <a16:creationId xmlns:a16="http://schemas.microsoft.com/office/drawing/2014/main" id="{F525F5AA-DF99-4C3D-B436-4E5BDF8C74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468"/>
                  <a:ext cx="34" cy="3"/>
                </a:xfrm>
                <a:prstGeom prst="rect">
                  <a:avLst/>
                </a:prstGeom>
                <a:solidFill>
                  <a:srgbClr val="F5F5F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Rectangle 305">
                  <a:extLst>
                    <a:ext uri="{FF2B5EF4-FFF2-40B4-BE49-F238E27FC236}">
                      <a16:creationId xmlns:a16="http://schemas.microsoft.com/office/drawing/2014/main" id="{F848A2CC-A9BB-4B20-9019-1F9A008DBA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471"/>
                  <a:ext cx="34" cy="3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Rectangle 306">
                  <a:extLst>
                    <a:ext uri="{FF2B5EF4-FFF2-40B4-BE49-F238E27FC236}">
                      <a16:creationId xmlns:a16="http://schemas.microsoft.com/office/drawing/2014/main" id="{766751F1-706E-498B-8C91-A422896C00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474"/>
                  <a:ext cx="34" cy="2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" name="Rectangle 307">
                  <a:extLst>
                    <a:ext uri="{FF2B5EF4-FFF2-40B4-BE49-F238E27FC236}">
                      <a16:creationId xmlns:a16="http://schemas.microsoft.com/office/drawing/2014/main" id="{4D3D2004-E9AE-4EA5-BE04-A790017885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476"/>
                  <a:ext cx="34" cy="3"/>
                </a:xfrm>
                <a:prstGeom prst="rect">
                  <a:avLst/>
                </a:prstGeom>
                <a:solidFill>
                  <a:srgbClr val="F1F1F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Rectangle 308">
                  <a:extLst>
                    <a:ext uri="{FF2B5EF4-FFF2-40B4-BE49-F238E27FC236}">
                      <a16:creationId xmlns:a16="http://schemas.microsoft.com/office/drawing/2014/main" id="{39623834-ED83-4C34-97FB-A47BC83752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479"/>
                  <a:ext cx="34" cy="3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Rectangle 309">
                  <a:extLst>
                    <a:ext uri="{FF2B5EF4-FFF2-40B4-BE49-F238E27FC236}">
                      <a16:creationId xmlns:a16="http://schemas.microsoft.com/office/drawing/2014/main" id="{70832625-1A6E-4879-90AE-859814AB35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9" y="2450"/>
                  <a:ext cx="31" cy="32"/>
                </a:xfrm>
                <a:prstGeom prst="rect">
                  <a:avLst/>
                </a:prstGeom>
                <a:noFill/>
                <a:ln w="7938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Rectangle 310">
                  <a:extLst>
                    <a:ext uri="{FF2B5EF4-FFF2-40B4-BE49-F238E27FC236}">
                      <a16:creationId xmlns:a16="http://schemas.microsoft.com/office/drawing/2014/main" id="{AA71AE54-D77A-47B7-AB92-86FE44D663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292"/>
                  <a:ext cx="34" cy="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" name="Rectangle 311">
                  <a:extLst>
                    <a:ext uri="{FF2B5EF4-FFF2-40B4-BE49-F238E27FC236}">
                      <a16:creationId xmlns:a16="http://schemas.microsoft.com/office/drawing/2014/main" id="{38CCA1A8-C11B-448E-964A-08E5028F92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295"/>
                  <a:ext cx="34" cy="3"/>
                </a:xfrm>
                <a:prstGeom prst="rect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Rectangle 312">
                  <a:extLst>
                    <a:ext uri="{FF2B5EF4-FFF2-40B4-BE49-F238E27FC236}">
                      <a16:creationId xmlns:a16="http://schemas.microsoft.com/office/drawing/2014/main" id="{36154D7C-B10D-4255-AF04-2E69770FE5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298"/>
                  <a:ext cx="34" cy="3"/>
                </a:xfrm>
                <a:prstGeom prst="rect">
                  <a:avLst/>
                </a:prstGeom>
                <a:solidFill>
                  <a:srgbClr val="FDFD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Rectangle 313">
                  <a:extLst>
                    <a:ext uri="{FF2B5EF4-FFF2-40B4-BE49-F238E27FC236}">
                      <a16:creationId xmlns:a16="http://schemas.microsoft.com/office/drawing/2014/main" id="{5903F4A9-EFEA-4972-9679-6701D8D437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301"/>
                  <a:ext cx="34" cy="3"/>
                </a:xfrm>
                <a:prstGeom prst="rect">
                  <a:avLst/>
                </a:pr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Rectangle 314">
                  <a:extLst>
                    <a:ext uri="{FF2B5EF4-FFF2-40B4-BE49-F238E27FC236}">
                      <a16:creationId xmlns:a16="http://schemas.microsoft.com/office/drawing/2014/main" id="{0662FB35-BE95-4AE1-8758-49D9553459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304"/>
                  <a:ext cx="34" cy="2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" name="Rectangle 315">
                  <a:extLst>
                    <a:ext uri="{FF2B5EF4-FFF2-40B4-BE49-F238E27FC236}">
                      <a16:creationId xmlns:a16="http://schemas.microsoft.com/office/drawing/2014/main" id="{CED39E04-42CE-4A80-99AF-03667ABF5D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306"/>
                  <a:ext cx="34" cy="3"/>
                </a:xfrm>
                <a:prstGeom prst="rect">
                  <a:avLst/>
                </a:prstGeom>
                <a:solidFill>
                  <a:srgbClr val="F8F8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Rectangle 316">
                  <a:extLst>
                    <a:ext uri="{FF2B5EF4-FFF2-40B4-BE49-F238E27FC236}">
                      <a16:creationId xmlns:a16="http://schemas.microsoft.com/office/drawing/2014/main" id="{A50C057A-CFAA-41F9-9897-4CD4454F61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309"/>
                  <a:ext cx="34" cy="3"/>
                </a:xfrm>
                <a:prstGeom prst="rect">
                  <a:avLst/>
                </a:prstGeom>
                <a:solidFill>
                  <a:srgbClr val="F6F6F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Rectangle 317">
                  <a:extLst>
                    <a:ext uri="{FF2B5EF4-FFF2-40B4-BE49-F238E27FC236}">
                      <a16:creationId xmlns:a16="http://schemas.microsoft.com/office/drawing/2014/main" id="{48AFE964-C615-4177-91F6-C33E3CB80A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312"/>
                  <a:ext cx="34" cy="3"/>
                </a:xfrm>
                <a:prstGeom prst="rect">
                  <a:avLst/>
                </a:prstGeom>
                <a:solidFill>
                  <a:srgbClr val="F4F4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" name="Rectangle 318">
                  <a:extLst>
                    <a:ext uri="{FF2B5EF4-FFF2-40B4-BE49-F238E27FC236}">
                      <a16:creationId xmlns:a16="http://schemas.microsoft.com/office/drawing/2014/main" id="{919544BC-F415-4D8C-83B6-BD4226BB3E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315"/>
                  <a:ext cx="34" cy="3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Rectangle 319">
                  <a:extLst>
                    <a:ext uri="{FF2B5EF4-FFF2-40B4-BE49-F238E27FC236}">
                      <a16:creationId xmlns:a16="http://schemas.microsoft.com/office/drawing/2014/main" id="{304F081B-7DFD-42FE-82BA-805C58600C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318"/>
                  <a:ext cx="34" cy="2"/>
                </a:xfrm>
                <a:prstGeom prst="rect">
                  <a:avLst/>
                </a:prstGeom>
                <a:solidFill>
                  <a:srgbClr val="F1F1F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Rectangle 320">
                  <a:extLst>
                    <a:ext uri="{FF2B5EF4-FFF2-40B4-BE49-F238E27FC236}">
                      <a16:creationId xmlns:a16="http://schemas.microsoft.com/office/drawing/2014/main" id="{324DD6BA-CFA8-4D02-81F3-80AA948500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320"/>
                  <a:ext cx="34" cy="6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Rectangle 321">
                  <a:extLst>
                    <a:ext uri="{FF2B5EF4-FFF2-40B4-BE49-F238E27FC236}">
                      <a16:creationId xmlns:a16="http://schemas.microsoft.com/office/drawing/2014/main" id="{0D88FDA4-882B-450A-B62F-789F790B16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9" y="2293"/>
                  <a:ext cx="31" cy="31"/>
                </a:xfrm>
                <a:prstGeom prst="rect">
                  <a:avLst/>
                </a:prstGeom>
                <a:noFill/>
                <a:ln w="7938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Rectangle 322">
                  <a:extLst>
                    <a:ext uri="{FF2B5EF4-FFF2-40B4-BE49-F238E27FC236}">
                      <a16:creationId xmlns:a16="http://schemas.microsoft.com/office/drawing/2014/main" id="{2BC252C5-BF65-448B-A18C-D2806B4933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607"/>
                  <a:ext cx="34" cy="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Rectangle 323">
                  <a:extLst>
                    <a:ext uri="{FF2B5EF4-FFF2-40B4-BE49-F238E27FC236}">
                      <a16:creationId xmlns:a16="http://schemas.microsoft.com/office/drawing/2014/main" id="{3189FDEF-849F-4B56-A2C8-54EC1C4DD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610"/>
                  <a:ext cx="34" cy="6"/>
                </a:xfrm>
                <a:prstGeom prst="rect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Rectangle 324">
                  <a:extLst>
                    <a:ext uri="{FF2B5EF4-FFF2-40B4-BE49-F238E27FC236}">
                      <a16:creationId xmlns:a16="http://schemas.microsoft.com/office/drawing/2014/main" id="{B0D15AD9-35B9-4BEB-9C40-18FB94D742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616"/>
                  <a:ext cx="34" cy="3"/>
                </a:xfrm>
                <a:prstGeom prst="rect">
                  <a:avLst/>
                </a:pr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Rectangle 325">
                  <a:extLst>
                    <a:ext uri="{FF2B5EF4-FFF2-40B4-BE49-F238E27FC236}">
                      <a16:creationId xmlns:a16="http://schemas.microsoft.com/office/drawing/2014/main" id="{CF558674-F22E-4F7A-AC08-5C5FBB3CAE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619"/>
                  <a:ext cx="34" cy="2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Rectangle 326">
                  <a:extLst>
                    <a:ext uri="{FF2B5EF4-FFF2-40B4-BE49-F238E27FC236}">
                      <a16:creationId xmlns:a16="http://schemas.microsoft.com/office/drawing/2014/main" id="{28B7675B-DE41-4015-9722-370C71A6DF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621"/>
                  <a:ext cx="34" cy="3"/>
                </a:xfrm>
                <a:prstGeom prst="rect">
                  <a:avLst/>
                </a:prstGeom>
                <a:solidFill>
                  <a:srgbClr val="F8F8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Rectangle 327">
                  <a:extLst>
                    <a:ext uri="{FF2B5EF4-FFF2-40B4-BE49-F238E27FC236}">
                      <a16:creationId xmlns:a16="http://schemas.microsoft.com/office/drawing/2014/main" id="{D19AD899-6518-4982-A049-60CAB7DFE8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624"/>
                  <a:ext cx="34" cy="3"/>
                </a:xfrm>
                <a:prstGeom prst="rect">
                  <a:avLst/>
                </a:prstGeom>
                <a:solidFill>
                  <a:srgbClr val="F6F6F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Rectangle 328">
                  <a:extLst>
                    <a:ext uri="{FF2B5EF4-FFF2-40B4-BE49-F238E27FC236}">
                      <a16:creationId xmlns:a16="http://schemas.microsoft.com/office/drawing/2014/main" id="{171D2506-1C43-4788-94E8-24FB6EA016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627"/>
                  <a:ext cx="34" cy="3"/>
                </a:xfrm>
                <a:prstGeom prst="rect">
                  <a:avLst/>
                </a:prstGeom>
                <a:solidFill>
                  <a:srgbClr val="F4F4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" name="Rectangle 329">
                  <a:extLst>
                    <a:ext uri="{FF2B5EF4-FFF2-40B4-BE49-F238E27FC236}">
                      <a16:creationId xmlns:a16="http://schemas.microsoft.com/office/drawing/2014/main" id="{DA49AC45-4A35-4933-8599-B6B8F39AD3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630"/>
                  <a:ext cx="34" cy="2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Rectangle 330">
                  <a:extLst>
                    <a:ext uri="{FF2B5EF4-FFF2-40B4-BE49-F238E27FC236}">
                      <a16:creationId xmlns:a16="http://schemas.microsoft.com/office/drawing/2014/main" id="{D5B4413F-31DB-49A7-84AE-1CBC7345A3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632"/>
                  <a:ext cx="34" cy="3"/>
                </a:xfrm>
                <a:prstGeom prst="rect">
                  <a:avLst/>
                </a:prstGeom>
                <a:solidFill>
                  <a:srgbClr val="F1F1F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Rectangle 331">
                  <a:extLst>
                    <a:ext uri="{FF2B5EF4-FFF2-40B4-BE49-F238E27FC236}">
                      <a16:creationId xmlns:a16="http://schemas.microsoft.com/office/drawing/2014/main" id="{EFF386A7-D952-4559-8DCD-A9DF5929D4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635"/>
                  <a:ext cx="34" cy="6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Rectangle 332">
                  <a:extLst>
                    <a:ext uri="{FF2B5EF4-FFF2-40B4-BE49-F238E27FC236}">
                      <a16:creationId xmlns:a16="http://schemas.microsoft.com/office/drawing/2014/main" id="{39D3E0BB-F448-46F1-8376-74C3AB7349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608"/>
                  <a:ext cx="32" cy="32"/>
                </a:xfrm>
                <a:prstGeom prst="rect">
                  <a:avLst/>
                </a:prstGeom>
                <a:noFill/>
                <a:ln w="7938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Rectangle 333">
                  <a:extLst>
                    <a:ext uri="{FF2B5EF4-FFF2-40B4-BE49-F238E27FC236}">
                      <a16:creationId xmlns:a16="http://schemas.microsoft.com/office/drawing/2014/main" id="{988DE199-D986-4F5D-9473-570E4DACDA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763"/>
                  <a:ext cx="34" cy="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Rectangle 334">
                  <a:extLst>
                    <a:ext uri="{FF2B5EF4-FFF2-40B4-BE49-F238E27FC236}">
                      <a16:creationId xmlns:a16="http://schemas.microsoft.com/office/drawing/2014/main" id="{F5C38C97-3950-4782-93A3-D96974B995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769"/>
                  <a:ext cx="34" cy="3"/>
                </a:xfrm>
                <a:prstGeom prst="rect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Rectangle 335">
                  <a:extLst>
                    <a:ext uri="{FF2B5EF4-FFF2-40B4-BE49-F238E27FC236}">
                      <a16:creationId xmlns:a16="http://schemas.microsoft.com/office/drawing/2014/main" id="{1BEDD8FB-3D94-4E3D-8B81-81857B848F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772"/>
                  <a:ext cx="34" cy="3"/>
                </a:xfrm>
                <a:prstGeom prst="rect">
                  <a:avLst/>
                </a:prstGeom>
                <a:solidFill>
                  <a:srgbClr val="FDFD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Rectangle 336">
                  <a:extLst>
                    <a:ext uri="{FF2B5EF4-FFF2-40B4-BE49-F238E27FC236}">
                      <a16:creationId xmlns:a16="http://schemas.microsoft.com/office/drawing/2014/main" id="{1E5EEEFC-E0B9-40ED-AE73-8302389ACB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775"/>
                  <a:ext cx="34" cy="2"/>
                </a:xfrm>
                <a:prstGeom prst="rect">
                  <a:avLst/>
                </a:pr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Rectangle 337">
                  <a:extLst>
                    <a:ext uri="{FF2B5EF4-FFF2-40B4-BE49-F238E27FC236}">
                      <a16:creationId xmlns:a16="http://schemas.microsoft.com/office/drawing/2014/main" id="{1C29D1F5-3A83-49C8-80DE-6D7ACA896D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777"/>
                  <a:ext cx="34" cy="3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Rectangle 338">
                  <a:extLst>
                    <a:ext uri="{FF2B5EF4-FFF2-40B4-BE49-F238E27FC236}">
                      <a16:creationId xmlns:a16="http://schemas.microsoft.com/office/drawing/2014/main" id="{8190081D-2A7C-4DC1-8D95-5EF7F8F8F9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780"/>
                  <a:ext cx="34" cy="3"/>
                </a:xfrm>
                <a:prstGeom prst="rect">
                  <a:avLst/>
                </a:prstGeom>
                <a:solidFill>
                  <a:srgbClr val="F8F8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Rectangle 339">
                  <a:extLst>
                    <a:ext uri="{FF2B5EF4-FFF2-40B4-BE49-F238E27FC236}">
                      <a16:creationId xmlns:a16="http://schemas.microsoft.com/office/drawing/2014/main" id="{D94F75B6-8896-4184-B081-2CFF7C1198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783"/>
                  <a:ext cx="34" cy="3"/>
                </a:xfrm>
                <a:prstGeom prst="rect">
                  <a:avLst/>
                </a:prstGeom>
                <a:solidFill>
                  <a:srgbClr val="F5F5F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Rectangle 340">
                  <a:extLst>
                    <a:ext uri="{FF2B5EF4-FFF2-40B4-BE49-F238E27FC236}">
                      <a16:creationId xmlns:a16="http://schemas.microsoft.com/office/drawing/2014/main" id="{1002C5E8-5DB5-4D00-A16A-2F22A47086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786"/>
                  <a:ext cx="34" cy="2"/>
                </a:xfrm>
                <a:prstGeom prst="rect">
                  <a:avLst/>
                </a:prstGeom>
                <a:solidFill>
                  <a:srgbClr val="F4F4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Rectangle 341">
                  <a:extLst>
                    <a:ext uri="{FF2B5EF4-FFF2-40B4-BE49-F238E27FC236}">
                      <a16:creationId xmlns:a16="http://schemas.microsoft.com/office/drawing/2014/main" id="{1013A3A1-EC76-4091-A459-92561B06DA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788"/>
                  <a:ext cx="34" cy="3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Rectangle 342">
                  <a:extLst>
                    <a:ext uri="{FF2B5EF4-FFF2-40B4-BE49-F238E27FC236}">
                      <a16:creationId xmlns:a16="http://schemas.microsoft.com/office/drawing/2014/main" id="{979C29D4-C70F-4D5E-9B96-44305C8CCD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791"/>
                  <a:ext cx="34" cy="3"/>
                </a:xfrm>
                <a:prstGeom prst="rect">
                  <a:avLst/>
                </a:prstGeom>
                <a:solidFill>
                  <a:srgbClr val="F1F1F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Rectangle 343">
                  <a:extLst>
                    <a:ext uri="{FF2B5EF4-FFF2-40B4-BE49-F238E27FC236}">
                      <a16:creationId xmlns:a16="http://schemas.microsoft.com/office/drawing/2014/main" id="{717CB0B6-94C9-4B33-8DF7-55747EFED9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794"/>
                  <a:ext cx="34" cy="3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Rectangle 344">
                  <a:extLst>
                    <a:ext uri="{FF2B5EF4-FFF2-40B4-BE49-F238E27FC236}">
                      <a16:creationId xmlns:a16="http://schemas.microsoft.com/office/drawing/2014/main" id="{AB630A67-5694-4842-AE83-714EC34F44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766"/>
                  <a:ext cx="32" cy="32"/>
                </a:xfrm>
                <a:prstGeom prst="rect">
                  <a:avLst/>
                </a:prstGeom>
                <a:noFill/>
                <a:ln w="7938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Rectangle 345">
                  <a:extLst>
                    <a:ext uri="{FF2B5EF4-FFF2-40B4-BE49-F238E27FC236}">
                      <a16:creationId xmlns:a16="http://schemas.microsoft.com/office/drawing/2014/main" id="{21BABA1A-72AD-4FA2-8E0A-285BEE399D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3" y="2352"/>
                  <a:ext cx="78" cy="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</a:rPr>
                    <a:t>D1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3" name="Rectangle 346">
                  <a:extLst>
                    <a:ext uri="{FF2B5EF4-FFF2-40B4-BE49-F238E27FC236}">
                      <a16:creationId xmlns:a16="http://schemas.microsoft.com/office/drawing/2014/main" id="{A64281A5-8EC8-4979-BA05-865C8CBE86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7" y="2511"/>
                  <a:ext cx="78" cy="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</a:rPr>
                    <a:t>D2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4" name="Rectangle 347">
                  <a:extLst>
                    <a:ext uri="{FF2B5EF4-FFF2-40B4-BE49-F238E27FC236}">
                      <a16:creationId xmlns:a16="http://schemas.microsoft.com/office/drawing/2014/main" id="{CB9D229D-77E4-435E-9508-8AC61263DE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9" y="2664"/>
                  <a:ext cx="78" cy="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</a:rPr>
                    <a:t>D3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5" name="Rectangle 348">
                  <a:extLst>
                    <a:ext uri="{FF2B5EF4-FFF2-40B4-BE49-F238E27FC236}">
                      <a16:creationId xmlns:a16="http://schemas.microsoft.com/office/drawing/2014/main" id="{70C47A2F-2513-4C0D-8BFC-B96DDB9F71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6" y="2699"/>
                  <a:ext cx="78" cy="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</a:rPr>
                    <a:t>D4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6" name="Rectangle 349">
                  <a:extLst>
                    <a:ext uri="{FF2B5EF4-FFF2-40B4-BE49-F238E27FC236}">
                      <a16:creationId xmlns:a16="http://schemas.microsoft.com/office/drawing/2014/main" id="{D235B1F5-8C97-492E-8BC9-650A7071D1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6" y="2844"/>
                  <a:ext cx="34" cy="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" name="Rectangle 350">
                  <a:extLst>
                    <a:ext uri="{FF2B5EF4-FFF2-40B4-BE49-F238E27FC236}">
                      <a16:creationId xmlns:a16="http://schemas.microsoft.com/office/drawing/2014/main" id="{FD925538-EBB5-46AE-A286-AB7DE9D878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6" y="2847"/>
                  <a:ext cx="34" cy="6"/>
                </a:xfrm>
                <a:prstGeom prst="rect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Rectangle 351">
                  <a:extLst>
                    <a:ext uri="{FF2B5EF4-FFF2-40B4-BE49-F238E27FC236}">
                      <a16:creationId xmlns:a16="http://schemas.microsoft.com/office/drawing/2014/main" id="{036C6E39-1225-4982-9E9F-E1A4E7F98C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6" y="2853"/>
                  <a:ext cx="34" cy="2"/>
                </a:xfrm>
                <a:prstGeom prst="rect">
                  <a:avLst/>
                </a:pr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Rectangle 352">
                  <a:extLst>
                    <a:ext uri="{FF2B5EF4-FFF2-40B4-BE49-F238E27FC236}">
                      <a16:creationId xmlns:a16="http://schemas.microsoft.com/office/drawing/2014/main" id="{F2F6A8C6-EE07-45BD-AAEA-73650948A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6" y="2855"/>
                  <a:ext cx="34" cy="3"/>
                </a:xfrm>
                <a:prstGeom prst="rect">
                  <a:avLst/>
                </a:prstGeom>
                <a:solidFill>
                  <a:srgbClr val="FBFB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Rectangle 353">
                  <a:extLst>
                    <a:ext uri="{FF2B5EF4-FFF2-40B4-BE49-F238E27FC236}">
                      <a16:creationId xmlns:a16="http://schemas.microsoft.com/office/drawing/2014/main" id="{6F909864-24CF-4C10-A885-482DE83642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6" y="2858"/>
                  <a:ext cx="34" cy="3"/>
                </a:xfrm>
                <a:prstGeom prst="rect">
                  <a:avLst/>
                </a:pr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" name="Rectangle 354">
                  <a:extLst>
                    <a:ext uri="{FF2B5EF4-FFF2-40B4-BE49-F238E27FC236}">
                      <a16:creationId xmlns:a16="http://schemas.microsoft.com/office/drawing/2014/main" id="{AA3936F9-00FE-4CEE-B00A-BB5A939FC7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6" y="2861"/>
                  <a:ext cx="34" cy="3"/>
                </a:xfrm>
                <a:prstGeom prst="rect">
                  <a:avLst/>
                </a:prstGeom>
                <a:solidFill>
                  <a:srgbClr val="F6F6F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" name="Rectangle 355">
                  <a:extLst>
                    <a:ext uri="{FF2B5EF4-FFF2-40B4-BE49-F238E27FC236}">
                      <a16:creationId xmlns:a16="http://schemas.microsoft.com/office/drawing/2014/main" id="{064EC6BC-9BE1-42E1-A192-A0C318A0AE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6" y="2864"/>
                  <a:ext cx="34" cy="2"/>
                </a:xfrm>
                <a:prstGeom prst="rect">
                  <a:avLst/>
                </a:prstGeom>
                <a:solidFill>
                  <a:srgbClr val="F4F4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" name="Rectangle 356">
                  <a:extLst>
                    <a:ext uri="{FF2B5EF4-FFF2-40B4-BE49-F238E27FC236}">
                      <a16:creationId xmlns:a16="http://schemas.microsoft.com/office/drawing/2014/main" id="{9E7D5906-F37C-4CA9-AED1-F793301D9B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6" y="2866"/>
                  <a:ext cx="34" cy="3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Rectangle 357">
                  <a:extLst>
                    <a:ext uri="{FF2B5EF4-FFF2-40B4-BE49-F238E27FC236}">
                      <a16:creationId xmlns:a16="http://schemas.microsoft.com/office/drawing/2014/main" id="{DA1E8E6D-F91F-4FB5-B0D0-70077F10A3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6" y="2869"/>
                  <a:ext cx="34" cy="3"/>
                </a:xfrm>
                <a:prstGeom prst="rect">
                  <a:avLst/>
                </a:prstGeom>
                <a:solidFill>
                  <a:srgbClr val="F1F1F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" name="Rectangle 358">
                  <a:extLst>
                    <a:ext uri="{FF2B5EF4-FFF2-40B4-BE49-F238E27FC236}">
                      <a16:creationId xmlns:a16="http://schemas.microsoft.com/office/drawing/2014/main" id="{EA3F88C7-A221-469E-9E8A-6CDD58D32C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6" y="2872"/>
                  <a:ext cx="34" cy="6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Rectangle 359">
                  <a:extLst>
                    <a:ext uri="{FF2B5EF4-FFF2-40B4-BE49-F238E27FC236}">
                      <a16:creationId xmlns:a16="http://schemas.microsoft.com/office/drawing/2014/main" id="{160E43C7-E500-42CA-B37E-33DA6D33E2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6" y="2845"/>
                  <a:ext cx="32" cy="31"/>
                </a:xfrm>
                <a:prstGeom prst="rect">
                  <a:avLst/>
                </a:prstGeom>
                <a:noFill/>
                <a:ln w="7938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Rectangle 360">
                  <a:extLst>
                    <a:ext uri="{FF2B5EF4-FFF2-40B4-BE49-F238E27FC236}">
                      <a16:creationId xmlns:a16="http://schemas.microsoft.com/office/drawing/2014/main" id="{74B228D9-12FD-441B-88CF-A5AD1C4B04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1" y="2779"/>
                  <a:ext cx="116" cy="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</a:rPr>
                    <a:t>GND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8" name="Rectangle 361">
                  <a:extLst>
                    <a:ext uri="{FF2B5EF4-FFF2-40B4-BE49-F238E27FC236}">
                      <a16:creationId xmlns:a16="http://schemas.microsoft.com/office/drawing/2014/main" id="{083BCF4B-C439-49EF-96FA-762CD9E85E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404"/>
                  <a:ext cx="33" cy="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" name="Rectangle 362">
                  <a:extLst>
                    <a:ext uri="{FF2B5EF4-FFF2-40B4-BE49-F238E27FC236}">
                      <a16:creationId xmlns:a16="http://schemas.microsoft.com/office/drawing/2014/main" id="{A3AEA6B7-4AC4-46CD-BD0A-179E76B2C0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410"/>
                  <a:ext cx="33" cy="2"/>
                </a:xfrm>
                <a:prstGeom prst="rect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" name="Rectangle 363">
                  <a:extLst>
                    <a:ext uri="{FF2B5EF4-FFF2-40B4-BE49-F238E27FC236}">
                      <a16:creationId xmlns:a16="http://schemas.microsoft.com/office/drawing/2014/main" id="{5337975F-EBE2-4B4E-B921-48358A9604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412"/>
                  <a:ext cx="33" cy="3"/>
                </a:xfrm>
                <a:prstGeom prst="rect">
                  <a:avLst/>
                </a:prstGeom>
                <a:solidFill>
                  <a:srgbClr val="FDFD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" name="Rectangle 364">
                  <a:extLst>
                    <a:ext uri="{FF2B5EF4-FFF2-40B4-BE49-F238E27FC236}">
                      <a16:creationId xmlns:a16="http://schemas.microsoft.com/office/drawing/2014/main" id="{14729B8D-6392-4E36-9659-6EA0300CF7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415"/>
                  <a:ext cx="33" cy="3"/>
                </a:xfrm>
                <a:prstGeom prst="rect">
                  <a:avLst/>
                </a:pr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" name="Rectangle 365">
                  <a:extLst>
                    <a:ext uri="{FF2B5EF4-FFF2-40B4-BE49-F238E27FC236}">
                      <a16:creationId xmlns:a16="http://schemas.microsoft.com/office/drawing/2014/main" id="{084BEDE9-F5B9-4D3F-92F5-FC53514518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418"/>
                  <a:ext cx="33" cy="3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" name="Rectangle 366">
                  <a:extLst>
                    <a:ext uri="{FF2B5EF4-FFF2-40B4-BE49-F238E27FC236}">
                      <a16:creationId xmlns:a16="http://schemas.microsoft.com/office/drawing/2014/main" id="{1B96B3E5-9A89-430D-8CB0-5102558C15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421"/>
                  <a:ext cx="33" cy="2"/>
                </a:xfrm>
                <a:prstGeom prst="rect">
                  <a:avLst/>
                </a:prstGeom>
                <a:solidFill>
                  <a:srgbClr val="F8F8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" name="Rectangle 367">
                  <a:extLst>
                    <a:ext uri="{FF2B5EF4-FFF2-40B4-BE49-F238E27FC236}">
                      <a16:creationId xmlns:a16="http://schemas.microsoft.com/office/drawing/2014/main" id="{29EA81A3-55DA-430D-97F8-E9B63D3B4A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423"/>
                  <a:ext cx="33" cy="3"/>
                </a:xfrm>
                <a:prstGeom prst="rect">
                  <a:avLst/>
                </a:prstGeom>
                <a:solidFill>
                  <a:srgbClr val="F5F5F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" name="Rectangle 368">
                  <a:extLst>
                    <a:ext uri="{FF2B5EF4-FFF2-40B4-BE49-F238E27FC236}">
                      <a16:creationId xmlns:a16="http://schemas.microsoft.com/office/drawing/2014/main" id="{049ED891-534E-4084-8773-D75AB490D0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426"/>
                  <a:ext cx="33" cy="3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" name="Rectangle 369">
                  <a:extLst>
                    <a:ext uri="{FF2B5EF4-FFF2-40B4-BE49-F238E27FC236}">
                      <a16:creationId xmlns:a16="http://schemas.microsoft.com/office/drawing/2014/main" id="{4114A3BE-6D17-4094-8F33-DF122065C5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429"/>
                  <a:ext cx="33" cy="3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" name="Rectangle 370">
                  <a:extLst>
                    <a:ext uri="{FF2B5EF4-FFF2-40B4-BE49-F238E27FC236}">
                      <a16:creationId xmlns:a16="http://schemas.microsoft.com/office/drawing/2014/main" id="{8E6EAECA-42B9-400A-B749-97E7FE1D06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432"/>
                  <a:ext cx="33" cy="3"/>
                </a:xfrm>
                <a:prstGeom prst="rect">
                  <a:avLst/>
                </a:prstGeom>
                <a:solidFill>
                  <a:srgbClr val="F1F1F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" name="Rectangle 371">
                  <a:extLst>
                    <a:ext uri="{FF2B5EF4-FFF2-40B4-BE49-F238E27FC236}">
                      <a16:creationId xmlns:a16="http://schemas.microsoft.com/office/drawing/2014/main" id="{D76BF806-0C8F-4F19-9147-6CCA9C1B03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435"/>
                  <a:ext cx="33" cy="2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Oval 374">
                  <a:extLst>
                    <a:ext uri="{FF2B5EF4-FFF2-40B4-BE49-F238E27FC236}">
                      <a16:creationId xmlns:a16="http://schemas.microsoft.com/office/drawing/2014/main" id="{9B363F15-C58F-499E-9408-E650365601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4" y="2288"/>
                  <a:ext cx="23" cy="23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" name="Oval 375">
                  <a:extLst>
                    <a:ext uri="{FF2B5EF4-FFF2-40B4-BE49-F238E27FC236}">
                      <a16:creationId xmlns:a16="http://schemas.microsoft.com/office/drawing/2014/main" id="{27DC62AC-E994-42C3-886D-3BACB3077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4" y="2288"/>
                  <a:ext cx="23" cy="23"/>
                </a:xfrm>
                <a:prstGeom prst="ellipse">
                  <a:avLst/>
                </a:prstGeom>
                <a:noFill/>
                <a:ln w="7938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Rectangle 376">
                  <a:extLst>
                    <a:ext uri="{FF2B5EF4-FFF2-40B4-BE49-F238E27FC236}">
                      <a16:creationId xmlns:a16="http://schemas.microsoft.com/office/drawing/2014/main" id="{DE4D4268-B9F1-4787-9019-2E661507C0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4" y="2723"/>
                  <a:ext cx="214" cy="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</a:rPr>
                    <a:t>SYNC/INT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4" name="Rectangle 377">
                  <a:extLst>
                    <a:ext uri="{FF2B5EF4-FFF2-40B4-BE49-F238E27FC236}">
                      <a16:creationId xmlns:a16="http://schemas.microsoft.com/office/drawing/2014/main" id="{05020D32-7341-4E36-B260-C0163D08C3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733"/>
                  <a:ext cx="33" cy="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Rectangle 378">
                  <a:extLst>
                    <a:ext uri="{FF2B5EF4-FFF2-40B4-BE49-F238E27FC236}">
                      <a16:creationId xmlns:a16="http://schemas.microsoft.com/office/drawing/2014/main" id="{5F126485-15E7-492A-971B-BFFE9CF2A4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738"/>
                  <a:ext cx="33" cy="3"/>
                </a:xfrm>
                <a:prstGeom prst="rect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" name="Rectangle 379">
                  <a:extLst>
                    <a:ext uri="{FF2B5EF4-FFF2-40B4-BE49-F238E27FC236}">
                      <a16:creationId xmlns:a16="http://schemas.microsoft.com/office/drawing/2014/main" id="{5A901367-72B8-42D3-9A31-E872C42D2A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741"/>
                  <a:ext cx="33" cy="3"/>
                </a:xfrm>
                <a:prstGeom prst="rect">
                  <a:avLst/>
                </a:prstGeom>
                <a:solidFill>
                  <a:srgbClr val="FDFD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Rectangle 380">
                  <a:extLst>
                    <a:ext uri="{FF2B5EF4-FFF2-40B4-BE49-F238E27FC236}">
                      <a16:creationId xmlns:a16="http://schemas.microsoft.com/office/drawing/2014/main" id="{A310A260-66A2-4477-A22D-EEC86C25C1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744"/>
                  <a:ext cx="33" cy="3"/>
                </a:xfrm>
                <a:prstGeom prst="rect">
                  <a:avLst/>
                </a:prstGeom>
                <a:solidFill>
                  <a:srgbClr val="FBFB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Rectangle 381">
                  <a:extLst>
                    <a:ext uri="{FF2B5EF4-FFF2-40B4-BE49-F238E27FC236}">
                      <a16:creationId xmlns:a16="http://schemas.microsoft.com/office/drawing/2014/main" id="{078D9909-0E66-4E8C-892C-C1C5599FB3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747"/>
                  <a:ext cx="33" cy="2"/>
                </a:xfrm>
                <a:prstGeom prst="rect">
                  <a:avLst/>
                </a:pr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Rectangle 382">
                  <a:extLst>
                    <a:ext uri="{FF2B5EF4-FFF2-40B4-BE49-F238E27FC236}">
                      <a16:creationId xmlns:a16="http://schemas.microsoft.com/office/drawing/2014/main" id="{8962F897-A61F-45A5-B89F-4E8FCBAD5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749"/>
                  <a:ext cx="33" cy="3"/>
                </a:xfrm>
                <a:prstGeom prst="rect">
                  <a:avLst/>
                </a:prstGeom>
                <a:solidFill>
                  <a:srgbClr val="F7F7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" name="Rectangle 383">
                  <a:extLst>
                    <a:ext uri="{FF2B5EF4-FFF2-40B4-BE49-F238E27FC236}">
                      <a16:creationId xmlns:a16="http://schemas.microsoft.com/office/drawing/2014/main" id="{997158E5-A81E-4861-8249-0224DBE74B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752"/>
                  <a:ext cx="33" cy="3"/>
                </a:xfrm>
                <a:prstGeom prst="rect">
                  <a:avLst/>
                </a:prstGeom>
                <a:solidFill>
                  <a:srgbClr val="F5F5F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Rectangle 384">
                  <a:extLst>
                    <a:ext uri="{FF2B5EF4-FFF2-40B4-BE49-F238E27FC236}">
                      <a16:creationId xmlns:a16="http://schemas.microsoft.com/office/drawing/2014/main" id="{05A81E52-082B-4101-A5CD-2F4A8E8815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755"/>
                  <a:ext cx="33" cy="3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Rectangle 385">
                  <a:extLst>
                    <a:ext uri="{FF2B5EF4-FFF2-40B4-BE49-F238E27FC236}">
                      <a16:creationId xmlns:a16="http://schemas.microsoft.com/office/drawing/2014/main" id="{1948E599-1EEF-4644-809B-B731F167FD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758"/>
                  <a:ext cx="33" cy="3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Rectangle 386">
                  <a:extLst>
                    <a:ext uri="{FF2B5EF4-FFF2-40B4-BE49-F238E27FC236}">
                      <a16:creationId xmlns:a16="http://schemas.microsoft.com/office/drawing/2014/main" id="{F80DCA58-2C9B-4856-B437-4F82F857AC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761"/>
                  <a:ext cx="33" cy="2"/>
                </a:xfrm>
                <a:prstGeom prst="rect">
                  <a:avLst/>
                </a:prstGeom>
                <a:solidFill>
                  <a:srgbClr val="F1F1F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Rectangle 387">
                  <a:extLst>
                    <a:ext uri="{FF2B5EF4-FFF2-40B4-BE49-F238E27FC236}">
                      <a16:creationId xmlns:a16="http://schemas.microsoft.com/office/drawing/2014/main" id="{3AF4AAED-718E-4E37-A401-7C3823CA98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763"/>
                  <a:ext cx="33" cy="3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388">
                  <a:extLst>
                    <a:ext uri="{FF2B5EF4-FFF2-40B4-BE49-F238E27FC236}">
                      <a16:creationId xmlns:a16="http://schemas.microsoft.com/office/drawing/2014/main" id="{F6AE02AB-536B-42B7-9AC7-0FCCE53070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734"/>
                  <a:ext cx="32" cy="32"/>
                </a:xfrm>
                <a:prstGeom prst="rect">
                  <a:avLst/>
                </a:prstGeom>
                <a:noFill/>
                <a:ln w="7938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Rectangle 389">
                  <a:extLst>
                    <a:ext uri="{FF2B5EF4-FFF2-40B4-BE49-F238E27FC236}">
                      <a16:creationId xmlns:a16="http://schemas.microsoft.com/office/drawing/2014/main" id="{CDBE174A-1FE5-42B8-A2A7-D8CD796CA3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630"/>
                  <a:ext cx="33" cy="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Rectangle 390">
                  <a:extLst>
                    <a:ext uri="{FF2B5EF4-FFF2-40B4-BE49-F238E27FC236}">
                      <a16:creationId xmlns:a16="http://schemas.microsoft.com/office/drawing/2014/main" id="{5520B8C3-1C93-4789-B1AA-92A17ECB8A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635"/>
                  <a:ext cx="33" cy="3"/>
                </a:xfrm>
                <a:prstGeom prst="rect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Rectangle 391">
                  <a:extLst>
                    <a:ext uri="{FF2B5EF4-FFF2-40B4-BE49-F238E27FC236}">
                      <a16:creationId xmlns:a16="http://schemas.microsoft.com/office/drawing/2014/main" id="{C3319F43-A3CC-45BF-82C4-1C783FDE7F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638"/>
                  <a:ext cx="33" cy="3"/>
                </a:xfrm>
                <a:prstGeom prst="rect">
                  <a:avLst/>
                </a:prstGeom>
                <a:solidFill>
                  <a:srgbClr val="FDFD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392">
                  <a:extLst>
                    <a:ext uri="{FF2B5EF4-FFF2-40B4-BE49-F238E27FC236}">
                      <a16:creationId xmlns:a16="http://schemas.microsoft.com/office/drawing/2014/main" id="{870FA5BF-B5B8-4171-A84D-33F6F9C260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641"/>
                  <a:ext cx="33" cy="3"/>
                </a:xfrm>
                <a:prstGeom prst="rect">
                  <a:avLst/>
                </a:prstGeom>
                <a:solidFill>
                  <a:srgbClr val="FBFB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" name="Rectangle 393">
                  <a:extLst>
                    <a:ext uri="{FF2B5EF4-FFF2-40B4-BE49-F238E27FC236}">
                      <a16:creationId xmlns:a16="http://schemas.microsoft.com/office/drawing/2014/main" id="{0E25195A-8E3D-4864-9F0E-2009D04351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644"/>
                  <a:ext cx="33" cy="2"/>
                </a:xfrm>
                <a:prstGeom prst="rect">
                  <a:avLst/>
                </a:pr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" name="Rectangle 394">
                  <a:extLst>
                    <a:ext uri="{FF2B5EF4-FFF2-40B4-BE49-F238E27FC236}">
                      <a16:creationId xmlns:a16="http://schemas.microsoft.com/office/drawing/2014/main" id="{23199C96-46B5-4E34-9CDA-AAD566A099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646"/>
                  <a:ext cx="33" cy="3"/>
                </a:xfrm>
                <a:prstGeom prst="rect">
                  <a:avLst/>
                </a:prstGeom>
                <a:solidFill>
                  <a:srgbClr val="F7F7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Rectangle 395">
                  <a:extLst>
                    <a:ext uri="{FF2B5EF4-FFF2-40B4-BE49-F238E27FC236}">
                      <a16:creationId xmlns:a16="http://schemas.microsoft.com/office/drawing/2014/main" id="{91C106AF-31EB-4E36-BD93-8C72DCCD76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649"/>
                  <a:ext cx="33" cy="3"/>
                </a:xfrm>
                <a:prstGeom prst="rect">
                  <a:avLst/>
                </a:prstGeom>
                <a:solidFill>
                  <a:srgbClr val="F5F5F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Rectangle 396">
                  <a:extLst>
                    <a:ext uri="{FF2B5EF4-FFF2-40B4-BE49-F238E27FC236}">
                      <a16:creationId xmlns:a16="http://schemas.microsoft.com/office/drawing/2014/main" id="{85AD60F3-962F-4F2C-A099-5FFA2387BD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652"/>
                  <a:ext cx="33" cy="3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Rectangle 397">
                  <a:extLst>
                    <a:ext uri="{FF2B5EF4-FFF2-40B4-BE49-F238E27FC236}">
                      <a16:creationId xmlns:a16="http://schemas.microsoft.com/office/drawing/2014/main" id="{3D861E58-278C-4A36-9167-221A5600FF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655"/>
                  <a:ext cx="33" cy="3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5" name="Rectangle 398">
                  <a:extLst>
                    <a:ext uri="{FF2B5EF4-FFF2-40B4-BE49-F238E27FC236}">
                      <a16:creationId xmlns:a16="http://schemas.microsoft.com/office/drawing/2014/main" id="{A62C2A8D-046A-4175-AC15-5F77ABAAA7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658"/>
                  <a:ext cx="33" cy="2"/>
                </a:xfrm>
                <a:prstGeom prst="rect">
                  <a:avLst/>
                </a:prstGeom>
                <a:solidFill>
                  <a:srgbClr val="F1F1F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6" name="Rectangle 399">
                  <a:extLst>
                    <a:ext uri="{FF2B5EF4-FFF2-40B4-BE49-F238E27FC236}">
                      <a16:creationId xmlns:a16="http://schemas.microsoft.com/office/drawing/2014/main" id="{D3269F72-306B-4D24-A31E-FE0CFC79D8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660"/>
                  <a:ext cx="33" cy="3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Rectangle 400">
                  <a:extLst>
                    <a:ext uri="{FF2B5EF4-FFF2-40B4-BE49-F238E27FC236}">
                      <a16:creationId xmlns:a16="http://schemas.microsoft.com/office/drawing/2014/main" id="{6884DE7C-14FD-44A3-95CC-C8131F588E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631"/>
                  <a:ext cx="32" cy="32"/>
                </a:xfrm>
                <a:prstGeom prst="rect">
                  <a:avLst/>
                </a:prstGeom>
                <a:noFill/>
                <a:ln w="7938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" name="Rectangle 401">
                  <a:extLst>
                    <a:ext uri="{FF2B5EF4-FFF2-40B4-BE49-F238E27FC236}">
                      <a16:creationId xmlns:a16="http://schemas.microsoft.com/office/drawing/2014/main" id="{486FEEA8-1AFA-4C9A-B9FA-E4A7A177DD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6" y="2621"/>
                  <a:ext cx="105" cy="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</a:rPr>
                    <a:t>SDA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19" name="Line 402">
                  <a:extLst>
                    <a:ext uri="{FF2B5EF4-FFF2-40B4-BE49-F238E27FC236}">
                      <a16:creationId xmlns:a16="http://schemas.microsoft.com/office/drawing/2014/main" id="{357DE629-788D-4EE3-AF77-C27EAC87DE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8" y="2425"/>
                  <a:ext cx="189" cy="0"/>
                </a:xfrm>
                <a:prstGeom prst="line">
                  <a:avLst/>
                </a:prstGeom>
                <a:noFill/>
                <a:ln w="7938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Freeform 403">
                  <a:extLst>
                    <a:ext uri="{FF2B5EF4-FFF2-40B4-BE49-F238E27FC236}">
                      <a16:creationId xmlns:a16="http://schemas.microsoft.com/office/drawing/2014/main" id="{B1DE8417-4943-42C7-B133-642580EAB3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2" y="2461"/>
                  <a:ext cx="36" cy="37"/>
                </a:xfrm>
                <a:custGeom>
                  <a:avLst/>
                  <a:gdLst>
                    <a:gd name="T0" fmla="*/ 0 w 36"/>
                    <a:gd name="T1" fmla="*/ 37 h 37"/>
                    <a:gd name="T2" fmla="*/ 18 w 36"/>
                    <a:gd name="T3" fmla="*/ 37 h 37"/>
                    <a:gd name="T4" fmla="*/ 18 w 36"/>
                    <a:gd name="T5" fmla="*/ 0 h 37"/>
                    <a:gd name="T6" fmla="*/ 36 w 36"/>
                    <a:gd name="T7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7">
                      <a:moveTo>
                        <a:pt x="0" y="37"/>
                      </a:moveTo>
                      <a:lnTo>
                        <a:pt x="18" y="37"/>
                      </a:lnTo>
                      <a:lnTo>
                        <a:pt x="18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7938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Rectangle 404">
                  <a:extLst>
                    <a:ext uri="{FF2B5EF4-FFF2-40B4-BE49-F238E27FC236}">
                      <a16:creationId xmlns:a16="http://schemas.microsoft.com/office/drawing/2014/main" id="{05C52F70-ED07-4949-9AFC-E14B5C889F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2" y="2469"/>
                  <a:ext cx="100" cy="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</a:rPr>
                    <a:t>OFF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2" name="Rectangle 405">
                  <a:extLst>
                    <a:ext uri="{FF2B5EF4-FFF2-40B4-BE49-F238E27FC236}">
                      <a16:creationId xmlns:a16="http://schemas.microsoft.com/office/drawing/2014/main" id="{CD03E8A7-3584-4035-A7A5-540BECF144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0" y="2430"/>
                  <a:ext cx="86" cy="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</a:rPr>
                    <a:t>ON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57A2362F-7B46-46B1-913A-1FA81055E133}"/>
                </a:ext>
              </a:extLst>
            </p:cNvPr>
            <p:cNvCxnSpPr>
              <a:cxnSpLocks/>
            </p:cNvCxnSpPr>
            <p:nvPr/>
          </p:nvCxnSpPr>
          <p:spPr>
            <a:xfrm>
              <a:off x="5000625" y="3813966"/>
              <a:ext cx="0" cy="59532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72EC7216-E95E-413F-949E-34B0C9259DC7}"/>
                </a:ext>
              </a:extLst>
            </p:cNvPr>
            <p:cNvSpPr/>
            <p:nvPr/>
          </p:nvSpPr>
          <p:spPr>
            <a:xfrm>
              <a:off x="4665664" y="3813966"/>
              <a:ext cx="330199" cy="1849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3" name="Action Button: Home 1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8A904007-DEFC-4897-A698-1AA5AB2E5FB8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1873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234059-D4A1-4BDF-922C-A8D0E47FD5E5}"/>
              </a:ext>
            </a:extLst>
          </p:cNvPr>
          <p:cNvSpPr/>
          <p:nvPr/>
        </p:nvSpPr>
        <p:spPr>
          <a:xfrm>
            <a:off x="228602" y="4004109"/>
            <a:ext cx="3760907" cy="8796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defTabSz="914355">
              <a:defRPr/>
            </a:pPr>
            <a:endParaRPr lang="en-US" sz="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379" indent="-171379" defTabSz="914355"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Battery powered applications: E-tag, Smart watch, E-Cigarettes, Wearables</a:t>
            </a:r>
          </a:p>
          <a:p>
            <a:pPr marL="171379" indent="-171379" defTabSz="914355"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Smart speaker</a:t>
            </a:r>
          </a:p>
          <a:p>
            <a:pPr marL="171379" indent="-171379" defTabSz="914355"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Router and switches</a:t>
            </a:r>
          </a:p>
          <a:p>
            <a:pPr marL="171379" indent="-171379" defTabSz="914355"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Internet-of-Things (IOT)</a:t>
            </a:r>
          </a:p>
          <a:p>
            <a:pPr marL="171379" indent="-171379" defTabSz="914355"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Handheld device</a:t>
            </a:r>
          </a:p>
          <a:p>
            <a:pPr marL="171379" indent="-171379" defTabSz="914355">
              <a:buFont typeface="Arial" pitchFamily="34" charset="0"/>
              <a:buChar char="•"/>
              <a:defRPr/>
            </a:pPr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379" indent="-171379" defTabSz="914355">
              <a:buFont typeface="Arial" pitchFamily="34" charset="0"/>
              <a:buChar char="•"/>
              <a:defRPr/>
            </a:pPr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394" lvl="1" indent="-171379" defTabSz="914355">
              <a:buFont typeface="Arial" pitchFamily="34" charset="0"/>
              <a:buChar char="•"/>
              <a:defRPr/>
            </a:pPr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394" lvl="1" indent="-171379" defTabSz="914355">
              <a:buFont typeface="Arial" pitchFamily="34" charset="0"/>
              <a:buChar char="•"/>
              <a:defRPr/>
            </a:pPr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355">
              <a:defRPr/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80DB17-61EA-425E-A7AC-23C1BE2CB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" y="185166"/>
            <a:ext cx="9018984" cy="50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7134" tIns="28566" rIns="57134" bIns="28566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507847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6pPr>
            <a:lvl7pPr marL="1015695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7pPr>
            <a:lvl8pPr marL="1523539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8pPr>
            <a:lvl9pPr marL="203138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9pPr>
          </a:lstStyle>
          <a:p>
            <a:pPr defTabSz="685800">
              <a:defRPr/>
            </a:pPr>
            <a:r>
              <a:rPr lang="fi-FI" sz="2700" kern="0" dirty="0">
                <a:solidFill>
                  <a:srgbClr val="DE0000"/>
                </a:solidFill>
                <a:latin typeface="Arial"/>
              </a:rPr>
              <a:t>LP5811/3</a:t>
            </a:r>
            <a:endParaRPr lang="en-US" sz="2400" kern="0" dirty="0">
              <a:solidFill>
                <a:srgbClr val="DE0000"/>
              </a:solidFill>
              <a:latin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30618-FC19-4CE8-913C-3FA6EA9853EB}"/>
              </a:ext>
            </a:extLst>
          </p:cNvPr>
          <p:cNvSpPr/>
          <p:nvPr/>
        </p:nvSpPr>
        <p:spPr>
          <a:xfrm>
            <a:off x="228602" y="1112357"/>
            <a:ext cx="3760907" cy="2766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Supply voltage range:</a:t>
            </a:r>
            <a:r>
              <a:rPr lang="en-US" sz="788" b="1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 </a:t>
            </a:r>
            <a:r>
              <a:rPr lang="en-US" sz="788" b="1" dirty="0">
                <a:solidFill>
                  <a:srgbClr val="DE0000"/>
                </a:solidFill>
                <a:latin typeface="Arial"/>
                <a:cs typeface="Calibri" panose="020F0502020204030204" pitchFamily="34" charset="0"/>
              </a:rPr>
              <a:t>0.5V</a:t>
            </a: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 – 5.5V (Powering up from </a:t>
            </a:r>
            <a:r>
              <a:rPr lang="en-US" sz="788" b="1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1.8V</a:t>
            </a: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)</a:t>
            </a:r>
          </a:p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 err="1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Vout</a:t>
            </a: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 up to </a:t>
            </a:r>
            <a:r>
              <a:rPr lang="en-US" sz="788" b="1" dirty="0">
                <a:solidFill>
                  <a:srgbClr val="DE0000"/>
                </a:solidFill>
                <a:latin typeface="Arial"/>
                <a:cs typeface="Calibri" panose="020F0502020204030204" pitchFamily="34" charset="0"/>
              </a:rPr>
              <a:t>5.5V</a:t>
            </a: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 for Boost </a:t>
            </a:r>
          </a:p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Time-cross-multiplexing (TCM) dot matrix</a:t>
            </a:r>
          </a:p>
          <a:p>
            <a:pPr marL="552168" lvl="1" indent="-171442" defTabSz="914355">
              <a:lnSpc>
                <a:spcPct val="110000"/>
              </a:lnSpc>
              <a:buClr>
                <a:srgbClr val="000000"/>
              </a:buClr>
              <a:buFont typeface="Courier New" panose="02070309020205020404" pitchFamily="49" charset="0"/>
              <a:buChar char="o"/>
              <a:defRPr/>
            </a:pPr>
            <a:r>
              <a:rPr lang="en-US" sz="788" b="1" dirty="0">
                <a:solidFill>
                  <a:srgbClr val="DE0000"/>
                </a:solidFill>
                <a:latin typeface="Arial"/>
                <a:cs typeface="Calibri" panose="020F0502020204030204" pitchFamily="34" charset="0"/>
              </a:rPr>
              <a:t>Up to 12</a:t>
            </a:r>
            <a:r>
              <a:rPr lang="en-US" sz="788" b="1" dirty="0">
                <a:solidFill>
                  <a:srgbClr val="FF0000"/>
                </a:solidFill>
                <a:latin typeface="Arial"/>
                <a:cs typeface="Calibri" panose="020F0502020204030204" pitchFamily="34" charset="0"/>
              </a:rPr>
              <a:t> </a:t>
            </a: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LEDs (4 RGB LEDs) with individual control</a:t>
            </a:r>
          </a:p>
          <a:p>
            <a:pPr marL="552168" lvl="1" indent="-171442" defTabSz="914355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Current source/sink capability: </a:t>
            </a:r>
            <a:r>
              <a:rPr lang="en-US" sz="788" b="1" dirty="0">
                <a:solidFill>
                  <a:srgbClr val="DE0000"/>
                </a:solidFill>
                <a:latin typeface="Arial"/>
                <a:cs typeface="Calibri" panose="020F0502020204030204" pitchFamily="34" charset="0"/>
              </a:rPr>
              <a:t>50mA</a:t>
            </a:r>
            <a:r>
              <a:rPr lang="en-US" sz="788" b="1" dirty="0">
                <a:solidFill>
                  <a:srgbClr val="FF0000"/>
                </a:solidFill>
                <a:latin typeface="Arial"/>
                <a:cs typeface="Calibri" panose="020F0502020204030204" pitchFamily="34" charset="0"/>
              </a:rPr>
              <a:t> </a:t>
            </a: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when </a:t>
            </a:r>
            <a:r>
              <a:rPr lang="en-US" sz="788" dirty="0" err="1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Vcc</a:t>
            </a: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 &gt; 3.3V</a:t>
            </a:r>
          </a:p>
          <a:p>
            <a:pPr marL="552168" lvl="1" indent="-171442" defTabSz="914355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Average LED current: 4-dot: 50mA(Max.), 12-dot: 12.5mA(Max.)</a:t>
            </a:r>
          </a:p>
          <a:p>
            <a:pPr marL="552168" lvl="1" indent="-171442" defTabSz="914355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6kHz multiplexing frequency to avoid visual flicker</a:t>
            </a:r>
          </a:p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Ultra-low power consumption </a:t>
            </a:r>
          </a:p>
          <a:p>
            <a:pPr marL="552168" lvl="1" indent="-171442" defTabSz="914355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Shutdown current: 0.2uA(Typ.), 2uA(Max.)</a:t>
            </a:r>
          </a:p>
          <a:p>
            <a:pPr marL="552168" lvl="1" indent="-171442" defTabSz="914355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Standby current: </a:t>
            </a:r>
            <a:r>
              <a:rPr lang="en-US" sz="788" b="1" dirty="0">
                <a:solidFill>
                  <a:srgbClr val="DE0000"/>
                </a:solidFill>
                <a:latin typeface="Arial"/>
                <a:cs typeface="Calibri" panose="020F0502020204030204" pitchFamily="34" charset="0"/>
              </a:rPr>
              <a:t>3uA</a:t>
            </a: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(Typ.), 5uA(Max.)</a:t>
            </a:r>
          </a:p>
          <a:p>
            <a:pPr marL="552168" lvl="1" indent="-171442" defTabSz="914355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Operation current in normal mode: </a:t>
            </a:r>
            <a:r>
              <a:rPr lang="en-US" sz="788" b="1" dirty="0">
                <a:solidFill>
                  <a:srgbClr val="DE0000"/>
                </a:solidFill>
                <a:latin typeface="Arial"/>
                <a:cs typeface="Calibri" panose="020F0502020204030204" pitchFamily="34" charset="0"/>
              </a:rPr>
              <a:t>0.5mA</a:t>
            </a: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(Typ.)</a:t>
            </a:r>
          </a:p>
          <a:p>
            <a:pPr marL="171379" lvl="1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Flexible dimming control</a:t>
            </a:r>
          </a:p>
          <a:p>
            <a:pPr marL="552168" lvl="1" indent="-171442" defTabSz="914355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PWM dimming: </a:t>
            </a:r>
            <a:r>
              <a:rPr lang="en-US" sz="788" b="1" dirty="0">
                <a:solidFill>
                  <a:srgbClr val="DE0000"/>
                </a:solidFill>
                <a:latin typeface="Arial"/>
                <a:cs typeface="Calibri" panose="020F0502020204030204" pitchFamily="34" charset="0"/>
              </a:rPr>
              <a:t>8-Bit</a:t>
            </a: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, Gamma correction: 256 steps, 24kHz Freq.</a:t>
            </a:r>
          </a:p>
          <a:p>
            <a:pPr marL="552168" lvl="1" indent="-171442" defTabSz="914355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Analog dimming: </a:t>
            </a:r>
            <a:r>
              <a:rPr lang="en-US" sz="788" b="1" dirty="0">
                <a:solidFill>
                  <a:srgbClr val="DE0000"/>
                </a:solidFill>
                <a:latin typeface="Arial"/>
                <a:cs typeface="Calibri" panose="020F0502020204030204" pitchFamily="34" charset="0"/>
              </a:rPr>
              <a:t>8-Bit</a:t>
            </a:r>
          </a:p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1MHz I</a:t>
            </a:r>
            <a:r>
              <a:rPr lang="en-US" sz="788" baseline="30000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2</a:t>
            </a: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C interface, 4 P/N to support up to 4 devices used with one I</a:t>
            </a:r>
            <a:r>
              <a:rPr lang="en-US" sz="788" baseline="30000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2</a:t>
            </a: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C bus</a:t>
            </a:r>
          </a:p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Logic pin power rail: 1.8V / 3.3V / 5V</a:t>
            </a:r>
          </a:p>
          <a:p>
            <a:pPr marL="171379" indent="-171379" defTabSz="914355">
              <a:lnSpc>
                <a:spcPct val="110000"/>
              </a:lnSpc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US" sz="788" b="1" dirty="0">
                <a:solidFill>
                  <a:srgbClr val="DE0000"/>
                </a:solidFill>
                <a:latin typeface="Arial"/>
                <a:cs typeface="Calibri" panose="020F0502020204030204" pitchFamily="34" charset="0"/>
              </a:rPr>
              <a:t>Autonomous control</a:t>
            </a: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: Auto breathing and blinking</a:t>
            </a:r>
          </a:p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LED open/short detection </a:t>
            </a:r>
          </a:p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Operating temperature range: -40°C ~ +85°C</a:t>
            </a:r>
          </a:p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Package: DSBGA-12 (1.84mm x 1,43mm), WSON-12 (3mm x 3mm)</a:t>
            </a:r>
          </a:p>
          <a:p>
            <a:pPr defTabSz="914355">
              <a:defRPr/>
            </a:pPr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291B421B-6E45-4D9A-A5B2-4E3D32AED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2" y="855183"/>
            <a:ext cx="3760907" cy="2571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91406" tIns="45705" rIns="91406" bIns="45705" anchor="ctr"/>
          <a:lstStyle/>
          <a:p>
            <a:pPr defTabSz="914355">
              <a:defRPr/>
            </a:pPr>
            <a:r>
              <a:rPr lang="en-US" sz="15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F09F4F2F-98E2-458C-BED9-4C10DB6A1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6386" y="855178"/>
            <a:ext cx="4817525" cy="2571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91406" tIns="45705" rIns="91406" bIns="45705" anchor="ctr"/>
          <a:lstStyle/>
          <a:p>
            <a:pPr defTabSz="914355"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rPr>
              <a:t>Benefits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079089E5-0DB4-46B6-BA59-957145C55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2" y="3878206"/>
            <a:ext cx="3760907" cy="2518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91406" tIns="45705" rIns="91406" bIns="45705" anchor="ctr"/>
          <a:lstStyle/>
          <a:p>
            <a:pPr defTabSz="914355"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E64FAE-66E8-4327-876D-EFAF9186E158}"/>
              </a:ext>
            </a:extLst>
          </p:cNvPr>
          <p:cNvSpPr/>
          <p:nvPr/>
        </p:nvSpPr>
        <p:spPr>
          <a:xfrm>
            <a:off x="4026383" y="1112355"/>
            <a:ext cx="4817526" cy="748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Low supply voltage and Boost enable battery-powered applications (AA battery, Coin cell, Li-ion)</a:t>
            </a:r>
          </a:p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Time-cross-multiplexing(TCM) scheme saves total system PCB size and PCB traces</a:t>
            </a:r>
          </a:p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Ultra-low </a:t>
            </a:r>
            <a:r>
              <a:rPr lang="en-US" sz="788" dirty="0" err="1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Iq</a:t>
            </a:r>
            <a:r>
              <a:rPr lang="en-US" sz="788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 saves system power and extends battery life</a:t>
            </a:r>
          </a:p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ysClr val="windowText" lastClr="000000"/>
                </a:solidFill>
                <a:latin typeface="Arial"/>
                <a:cs typeface="Calibri" panose="020F0502020204030204" pitchFamily="34" charset="0"/>
              </a:rPr>
              <a:t>Flexible dimming control for smooth LED lighting patterns</a:t>
            </a:r>
          </a:p>
          <a:p>
            <a:pPr marL="171379" indent="-171379" defTabSz="914355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788" dirty="0">
                <a:solidFill>
                  <a:sysClr val="windowText" lastClr="000000"/>
                </a:solidFill>
                <a:latin typeface="Arial"/>
                <a:cs typeface="Calibri" panose="020F0502020204030204" pitchFamily="34" charset="0"/>
              </a:rPr>
              <a:t>Autonomous control offloads MCU bandwidth</a:t>
            </a:r>
          </a:p>
          <a:p>
            <a:pPr marL="173665" indent="-172967" defTabSz="914355"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D6028BF0-B249-4B71-9BA2-0B3EC65167EC}"/>
              </a:ext>
            </a:extLst>
          </p:cNvPr>
          <p:cNvSpPr txBox="1">
            <a:spLocks/>
          </p:cNvSpPr>
          <p:nvPr/>
        </p:nvSpPr>
        <p:spPr>
          <a:xfrm>
            <a:off x="6642100" y="4649700"/>
            <a:ext cx="2133600" cy="15478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3807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7614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1422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5229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903706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284449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2665187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045926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defTabSz="914355">
              <a:defRPr/>
            </a:pPr>
            <a:fld id="{B53548F6-AAA9-4A8D-A869-511B3DFE3256}" type="slidenum">
              <a:rPr lang="en-US" sz="800">
                <a:solidFill>
                  <a:srgbClr val="000000"/>
                </a:solidFill>
                <a:latin typeface="Arial"/>
              </a:rPr>
              <a:pPr algn="r" defTabSz="914355">
                <a:defRPr/>
              </a:pPr>
              <a:t>47</a:t>
            </a:fld>
            <a:endParaRPr lang="en-US" sz="8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450C35-665D-4F37-AB05-59F9D245C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576" y="1850948"/>
            <a:ext cx="2371704" cy="15178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DBF9F1-92DC-4A68-9A3D-7F2188DB9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576" y="3402294"/>
            <a:ext cx="3315168" cy="1410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1792A2-80C8-4AEC-B0DA-097DD44A0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428" y="2036155"/>
            <a:ext cx="1707273" cy="13147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658E4A-8483-4294-B113-BC6442B91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142" y="3370148"/>
            <a:ext cx="1164326" cy="15178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B112EBA-3D7A-4E8A-BE60-30EE0EA840F9}"/>
              </a:ext>
            </a:extLst>
          </p:cNvPr>
          <p:cNvSpPr/>
          <p:nvPr/>
        </p:nvSpPr>
        <p:spPr>
          <a:xfrm>
            <a:off x="205740" y="548640"/>
            <a:ext cx="870965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fi-FI" sz="1500" b="1" dirty="0">
                <a:solidFill>
                  <a:srgbClr val="000000"/>
                </a:solidFill>
              </a:rPr>
              <a:t>4/</a:t>
            </a:r>
            <a:r>
              <a:rPr lang="en-US" sz="1500" b="1" dirty="0">
                <a:solidFill>
                  <a:srgbClr val="000000"/>
                </a:solidFill>
              </a:rPr>
              <a:t>12 LED Dots I</a:t>
            </a:r>
            <a:r>
              <a:rPr lang="en-US" sz="1500" b="1" baseline="30000" dirty="0">
                <a:solidFill>
                  <a:srgbClr val="000000"/>
                </a:solidFill>
              </a:rPr>
              <a:t>2</a:t>
            </a:r>
            <a:r>
              <a:rPr lang="en-US" sz="1500" b="1" dirty="0">
                <a:solidFill>
                  <a:srgbClr val="000000"/>
                </a:solidFill>
              </a:rPr>
              <a:t>C Synchronous Boost RGB LED Driver With Auto Animation Control</a:t>
            </a:r>
          </a:p>
        </p:txBody>
      </p:sp>
      <p:sp>
        <p:nvSpPr>
          <p:cNvPr id="15" name="AutoShape 87">
            <a:extLst>
              <a:ext uri="{FF2B5EF4-FFF2-40B4-BE49-F238E27FC236}">
                <a16:creationId xmlns:a16="http://schemas.microsoft.com/office/drawing/2014/main" id="{D0AA8847-2448-4702-8CCB-1D6D20A88E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68265" y="250916"/>
            <a:ext cx="975647" cy="247073"/>
          </a:xfrm>
          <a:prstGeom prst="roundRect">
            <a:avLst>
              <a:gd name="adj" fmla="val 12102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20250" rIns="20250" anchor="ctr"/>
          <a:lstStyle/>
          <a:p>
            <a:pPr algn="ctr" defTabSz="342725">
              <a:defRPr/>
            </a:pPr>
            <a:r>
              <a:rPr lang="en-US" altLang="en-US" sz="1050" b="1" kern="0" dirty="0">
                <a:solidFill>
                  <a:srgbClr val="FFFFFF"/>
                </a:solidFill>
                <a:latin typeface="Arial"/>
                <a:cs typeface="Arial" charset="0"/>
              </a:rPr>
              <a:t>RTM</a:t>
            </a:r>
          </a:p>
        </p:txBody>
      </p:sp>
      <p:sp>
        <p:nvSpPr>
          <p:cNvPr id="16" name="Action Button: Home 13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D698C09D-DF8A-434B-82B0-B6E307A9BF44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5281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2B047-7B6B-4DFA-8DED-1420F02B8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E0000"/>
                </a:solidFill>
              </a:rPr>
              <a:t>LP5814</a:t>
            </a:r>
            <a:r>
              <a:rPr lang="en-US" dirty="0"/>
              <a:t> </a:t>
            </a:r>
            <a:br>
              <a:rPr lang="en-US" dirty="0"/>
            </a:br>
            <a:r>
              <a:rPr lang="en-US" sz="1500" dirty="0">
                <a:solidFill>
                  <a:schemeClr val="tx1"/>
                </a:solidFill>
              </a:rPr>
              <a:t>4 - CH RGBW LED driver with auto animation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CBE67A-0ED2-44B4-A372-6E5136E58F5A}"/>
              </a:ext>
            </a:extLst>
          </p:cNvPr>
          <p:cNvSpPr/>
          <p:nvPr/>
        </p:nvSpPr>
        <p:spPr>
          <a:xfrm>
            <a:off x="231775" y="877162"/>
            <a:ext cx="5074796" cy="2669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5" tIns="60940" rIns="121875" bIns="60940"/>
          <a:lstStyle/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Supply Voltage Range: 2.5V-5.5V </a:t>
            </a:r>
          </a:p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VLED up to 5.5V  </a:t>
            </a:r>
          </a:p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4-CH RGBW LED driver</a:t>
            </a:r>
          </a:p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sink capability: </a:t>
            </a:r>
            <a:r>
              <a:rPr lang="en-US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 51mA  </a:t>
            </a:r>
          </a:p>
          <a:p>
            <a:pPr marL="171375" lvl="1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Ultra-low power consumption </a:t>
            </a:r>
          </a:p>
          <a:p>
            <a:pPr marL="514275" lvl="2" indent="-171375" defTabSz="914333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Shutdown current: </a:t>
            </a: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0.1uA(Typ.), 0.3uA(Max.)</a:t>
            </a:r>
          </a:p>
          <a:p>
            <a:pPr marL="514275" lvl="2" indent="-171375" defTabSz="914333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Standby current: 26uA(Max.)</a:t>
            </a:r>
          </a:p>
          <a:p>
            <a:pPr marL="171375" lvl="1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Dimming control</a:t>
            </a:r>
          </a:p>
          <a:p>
            <a:pPr marL="514275" lvl="2" indent="-171375" defTabSz="914333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ndividual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PWM dimming: </a:t>
            </a: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23kHz, 8-bit</a:t>
            </a:r>
          </a:p>
          <a:p>
            <a:pPr marL="514275" lvl="2" indent="-171375" defTabSz="914333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ndividual a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nalog dimming: 8-bit</a:t>
            </a:r>
          </a:p>
          <a:p>
            <a:pPr marL="171375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1MHz/400kHz I2C interface</a:t>
            </a:r>
          </a:p>
          <a:p>
            <a:pPr marL="171375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Autonomous animation control</a:t>
            </a:r>
          </a:p>
          <a:p>
            <a:pPr marL="171375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Compatible with 1.8V I/O</a:t>
            </a:r>
          </a:p>
          <a:p>
            <a:pPr marL="171375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ESD: 4kV HBM, 1.5kV CDM </a:t>
            </a:r>
          </a:p>
          <a:p>
            <a:pPr marL="171375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Package: 1.6mm*2.1mm SOT583, </a:t>
            </a:r>
            <a:r>
              <a:rPr lang="en-US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1.36mm*0.8mm WCSP-8</a:t>
            </a: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0.35mm pitch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BD59C86-3AC3-41C6-9A0B-2B32E1640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75" y="660490"/>
            <a:ext cx="5074796" cy="27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121875" tIns="60940" rIns="121875" bIns="60940" anchor="ctr"/>
          <a:lstStyle/>
          <a:p>
            <a:pPr defTabSz="914355">
              <a:defRPr/>
            </a:pPr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cs typeface="Arial" pitchFamily="34" charset="0"/>
              </a:rPr>
              <a:t>Features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81D3EE-A4A0-49E1-8062-8F6F5C53C213}"/>
              </a:ext>
            </a:extLst>
          </p:cNvPr>
          <p:cNvSpPr/>
          <p:nvPr/>
        </p:nvSpPr>
        <p:spPr>
          <a:xfrm>
            <a:off x="231775" y="3745020"/>
            <a:ext cx="5074796" cy="8955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5" tIns="60940" rIns="121875" bIns="60940"/>
          <a:lstStyle/>
          <a:p>
            <a:pPr marL="171375" indent="-171375" defTabSz="914333"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RGB Indicator  </a:t>
            </a:r>
          </a:p>
          <a:p>
            <a:pPr marL="171375" indent="-171375" defTabSz="914333"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E-cigarette</a:t>
            </a:r>
          </a:p>
          <a:p>
            <a:pPr marL="171375" indent="-171375" defTabSz="914333"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Router and Access point</a:t>
            </a:r>
          </a:p>
          <a:p>
            <a:pPr marL="171375" indent="-171375" defTabSz="914333"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Smart Home Appliance</a:t>
            </a:r>
          </a:p>
          <a:p>
            <a:pPr marL="171375" indent="-171375" defTabSz="914333"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TWS/Earbuds</a:t>
            </a:r>
          </a:p>
          <a:p>
            <a:pPr defTabSz="914355">
              <a:defRPr/>
            </a:pPr>
            <a:r>
              <a:rPr lang="en-US" sz="1333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	 </a:t>
            </a: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80385D30-1F8D-4E59-A81A-6A8D9EF32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611" y="3531659"/>
            <a:ext cx="5074796" cy="27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121875" tIns="60940" rIns="121875" bIns="60940" anchor="ctr"/>
          <a:lstStyle/>
          <a:p>
            <a:pPr defTabSz="914355">
              <a:defRPr/>
            </a:pPr>
            <a:r>
              <a:rPr lang="en-US" altLang="zh-CN" b="1" dirty="0">
                <a:solidFill>
                  <a:srgbClr val="FFFFFF"/>
                </a:solidFill>
                <a:latin typeface="Calibri" panose="020F0502020204030204" pitchFamily="34" charset="0"/>
                <a:cs typeface="Arial" pitchFamily="34" charset="0"/>
              </a:rPr>
              <a:t>Applications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9C1E52-1F5F-4253-8054-B293E2071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6956" y="657715"/>
            <a:ext cx="3513433" cy="27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121875" tIns="60940" rIns="121875" bIns="6094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914355"/>
            <a:r>
              <a:rPr lang="en-US" altLang="zh-CN" b="1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charset="0"/>
              </a:rPr>
              <a:t>Benefits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ED44B9-99ED-4629-B047-1E34482DAE02}"/>
              </a:ext>
            </a:extLst>
          </p:cNvPr>
          <p:cNvSpPr/>
          <p:nvPr/>
        </p:nvSpPr>
        <p:spPr>
          <a:xfrm>
            <a:off x="5416956" y="931736"/>
            <a:ext cx="3513435" cy="647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5" tIns="60940" rIns="121875" bIns="6094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Ultra-low </a:t>
            </a:r>
            <a:r>
              <a:rPr lang="en-US" sz="1050" dirty="0" err="1">
                <a:solidFill>
                  <a:sysClr val="windowText" lastClr="000000"/>
                </a:solidFill>
                <a:latin typeface="Calibri" panose="020F0502020204030204" pitchFamily="34" charset="0"/>
              </a:rPr>
              <a:t>Iq</a:t>
            </a:r>
            <a:r>
              <a:rPr lang="en-US" sz="105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 saves system power and extends battery life</a:t>
            </a:r>
          </a:p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Autonomous control offloads MCU bandwidth</a:t>
            </a:r>
          </a:p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&gt;20KHz dimming frequency to eliminate audible noise</a:t>
            </a:r>
          </a:p>
          <a:p>
            <a:pPr defTabSz="914355">
              <a:lnSpc>
                <a:spcPct val="110000"/>
              </a:lnSpc>
              <a:defRPr/>
            </a:pPr>
            <a:endParaRPr lang="en-US" sz="1050" dirty="0">
              <a:solidFill>
                <a:sysClr val="windowText" lastClr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68" name="Picture 267">
            <a:extLst>
              <a:ext uri="{FF2B5EF4-FFF2-40B4-BE49-F238E27FC236}">
                <a16:creationId xmlns:a16="http://schemas.microsoft.com/office/drawing/2014/main" id="{2C1CD404-78EB-4D93-92FC-BF006BB82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012" y="2296044"/>
            <a:ext cx="3703320" cy="1442684"/>
          </a:xfrm>
          <a:prstGeom prst="rect">
            <a:avLst/>
          </a:prstGeom>
        </p:spPr>
      </p:pic>
      <p:sp>
        <p:nvSpPr>
          <p:cNvPr id="269" name="Rectangle 268">
            <a:extLst>
              <a:ext uri="{FF2B5EF4-FFF2-40B4-BE49-F238E27FC236}">
                <a16:creationId xmlns:a16="http://schemas.microsoft.com/office/drawing/2014/main" id="{E40A833B-0AA2-4C6F-9986-F450114D3FC8}"/>
              </a:ext>
            </a:extLst>
          </p:cNvPr>
          <p:cNvSpPr/>
          <p:nvPr/>
        </p:nvSpPr>
        <p:spPr>
          <a:xfrm>
            <a:off x="6754572" y="3017385"/>
            <a:ext cx="83820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defTabSz="914355"/>
            <a:r>
              <a:rPr lang="en-US" sz="10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LP5814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D67DA998-F1C6-48AF-AC2D-62473FED8702}"/>
              </a:ext>
            </a:extLst>
          </p:cNvPr>
          <p:cNvSpPr/>
          <p:nvPr/>
        </p:nvSpPr>
        <p:spPr>
          <a:xfrm>
            <a:off x="7956586" y="2264688"/>
            <a:ext cx="642348" cy="1692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defTabSz="914355"/>
            <a:r>
              <a:rPr lang="en-US" sz="500" dirty="0">
                <a:solidFill>
                  <a:sysClr val="windowText" lastClr="000000"/>
                </a:solidFill>
                <a:latin typeface="Arial"/>
              </a:rPr>
              <a:t>3V~5.5V</a:t>
            </a:r>
            <a:endParaRPr lang="en-US" sz="5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Action Button: Home 1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0AE7808-1416-43B4-AE16-F5C379BECFF0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608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416AC7-412E-4A0A-82C5-CA6E72B01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875" y="2474311"/>
            <a:ext cx="3703320" cy="15328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F2B047-7B6B-4DFA-8DED-1420F02B8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E0000"/>
                </a:solidFill>
              </a:rPr>
              <a:t>LP5815</a:t>
            </a:r>
            <a:r>
              <a:rPr lang="en-US" dirty="0"/>
              <a:t> </a:t>
            </a:r>
            <a:br>
              <a:rPr lang="en-US" dirty="0"/>
            </a:br>
            <a:r>
              <a:rPr lang="en-US" sz="1500" dirty="0">
                <a:solidFill>
                  <a:schemeClr val="tx1"/>
                </a:solidFill>
              </a:rPr>
              <a:t>3 - CH RGB LED driver with auto animation and controllable InstaBlink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CBE67A-0ED2-44B4-A372-6E5136E58F5A}"/>
              </a:ext>
            </a:extLst>
          </p:cNvPr>
          <p:cNvSpPr/>
          <p:nvPr/>
        </p:nvSpPr>
        <p:spPr>
          <a:xfrm>
            <a:off x="231775" y="861921"/>
            <a:ext cx="5074796" cy="2772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5" tIns="60940" rIns="121875" bIns="60940"/>
          <a:lstStyle/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Supply Voltage Range: 2.5V-5.5V </a:t>
            </a:r>
          </a:p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VLED up to 5.5V  </a:t>
            </a:r>
          </a:p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3 - CH RGB LED driver</a:t>
            </a:r>
          </a:p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Controllable InstaBlink </a:t>
            </a:r>
          </a:p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sink capability: </a:t>
            </a:r>
            <a:r>
              <a:rPr lang="en-US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 51mA  </a:t>
            </a:r>
          </a:p>
          <a:p>
            <a:pPr marL="171375" lvl="1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Ultra-low power consumption </a:t>
            </a:r>
          </a:p>
          <a:p>
            <a:pPr marL="514275" lvl="2" indent="-171375" defTabSz="914333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Shutdown current: </a:t>
            </a: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0.1uA(Typ.), 0.3uA(Max.)</a:t>
            </a:r>
          </a:p>
          <a:p>
            <a:pPr marL="514275" lvl="2" indent="-171375" defTabSz="914333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Standby current: 26uA(Max.)</a:t>
            </a:r>
          </a:p>
          <a:p>
            <a:pPr marL="171375" lvl="1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Dimming control</a:t>
            </a:r>
          </a:p>
          <a:p>
            <a:pPr marL="514275" lvl="2" indent="-171375" defTabSz="914333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ndividual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PWM dimming: </a:t>
            </a: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23kHz, 8-bit</a:t>
            </a:r>
          </a:p>
          <a:p>
            <a:pPr marL="514275" lvl="2" indent="-171375" defTabSz="914333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ndividual a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nalog dimming: 8-bit</a:t>
            </a:r>
          </a:p>
          <a:p>
            <a:pPr marL="171375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1MHz/400kHz I2C interface</a:t>
            </a:r>
          </a:p>
          <a:p>
            <a:pPr marL="171375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Autonomous animation control</a:t>
            </a:r>
          </a:p>
          <a:p>
            <a:pPr marL="171375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Compatible with 1.8V I/O</a:t>
            </a:r>
          </a:p>
          <a:p>
            <a:pPr marL="171375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ESD: 4kV HBM, 1.5kV CDM </a:t>
            </a:r>
          </a:p>
          <a:p>
            <a:pPr marL="171375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Package: 1.6mm*2.1mm SOT583, </a:t>
            </a:r>
            <a:r>
              <a:rPr lang="en-US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1.36mm*0.8mm WCSP-8 </a:t>
            </a: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0.35mm pitch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BD59C86-3AC3-41C6-9A0B-2B32E1640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75" y="660490"/>
            <a:ext cx="5074796" cy="27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121875" tIns="60940" rIns="121875" bIns="60940" anchor="ctr"/>
          <a:lstStyle/>
          <a:p>
            <a:pPr defTabSz="914355">
              <a:defRPr/>
            </a:pPr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cs typeface="Arial" pitchFamily="34" charset="0"/>
              </a:rPr>
              <a:t>Features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81D3EE-A4A0-49E1-8062-8F6F5C53C213}"/>
              </a:ext>
            </a:extLst>
          </p:cNvPr>
          <p:cNvSpPr/>
          <p:nvPr/>
        </p:nvSpPr>
        <p:spPr>
          <a:xfrm>
            <a:off x="231775" y="3841703"/>
            <a:ext cx="5074796" cy="8680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5" tIns="60940" rIns="121875" bIns="60940"/>
          <a:lstStyle/>
          <a:p>
            <a:pPr marL="171375" indent="-171375" defTabSz="914333"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RGB Indicator  </a:t>
            </a:r>
          </a:p>
          <a:p>
            <a:pPr marL="171375" indent="-171375" defTabSz="914333"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E-cigarette</a:t>
            </a:r>
          </a:p>
          <a:p>
            <a:pPr marL="171375" indent="-171375" defTabSz="914333"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Router and Access point</a:t>
            </a:r>
          </a:p>
          <a:p>
            <a:pPr marL="171375" indent="-171375" defTabSz="914333"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Smart Home Appliance</a:t>
            </a:r>
          </a:p>
          <a:p>
            <a:pPr marL="171375" indent="-171375" defTabSz="914333"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TWS/Earbuds</a:t>
            </a:r>
          </a:p>
          <a:p>
            <a:pPr defTabSz="914355">
              <a:defRPr/>
            </a:pPr>
            <a:r>
              <a:rPr lang="en-US" sz="1333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	 </a:t>
            </a: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80385D30-1F8D-4E59-A81A-6A8D9EF32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611" y="3635963"/>
            <a:ext cx="5074796" cy="27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121875" tIns="60940" rIns="121875" bIns="60940" anchor="ctr"/>
          <a:lstStyle/>
          <a:p>
            <a:pPr defTabSz="914355">
              <a:defRPr/>
            </a:pPr>
            <a:r>
              <a:rPr lang="en-US" altLang="zh-CN" b="1" dirty="0">
                <a:solidFill>
                  <a:srgbClr val="FFFFFF"/>
                </a:solidFill>
                <a:latin typeface="Calibri" panose="020F0502020204030204" pitchFamily="34" charset="0"/>
                <a:cs typeface="Arial" pitchFamily="34" charset="0"/>
              </a:rPr>
              <a:t>Applications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9C1E52-1F5F-4253-8054-B293E2071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6956" y="657715"/>
            <a:ext cx="3513433" cy="27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121875" tIns="60940" rIns="121875" bIns="6094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914355"/>
            <a:r>
              <a:rPr lang="en-US" altLang="zh-CN" b="1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charset="0"/>
              </a:rPr>
              <a:t>Benefits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ED44B9-99ED-4629-B047-1E34482DAE02}"/>
              </a:ext>
            </a:extLst>
          </p:cNvPr>
          <p:cNvSpPr/>
          <p:nvPr/>
        </p:nvSpPr>
        <p:spPr>
          <a:xfrm>
            <a:off x="5416956" y="931736"/>
            <a:ext cx="3513435" cy="9123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5" tIns="60940" rIns="121875" bIns="6094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Instant blinking via STAT pin control</a:t>
            </a:r>
          </a:p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Ultra-low </a:t>
            </a:r>
            <a:r>
              <a:rPr lang="en-US" sz="1050" dirty="0" err="1">
                <a:solidFill>
                  <a:sysClr val="windowText" lastClr="000000"/>
                </a:solidFill>
                <a:latin typeface="Calibri" panose="020F0502020204030204" pitchFamily="34" charset="0"/>
              </a:rPr>
              <a:t>Iq</a:t>
            </a:r>
            <a:r>
              <a:rPr lang="en-US" sz="105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 saves system power and extends battery life</a:t>
            </a:r>
          </a:p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Autonomous control offloads MCU bandwidth</a:t>
            </a:r>
          </a:p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&gt;20KHz dimming frequency to eliminate audible noise</a:t>
            </a:r>
          </a:p>
          <a:p>
            <a:pPr defTabSz="914355">
              <a:lnSpc>
                <a:spcPct val="110000"/>
              </a:lnSpc>
              <a:defRPr/>
            </a:pPr>
            <a:endParaRPr lang="en-US" sz="1050" dirty="0">
              <a:solidFill>
                <a:sysClr val="windowText" lastClr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743BD102-C037-4505-870B-1B6B606EAA62}"/>
              </a:ext>
            </a:extLst>
          </p:cNvPr>
          <p:cNvSpPr/>
          <p:nvPr/>
        </p:nvSpPr>
        <p:spPr>
          <a:xfrm>
            <a:off x="8044753" y="2428723"/>
            <a:ext cx="566148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55">
              <a:defRPr/>
            </a:pPr>
            <a:r>
              <a:rPr lang="en-US" sz="500" dirty="0">
                <a:solidFill>
                  <a:sysClr val="windowText" lastClr="000000"/>
                </a:solidFill>
                <a:latin typeface="Arial"/>
              </a:rPr>
              <a:t>3V~5.5V</a:t>
            </a:r>
            <a:endParaRPr lang="en-US" sz="5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B040A923-2741-4C90-9900-38E726DC4DEE}"/>
              </a:ext>
            </a:extLst>
          </p:cNvPr>
          <p:cNvSpPr/>
          <p:nvPr/>
        </p:nvSpPr>
        <p:spPr>
          <a:xfrm>
            <a:off x="6865399" y="3081726"/>
            <a:ext cx="83820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defTabSz="914355"/>
            <a:r>
              <a:rPr lang="en-US" sz="10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LP5815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4" name="Action Button: Home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5689BB8-604F-4709-A9E5-2690574343E6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37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CC1C-5564-4E68-9D1A-033A641C8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31" y="14711"/>
            <a:ext cx="8458200" cy="50749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7134" tIns="28566" rIns="57134" bIns="28566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sz="2400" dirty="0" err="1"/>
              <a:t>Mista</a:t>
            </a:r>
            <a:r>
              <a:rPr lang="en-US" altLang="zh-TW" sz="2400" dirty="0"/>
              <a:t> Family </a:t>
            </a:r>
            <a:r>
              <a:rPr lang="en-US" altLang="zh-CN" sz="2400" dirty="0"/>
              <a:t>| </a:t>
            </a:r>
            <a:r>
              <a:rPr lang="en-US" altLang="zh-TW" sz="2400" dirty="0">
                <a:solidFill>
                  <a:schemeClr val="tx1"/>
                </a:solidFill>
              </a:rPr>
              <a:t>Local Dimming</a:t>
            </a:r>
            <a:r>
              <a:rPr lang="en-US" sz="2400" dirty="0">
                <a:solidFill>
                  <a:schemeClr val="tx1"/>
                </a:solidFill>
              </a:rPr>
              <a:t> LED Driver</a:t>
            </a:r>
            <a:endParaRPr lang="en-US" sz="2400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EAF6D86-B835-4017-8CBC-AFC5A54BF1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667503" y="4442792"/>
            <a:ext cx="2133600" cy="154782"/>
          </a:xfrm>
        </p:spPr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3AB7F90-F504-461D-9640-A6F2EAD6C660}"/>
              </a:ext>
            </a:extLst>
          </p:cNvPr>
          <p:cNvGrpSpPr/>
          <p:nvPr/>
        </p:nvGrpSpPr>
        <p:grpSpPr>
          <a:xfrm>
            <a:off x="5070796" y="3359846"/>
            <a:ext cx="185086" cy="1189864"/>
            <a:chOff x="1518773" y="2173298"/>
            <a:chExt cx="135215" cy="10149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0E7DEB-9178-474D-B9EE-A455E70E30B2}"/>
                </a:ext>
              </a:extLst>
            </p:cNvPr>
            <p:cNvSpPr/>
            <p:nvPr/>
          </p:nvSpPr>
          <p:spPr>
            <a:xfrm>
              <a:off x="1518773" y="2173298"/>
              <a:ext cx="135215" cy="507492"/>
            </a:xfrm>
            <a:prstGeom prst="rect">
              <a:avLst/>
            </a:prstGeom>
            <a:solidFill>
              <a:srgbClr val="F6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891B8E-E192-4B27-8684-63EB30D23B2F}"/>
                </a:ext>
              </a:extLst>
            </p:cNvPr>
            <p:cNvSpPr/>
            <p:nvPr/>
          </p:nvSpPr>
          <p:spPr>
            <a:xfrm>
              <a:off x="1518773" y="2680790"/>
              <a:ext cx="135215" cy="507492"/>
            </a:xfrm>
            <a:prstGeom prst="rect">
              <a:avLst/>
            </a:prstGeom>
            <a:solidFill>
              <a:srgbClr val="10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1328E50F-1BD9-4401-91D3-F2BC96AFAFC5}"/>
              </a:ext>
            </a:extLst>
          </p:cNvPr>
          <p:cNvSpPr/>
          <p:nvPr/>
        </p:nvSpPr>
        <p:spPr>
          <a:xfrm rot="5400000">
            <a:off x="5053531" y="3562197"/>
            <a:ext cx="589788" cy="185086"/>
          </a:xfrm>
          <a:prstGeom prst="triangle">
            <a:avLst/>
          </a:prstGeom>
          <a:solidFill>
            <a:srgbClr val="F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E097051E-C4FF-452B-B0A4-8B67B5ADAA40}"/>
              </a:ext>
            </a:extLst>
          </p:cNvPr>
          <p:cNvSpPr/>
          <p:nvPr/>
        </p:nvSpPr>
        <p:spPr>
          <a:xfrm rot="5400000">
            <a:off x="5048387" y="4157129"/>
            <a:ext cx="600076" cy="185086"/>
          </a:xfrm>
          <a:prstGeom prst="triangle">
            <a:avLst/>
          </a:prstGeom>
          <a:solidFill>
            <a:srgbClr val="108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03CB21C-8B07-407A-82E2-34D589839A2F}"/>
              </a:ext>
            </a:extLst>
          </p:cNvPr>
          <p:cNvGrpSpPr/>
          <p:nvPr/>
        </p:nvGrpSpPr>
        <p:grpSpPr>
          <a:xfrm>
            <a:off x="5069444" y="2140172"/>
            <a:ext cx="370173" cy="1179577"/>
            <a:chOff x="5175494" y="3368765"/>
            <a:chExt cx="267853" cy="10149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F144E2-647A-4E5F-A286-4B631A2F734D}"/>
                </a:ext>
              </a:extLst>
            </p:cNvPr>
            <p:cNvSpPr/>
            <p:nvPr/>
          </p:nvSpPr>
          <p:spPr>
            <a:xfrm>
              <a:off x="5175494" y="3876257"/>
              <a:ext cx="135215" cy="507492"/>
            </a:xfrm>
            <a:prstGeom prst="rect">
              <a:avLst/>
            </a:prstGeom>
            <a:solidFill>
              <a:srgbClr val="6C0B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D887771-7279-43ED-B384-D45BF96C435E}"/>
                </a:ext>
              </a:extLst>
            </p:cNvPr>
            <p:cNvSpPr/>
            <p:nvPr/>
          </p:nvSpPr>
          <p:spPr>
            <a:xfrm>
              <a:off x="5175494" y="3368765"/>
              <a:ext cx="135215" cy="507492"/>
            </a:xfrm>
            <a:prstGeom prst="rect">
              <a:avLst/>
            </a:prstGeom>
            <a:solidFill>
              <a:srgbClr val="6C0B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19255AE8-D696-4942-85E2-C38EB09DD005}"/>
                </a:ext>
              </a:extLst>
            </p:cNvPr>
            <p:cNvSpPr/>
            <p:nvPr/>
          </p:nvSpPr>
          <p:spPr>
            <a:xfrm rot="5400000">
              <a:off x="4868248" y="3808651"/>
              <a:ext cx="1014984" cy="135214"/>
            </a:xfrm>
            <a:prstGeom prst="triangle">
              <a:avLst/>
            </a:prstGeom>
            <a:solidFill>
              <a:srgbClr val="6C0B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ADDEA5BA-9310-420C-AE12-65D4E0D51D1A}"/>
              </a:ext>
            </a:extLst>
          </p:cNvPr>
          <p:cNvGraphicFramePr>
            <a:graphicFrameLocks noGrp="1"/>
          </p:cNvGraphicFramePr>
          <p:nvPr/>
        </p:nvGraphicFramePr>
        <p:xfrm>
          <a:off x="48283" y="452877"/>
          <a:ext cx="8858650" cy="164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69478">
                  <a:extLst>
                    <a:ext uri="{9D8B030D-6E8A-4147-A177-3AD203B41FA5}">
                      <a16:colId xmlns:a16="http://schemas.microsoft.com/office/drawing/2014/main" val="577689431"/>
                    </a:ext>
                  </a:extLst>
                </a:gridCol>
                <a:gridCol w="4286927">
                  <a:extLst>
                    <a:ext uri="{9D8B030D-6E8A-4147-A177-3AD203B41FA5}">
                      <a16:colId xmlns:a16="http://schemas.microsoft.com/office/drawing/2014/main" val="818233147"/>
                    </a:ext>
                  </a:extLst>
                </a:gridCol>
                <a:gridCol w="3402245">
                  <a:extLst>
                    <a:ext uri="{9D8B030D-6E8A-4147-A177-3AD203B41FA5}">
                      <a16:colId xmlns:a16="http://schemas.microsoft.com/office/drawing/2014/main" val="3958335451"/>
                    </a:ext>
                  </a:extLst>
                </a:gridCol>
              </a:tblGrid>
              <a:tr h="40493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Part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highlight>
                            <a:srgbClr val="800080"/>
                          </a:highlight>
                        </a:rPr>
                        <a:t>TLC696</a:t>
                      </a:r>
                      <a:r>
                        <a:rPr lang="en-US" altLang="zh-TW" sz="1100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</a:rPr>
                        <a:t>4</a:t>
                      </a:r>
                      <a:r>
                        <a:rPr lang="en-US" altLang="zh-TW" sz="11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9</a:t>
                      </a:r>
                      <a:r>
                        <a:rPr lang="en-US" altLang="zh-TW" sz="1100" dirty="0">
                          <a:highlight>
                            <a:srgbClr val="800080"/>
                          </a:highlight>
                        </a:rPr>
                        <a:t>-Q1</a:t>
                      </a:r>
                      <a:r>
                        <a:rPr lang="en-US" altLang="zh-TW" sz="1100" dirty="0"/>
                        <a:t>        </a:t>
                      </a:r>
                      <a:r>
                        <a:rPr lang="en-US" altLang="zh-TW" sz="1100" dirty="0">
                          <a:highlight>
                            <a:srgbClr val="800080"/>
                          </a:highlight>
                        </a:rPr>
                        <a:t>TLC696</a:t>
                      </a:r>
                      <a:r>
                        <a:rPr lang="en-US" altLang="zh-TW" sz="1100" b="1" kern="1200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US" altLang="zh-TW" sz="11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</a:rPr>
                        <a:t>9S</a:t>
                      </a:r>
                      <a:r>
                        <a:rPr lang="en-US" altLang="zh-TW" sz="1100" dirty="0">
                          <a:highlight>
                            <a:srgbClr val="800080"/>
                          </a:highlight>
                        </a:rPr>
                        <a:t>-Q1</a:t>
                      </a:r>
                      <a:endParaRPr lang="en-US" sz="1100" dirty="0"/>
                    </a:p>
                    <a:p>
                      <a:pPr marL="0" marR="0" lvl="0" indent="0" algn="ctr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highlight>
                            <a:srgbClr val="FF0000"/>
                          </a:highlight>
                        </a:rPr>
                        <a:t>TLC696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FF0000"/>
                          </a:highligh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8</a:t>
                      </a:r>
                      <a:r>
                        <a:rPr lang="en-US" sz="1100" dirty="0">
                          <a:highlight>
                            <a:srgbClr val="FF0000"/>
                          </a:highlight>
                        </a:rPr>
                        <a:t>-Q1</a:t>
                      </a:r>
                      <a:r>
                        <a:rPr lang="en-US" sz="1100" dirty="0"/>
                        <a:t>        </a:t>
                      </a:r>
                      <a:r>
                        <a:rPr lang="en-US" sz="1100" dirty="0">
                          <a:highlight>
                            <a:srgbClr val="FF0000"/>
                          </a:highlight>
                        </a:rPr>
                        <a:t>TLC696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FF0000"/>
                          </a:highligh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</a:rPr>
                        <a:t>8S</a:t>
                      </a:r>
                      <a:r>
                        <a:rPr lang="en-US" sz="1100" dirty="0">
                          <a:highlight>
                            <a:srgbClr val="FF0000"/>
                          </a:highlight>
                        </a:rPr>
                        <a:t>-Q1</a:t>
                      </a:r>
                    </a:p>
                    <a:p>
                      <a:pPr algn="ctr"/>
                      <a:r>
                        <a:rPr lang="en-US" sz="1100" dirty="0">
                          <a:highlight>
                            <a:srgbClr val="108091"/>
                          </a:highlight>
                        </a:rPr>
                        <a:t>TLC696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108091"/>
                          </a:highligh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7</a:t>
                      </a:r>
                      <a:r>
                        <a:rPr lang="en-US" sz="1100" dirty="0">
                          <a:highlight>
                            <a:srgbClr val="108091"/>
                          </a:highlight>
                        </a:rPr>
                        <a:t>-Q1</a:t>
                      </a:r>
                      <a:r>
                        <a:rPr lang="en-US" sz="1100" dirty="0"/>
                        <a:t>        </a:t>
                      </a:r>
                      <a:r>
                        <a:rPr lang="en-US" sz="1100" dirty="0">
                          <a:highlight>
                            <a:srgbClr val="108091"/>
                          </a:highlight>
                        </a:rPr>
                        <a:t>TLC696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108091"/>
                          </a:highligh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</a:rPr>
                        <a:t>7S</a:t>
                      </a:r>
                      <a:r>
                        <a:rPr lang="en-US" sz="1100" dirty="0">
                          <a:highlight>
                            <a:srgbClr val="108091"/>
                          </a:highlight>
                        </a:rPr>
                        <a:t>-Q1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kern="1200" dirty="0">
                          <a:solidFill>
                            <a:schemeClr val="lt1"/>
                          </a:solidFill>
                          <a:highlight>
                            <a:srgbClr val="800080"/>
                          </a:highlight>
                          <a:latin typeface="+mn-lt"/>
                          <a:ea typeface="+mn-ea"/>
                          <a:cs typeface="+mn-cs"/>
                        </a:rPr>
                        <a:t>TLC6964</a:t>
                      </a:r>
                      <a:r>
                        <a:rPr lang="en-US" altLang="zh-TW" sz="11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en-US" altLang="zh-TW" sz="1100" b="1" kern="1200" dirty="0">
                          <a:solidFill>
                            <a:schemeClr val="lt1"/>
                          </a:solidFill>
                          <a:highlight>
                            <a:srgbClr val="800080"/>
                          </a:highlight>
                          <a:latin typeface="+mn-lt"/>
                          <a:ea typeface="+mn-ea"/>
                          <a:cs typeface="+mn-cs"/>
                        </a:rPr>
                        <a:t>-Q1</a:t>
                      </a:r>
                      <a:r>
                        <a:rPr lang="en-US" altLang="zh-TW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100" dirty="0">
                          <a:highlight>
                            <a:srgbClr val="800080"/>
                          </a:highlight>
                        </a:rPr>
                        <a:t>TLC6964</a:t>
                      </a:r>
                      <a:r>
                        <a:rPr lang="en-US" altLang="zh-TW" sz="11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</a:rPr>
                        <a:t>6S</a:t>
                      </a:r>
                      <a:r>
                        <a:rPr lang="en-US" altLang="zh-TW" sz="1100" dirty="0">
                          <a:highlight>
                            <a:srgbClr val="800080"/>
                          </a:highlight>
                        </a:rPr>
                        <a:t>-Q1</a:t>
                      </a:r>
                      <a:endParaRPr lang="en-US" sz="1100" b="1" kern="1200" dirty="0">
                        <a:solidFill>
                          <a:schemeClr val="lt1"/>
                        </a:solidFill>
                        <a:highlight>
                          <a:srgbClr val="80008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FF0000"/>
                          </a:highlight>
                          <a:latin typeface="+mn-lt"/>
                          <a:ea typeface="+mn-ea"/>
                          <a:cs typeface="+mn-cs"/>
                        </a:rPr>
                        <a:t>TLC6964</a:t>
                      </a:r>
                      <a:r>
                        <a:rPr lang="en-US" sz="11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FF0000"/>
                          </a:highlight>
                          <a:latin typeface="+mn-lt"/>
                          <a:ea typeface="+mn-ea"/>
                          <a:cs typeface="+mn-cs"/>
                        </a:rPr>
                        <a:t>-Q1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FF0000"/>
                          </a:highlight>
                          <a:latin typeface="+mn-lt"/>
                          <a:ea typeface="+mn-ea"/>
                          <a:cs typeface="+mn-cs"/>
                        </a:rPr>
                        <a:t>TLC6964</a:t>
                      </a:r>
                      <a:r>
                        <a:rPr lang="en-US" sz="1100" b="1" kern="12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5S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FF0000"/>
                          </a:highlight>
                          <a:latin typeface="+mn-lt"/>
                          <a:ea typeface="+mn-ea"/>
                          <a:cs typeface="+mn-cs"/>
                        </a:rPr>
                        <a:t>-Q1</a:t>
                      </a:r>
                    </a:p>
                    <a:p>
                      <a:pPr algn="ctr"/>
                      <a:r>
                        <a:rPr lang="en-US" sz="1100" dirty="0">
                          <a:highlight>
                            <a:srgbClr val="108091"/>
                          </a:highlight>
                        </a:rPr>
                        <a:t>TLC696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108091"/>
                          </a:highligh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4</a:t>
                      </a:r>
                      <a:r>
                        <a:rPr lang="en-US" sz="1100" dirty="0">
                          <a:highlight>
                            <a:srgbClr val="108091"/>
                          </a:highlight>
                        </a:rPr>
                        <a:t>-Q1</a:t>
                      </a:r>
                      <a:r>
                        <a:rPr lang="en-US" sz="1100" dirty="0"/>
                        <a:t>    </a:t>
                      </a:r>
                      <a:r>
                        <a:rPr lang="en-US" sz="1100" dirty="0">
                          <a:highlight>
                            <a:srgbClr val="108091"/>
                          </a:highlight>
                        </a:rPr>
                        <a:t>TLC6964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</a:rPr>
                        <a:t>4S</a:t>
                      </a:r>
                      <a:r>
                        <a:rPr lang="en-US" sz="1100" dirty="0">
                          <a:highlight>
                            <a:srgbClr val="108091"/>
                          </a:highlight>
                        </a:rPr>
                        <a:t>-Q1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691351"/>
                  </a:ext>
                </a:extLst>
              </a:tr>
              <a:tr h="16612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Channel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highlight>
                            <a:srgbClr val="FFFF00"/>
                          </a:highlight>
                        </a:rPr>
                        <a:t>4 × 48-CH</a:t>
                      </a:r>
                      <a:r>
                        <a:rPr lang="en-US" sz="1050" b="1" dirty="0"/>
                        <a:t>, </a:t>
                      </a:r>
                      <a:r>
                        <a:rPr lang="en-US" sz="1050" b="1" dirty="0">
                          <a:highlight>
                            <a:srgbClr val="00FFFF"/>
                          </a:highlight>
                        </a:rPr>
                        <a:t>8 × 48-CH (Stacked mode)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highlight>
                            <a:srgbClr val="FFFF00"/>
                          </a:highlight>
                        </a:rPr>
                        <a:t>4 × 24-CH</a:t>
                      </a:r>
                      <a:r>
                        <a:rPr lang="en-US" sz="1050" b="1" dirty="0"/>
                        <a:t>, </a:t>
                      </a:r>
                      <a:r>
                        <a:rPr lang="en-US" sz="1050" b="1" dirty="0">
                          <a:highlight>
                            <a:srgbClr val="00FFFF"/>
                          </a:highlight>
                        </a:rPr>
                        <a:t>8 × 24-CH (Stacked mode)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569999"/>
                  </a:ext>
                </a:extLst>
              </a:tr>
              <a:tr h="62297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Package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l"/>
                      <a:r>
                        <a:rPr lang="en-US" altLang="zh-TW" sz="1000" dirty="0"/>
                        <a:t>1. </a:t>
                      </a:r>
                      <a:r>
                        <a:rPr lang="en-US" sz="1000" dirty="0"/>
                        <a:t>HTSSOP-64</a:t>
                      </a:r>
                    </a:p>
                    <a:p>
                      <a:pPr marL="91440" algn="l"/>
                      <a:r>
                        <a:rPr lang="en-US" altLang="zh-TW" sz="800" dirty="0"/>
                        <a:t>-Thermal PAD options: Bottom / Top</a:t>
                      </a:r>
                      <a:endParaRPr lang="en-US" sz="800" dirty="0"/>
                    </a:p>
                    <a:p>
                      <a:pPr marL="91440" algn="l"/>
                      <a:endParaRPr lang="en-US" sz="1000" dirty="0"/>
                    </a:p>
                    <a:p>
                      <a:pPr marL="91440" algn="l"/>
                      <a:r>
                        <a:rPr lang="en-US" sz="1000" dirty="0"/>
                        <a:t>2. QFN-64</a:t>
                      </a:r>
                    </a:p>
                    <a:p>
                      <a:pPr marL="9144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/>
                        <a:t>-W*L*H: 8*8*1 mm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algn="l"/>
                      <a:r>
                        <a:rPr lang="en-US" altLang="zh-TW" sz="1000" dirty="0"/>
                        <a:t>1. HTSSOP-40</a:t>
                      </a:r>
                    </a:p>
                    <a:p>
                      <a:pPr marL="91440" algn="l"/>
                      <a:endParaRPr lang="en-US" altLang="zh-TW" sz="1000" dirty="0"/>
                    </a:p>
                    <a:p>
                      <a:pPr marL="91440" algn="l"/>
                      <a:r>
                        <a:rPr lang="en-US" sz="1000" dirty="0"/>
                        <a:t>2. </a:t>
                      </a:r>
                      <a:r>
                        <a:rPr lang="en-US" altLang="zh-TW" sz="1000" dirty="0"/>
                        <a:t>QFN-40</a:t>
                      </a:r>
                    </a:p>
                    <a:p>
                      <a:pPr marL="9144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/>
                        <a:t>-W*L*H: 4*4*0.8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123217"/>
                  </a:ext>
                </a:extLst>
              </a:tr>
            </a:tbl>
          </a:graphicData>
        </a:graphic>
      </p:graphicFrame>
      <p:pic>
        <p:nvPicPr>
          <p:cNvPr id="46" name="Picture 45">
            <a:extLst>
              <a:ext uri="{FF2B5EF4-FFF2-40B4-BE49-F238E27FC236}">
                <a16:creationId xmlns:a16="http://schemas.microsoft.com/office/drawing/2014/main" id="{4F4E2BA1-03F3-43BB-BC2C-3C75C4BDB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055" y="1646665"/>
            <a:ext cx="595933" cy="41230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5C281DE-F06A-4C7B-AD7D-8D9364F81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76013">
            <a:off x="6678551" y="1313228"/>
            <a:ext cx="595935" cy="35876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152F04B-31A5-4185-8BA6-921A96C9E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925" y="1330536"/>
            <a:ext cx="746578" cy="4114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02A7F9E-BADF-43F7-9D4C-7BC129CDD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0281" y="1339045"/>
            <a:ext cx="742333" cy="408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E44FFAF-CDE4-4BD5-82EA-6F6D512815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8131" y="1700330"/>
            <a:ext cx="698029" cy="38356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FA3B238-E0B5-4B5B-83C7-82BF0CF42464}"/>
              </a:ext>
            </a:extLst>
          </p:cNvPr>
          <p:cNvSpPr/>
          <p:nvPr/>
        </p:nvSpPr>
        <p:spPr>
          <a:xfrm>
            <a:off x="206384" y="2150460"/>
            <a:ext cx="4523717" cy="2399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344941D-FACB-48E0-9F4C-49699C65E63B}"/>
              </a:ext>
            </a:extLst>
          </p:cNvPr>
          <p:cNvSpPr/>
          <p:nvPr/>
        </p:nvSpPr>
        <p:spPr>
          <a:xfrm>
            <a:off x="206383" y="2150460"/>
            <a:ext cx="4523717" cy="312654"/>
          </a:xfrm>
          <a:prstGeom prst="rect">
            <a:avLst/>
          </a:prstGeom>
          <a:solidFill>
            <a:srgbClr val="6C0B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100" b="1" dirty="0"/>
              <a:t>FuSa Augmented (ISO26262, ASIL-B)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EBD11D-2D3E-444C-9BD1-2BACB2B98414}"/>
              </a:ext>
            </a:extLst>
          </p:cNvPr>
          <p:cNvSpPr/>
          <p:nvPr/>
        </p:nvSpPr>
        <p:spPr>
          <a:xfrm>
            <a:off x="203004" y="2849796"/>
            <a:ext cx="3559264" cy="312654"/>
          </a:xfrm>
          <a:prstGeom prst="rect">
            <a:avLst/>
          </a:prstGeom>
          <a:solidFill>
            <a:srgbClr val="F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100" b="1" dirty="0"/>
              <a:t>FuSa Compliant (ISO26262, ASIL-B)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8BE54D-C273-4A5B-8846-2AE171FFEA0A}"/>
              </a:ext>
            </a:extLst>
          </p:cNvPr>
          <p:cNvSpPr/>
          <p:nvPr/>
        </p:nvSpPr>
        <p:spPr>
          <a:xfrm>
            <a:off x="206382" y="2843137"/>
            <a:ext cx="3559265" cy="17065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F53AF44-CFB4-43A4-A160-BAC0C5C6D0A9}"/>
              </a:ext>
            </a:extLst>
          </p:cNvPr>
          <p:cNvSpPr/>
          <p:nvPr/>
        </p:nvSpPr>
        <p:spPr>
          <a:xfrm>
            <a:off x="206382" y="3518447"/>
            <a:ext cx="2670905" cy="230593"/>
          </a:xfrm>
          <a:prstGeom prst="rect">
            <a:avLst/>
          </a:prstGeom>
          <a:solidFill>
            <a:srgbClr val="1080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100" b="1" dirty="0"/>
              <a:t>FuSa Capable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55CC28C-C43E-4904-ADFE-58AFA33DBC68}"/>
              </a:ext>
            </a:extLst>
          </p:cNvPr>
          <p:cNvSpPr/>
          <p:nvPr/>
        </p:nvSpPr>
        <p:spPr>
          <a:xfrm>
            <a:off x="206381" y="3510387"/>
            <a:ext cx="2670906" cy="1039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DFE4B3-D639-4789-B243-7A36717B3AC8}"/>
              </a:ext>
            </a:extLst>
          </p:cNvPr>
          <p:cNvSpPr txBox="1"/>
          <p:nvPr/>
        </p:nvSpPr>
        <p:spPr>
          <a:xfrm>
            <a:off x="199625" y="3729608"/>
            <a:ext cx="267090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LED: </a:t>
            </a:r>
            <a:r>
              <a:rPr lang="en-US" altLang="zh-TW" sz="1000" dirty="0"/>
              <a:t>LOD </a:t>
            </a:r>
            <a:r>
              <a:rPr lang="en-US" altLang="zh-TW" sz="1000" dirty="0">
                <a:highlight>
                  <a:srgbClr val="000000"/>
                </a:highlight>
              </a:rPr>
              <a:t>|</a:t>
            </a:r>
            <a:r>
              <a:rPr lang="en-US" altLang="zh-TW" sz="1000" dirty="0"/>
              <a:t> LSD </a:t>
            </a:r>
            <a:r>
              <a:rPr lang="en-US" sz="1000" dirty="0">
                <a:highlight>
                  <a:srgbClr val="000000"/>
                </a:highlight>
              </a:rPr>
              <a:t>|</a:t>
            </a:r>
            <a:r>
              <a:rPr lang="en-US" sz="1000" dirty="0"/>
              <a:t> Health check</a:t>
            </a:r>
            <a:endParaRPr lang="en-US" altLang="zh-TW" sz="1000" dirty="0"/>
          </a:p>
          <a:p>
            <a:r>
              <a:rPr lang="en-US" sz="1000" b="1" dirty="0"/>
              <a:t>Scan FET: </a:t>
            </a:r>
            <a:r>
              <a:rPr lang="en-US" sz="1000" dirty="0"/>
              <a:t>STG</a:t>
            </a:r>
            <a:r>
              <a:rPr lang="en-US" altLang="zh-TW" sz="1000" dirty="0"/>
              <a:t> </a:t>
            </a:r>
            <a:r>
              <a:rPr lang="en-US" altLang="zh-TW" sz="1000" dirty="0">
                <a:highlight>
                  <a:srgbClr val="000000"/>
                </a:highlight>
              </a:rPr>
              <a:t>|</a:t>
            </a:r>
            <a:r>
              <a:rPr lang="en-US" altLang="zh-TW" sz="1000" dirty="0"/>
              <a:t> STP </a:t>
            </a:r>
          </a:p>
          <a:p>
            <a:pPr marL="0" algn="l"/>
            <a:r>
              <a:rPr lang="en-US" sz="1000" b="1" dirty="0"/>
              <a:t>Channel:</a:t>
            </a:r>
            <a:r>
              <a:rPr lang="en-US" sz="1000" dirty="0"/>
              <a:t> </a:t>
            </a:r>
            <a:r>
              <a:rPr lang="en-US" altLang="zh-TW" sz="1000" dirty="0"/>
              <a:t>APS </a:t>
            </a:r>
            <a:r>
              <a:rPr lang="en-US" altLang="zh-TW" sz="1000" dirty="0">
                <a:highlight>
                  <a:srgbClr val="000000"/>
                </a:highlight>
              </a:rPr>
              <a:t>|</a:t>
            </a:r>
            <a:r>
              <a:rPr lang="en-US" altLang="zh-TW" sz="1000" dirty="0"/>
              <a:t> Health check</a:t>
            </a:r>
          </a:p>
          <a:p>
            <a:r>
              <a:rPr lang="en-US" sz="1000" b="1" dirty="0"/>
              <a:t>Device:</a:t>
            </a:r>
            <a:r>
              <a:rPr lang="en-US" sz="1000" dirty="0"/>
              <a:t> UVLO </a:t>
            </a:r>
            <a:r>
              <a:rPr lang="en-US" sz="1000" dirty="0">
                <a:highlight>
                  <a:srgbClr val="000000"/>
                </a:highlight>
              </a:rPr>
              <a:t>|</a:t>
            </a:r>
            <a:r>
              <a:rPr lang="en-US" sz="1000" dirty="0"/>
              <a:t> TSD </a:t>
            </a:r>
            <a:r>
              <a:rPr lang="en-US" sz="1000" dirty="0">
                <a:highlight>
                  <a:srgbClr val="000000"/>
                </a:highlight>
              </a:rPr>
              <a:t>|</a:t>
            </a:r>
            <a:r>
              <a:rPr lang="en-US" sz="1000" dirty="0"/>
              <a:t> ISET out of range</a:t>
            </a:r>
          </a:p>
          <a:p>
            <a:pPr marL="0" algn="l"/>
            <a:r>
              <a:rPr lang="en-US" altLang="zh-TW" sz="1000" b="1" dirty="0"/>
              <a:t>Communication</a:t>
            </a:r>
            <a:r>
              <a:rPr lang="en-US" sz="1000" b="1" dirty="0"/>
              <a:t>: </a:t>
            </a:r>
            <a:r>
              <a:rPr lang="en-US" sz="1000" b="0" dirty="0"/>
              <a:t>CRC</a:t>
            </a:r>
            <a:endParaRPr 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E18924-8468-472A-8859-3AEC5C6B999A}"/>
              </a:ext>
            </a:extLst>
          </p:cNvPr>
          <p:cNvSpPr txBox="1"/>
          <p:nvPr/>
        </p:nvSpPr>
        <p:spPr>
          <a:xfrm>
            <a:off x="199625" y="3127781"/>
            <a:ext cx="3031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/>
            <a:r>
              <a:rPr lang="en-US" altLang="zh-TW" sz="1000" b="0" dirty="0"/>
              <a:t>Fail-safe Mode </a:t>
            </a:r>
            <a:r>
              <a:rPr lang="en-US" altLang="zh-TW" sz="1000" b="0" dirty="0">
                <a:highlight>
                  <a:srgbClr val="000000"/>
                </a:highlight>
              </a:rPr>
              <a:t>|</a:t>
            </a:r>
            <a:r>
              <a:rPr lang="en-US" altLang="zh-TW" sz="1000" b="0" dirty="0"/>
              <a:t> </a:t>
            </a:r>
            <a:r>
              <a:rPr lang="en-US" sz="1000" b="0" dirty="0"/>
              <a:t>OTP CRC </a:t>
            </a:r>
            <a:r>
              <a:rPr lang="en-US" sz="1000" b="0" dirty="0">
                <a:highlight>
                  <a:srgbClr val="000000"/>
                </a:highlight>
              </a:rPr>
              <a:t>|</a:t>
            </a:r>
            <a:r>
              <a:rPr lang="en-US" sz="1000" b="0" dirty="0"/>
              <a:t> </a:t>
            </a:r>
            <a:r>
              <a:rPr lang="en-US" altLang="zh-TW" sz="1000" dirty="0"/>
              <a:t>Memory CRC</a:t>
            </a:r>
          </a:p>
          <a:p>
            <a:r>
              <a:rPr lang="en-US" altLang="zh-TW" sz="1000" dirty="0"/>
              <a:t>Oscillator Watchdog </a:t>
            </a:r>
            <a:r>
              <a:rPr lang="en-US" altLang="zh-TW" sz="1000" dirty="0">
                <a:highlight>
                  <a:srgbClr val="000000"/>
                </a:highlight>
              </a:rPr>
              <a:t>|</a:t>
            </a:r>
            <a:r>
              <a:rPr lang="en-US" altLang="zh-TW" sz="1000" dirty="0"/>
              <a:t> </a:t>
            </a:r>
            <a:r>
              <a:rPr lang="en-US" sz="1000" dirty="0"/>
              <a:t>Communication watchdog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2822CC-BC74-4F53-ABB2-F3B7CF9846BA}"/>
              </a:ext>
            </a:extLst>
          </p:cNvPr>
          <p:cNvSpPr txBox="1"/>
          <p:nvPr/>
        </p:nvSpPr>
        <p:spPr>
          <a:xfrm>
            <a:off x="203004" y="2461021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7617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/>
              <a:t>Programmable Safety Zone </a:t>
            </a:r>
            <a:r>
              <a:rPr lang="en-US" sz="1000" dirty="0">
                <a:highlight>
                  <a:srgbClr val="000000"/>
                </a:highlight>
              </a:rPr>
              <a:t>|</a:t>
            </a:r>
            <a:r>
              <a:rPr lang="en-US" sz="1000" dirty="0"/>
              <a:t> Automatic Faults Summarizing</a:t>
            </a:r>
          </a:p>
          <a:p>
            <a:pPr marL="0" marR="0" lvl="0" indent="0" algn="l" defTabSz="7617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/>
              <a:t>LED Drivers Cascaded Daisy Chain Connection</a:t>
            </a:r>
            <a:r>
              <a:rPr lang="en-US" sz="1000" b="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7AF9A-55E2-4180-9378-E0E5BE42D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0818" y="3412721"/>
            <a:ext cx="2853743" cy="1100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F069BB-2F7D-4125-A805-BD3355BF1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1047" y="2189035"/>
            <a:ext cx="3203105" cy="1105540"/>
          </a:xfrm>
          <a:prstGeom prst="rect">
            <a:avLst/>
          </a:prstGeom>
        </p:spPr>
      </p:pic>
      <p:pic>
        <p:nvPicPr>
          <p:cNvPr id="31" name="Graphic 30" descr="Map with pin">
            <a:hlinkClick r:id="rId9" action="ppaction://hlinksldjump"/>
            <a:extLst>
              <a:ext uri="{FF2B5EF4-FFF2-40B4-BE49-F238E27FC236}">
                <a16:creationId xmlns:a16="http://schemas.microsoft.com/office/drawing/2014/main" id="{FCEDC717-4EB8-4B37-A34A-50A39C2C6CE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05444" y="4687812"/>
            <a:ext cx="367156" cy="3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305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1E2A45-F7F9-47ED-9385-80CAED68C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012" y="2296044"/>
            <a:ext cx="3703320" cy="1442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F2B047-7B6B-4DFA-8DED-1420F02B8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E0000"/>
                </a:solidFill>
              </a:rPr>
              <a:t>LP5816</a:t>
            </a:r>
            <a:r>
              <a:rPr lang="en-US" dirty="0"/>
              <a:t> </a:t>
            </a:r>
            <a:br>
              <a:rPr lang="en-US" dirty="0"/>
            </a:br>
            <a:r>
              <a:rPr lang="en-US" sz="1500" dirty="0">
                <a:solidFill>
                  <a:schemeClr val="tx1"/>
                </a:solidFill>
              </a:rPr>
              <a:t>4 - CH RGBW LED driver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CBE67A-0ED2-44B4-A372-6E5136E58F5A}"/>
              </a:ext>
            </a:extLst>
          </p:cNvPr>
          <p:cNvSpPr/>
          <p:nvPr/>
        </p:nvSpPr>
        <p:spPr>
          <a:xfrm>
            <a:off x="231775" y="892401"/>
            <a:ext cx="5074796" cy="26534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5" tIns="60940" rIns="121875" bIns="60940"/>
          <a:lstStyle/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Supply Voltage Range: 2.5V-5.5V </a:t>
            </a:r>
          </a:p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VLED up to 5.5V  </a:t>
            </a:r>
          </a:p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4-CH RGBW LED driver</a:t>
            </a:r>
          </a:p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sink capability: </a:t>
            </a:r>
            <a:r>
              <a:rPr lang="en-US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 51mA  </a:t>
            </a:r>
          </a:p>
          <a:p>
            <a:pPr marL="171375" lvl="1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Ultra-low power consumption </a:t>
            </a:r>
          </a:p>
          <a:p>
            <a:pPr marL="514275" lvl="2" indent="-171375" defTabSz="914333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Shutdown current: </a:t>
            </a: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0.1uA(Typ.), 0.3uA(Max.)</a:t>
            </a:r>
          </a:p>
          <a:p>
            <a:pPr marL="514275" lvl="2" indent="-171375" defTabSz="914333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Standby current: 26uA(Max.)</a:t>
            </a:r>
          </a:p>
          <a:p>
            <a:pPr marL="171375" lvl="1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Dimming control</a:t>
            </a:r>
          </a:p>
          <a:p>
            <a:pPr marL="514275" lvl="2" indent="-171375" defTabSz="914333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ndividual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PWM dimming: </a:t>
            </a: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23kHz, 8-bit</a:t>
            </a:r>
          </a:p>
          <a:p>
            <a:pPr marL="514275" lvl="2" indent="-171375" defTabSz="914333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ndividual a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nalog dimming: 8-bit</a:t>
            </a:r>
          </a:p>
          <a:p>
            <a:pPr marL="171375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1MHz/400kHz I2C interface</a:t>
            </a:r>
          </a:p>
          <a:p>
            <a:pPr marL="171375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Automatically fade in and fade out</a:t>
            </a:r>
          </a:p>
          <a:p>
            <a:pPr marL="171375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Compatible with 1.8V I/O</a:t>
            </a:r>
          </a:p>
          <a:p>
            <a:pPr marL="171375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ESD: 4kV HBM, 1.5kV CDM </a:t>
            </a:r>
          </a:p>
          <a:p>
            <a:pPr marL="171375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Package: 1.6mm*2.1mm SOT583, </a:t>
            </a:r>
            <a:r>
              <a:rPr lang="en-US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1.36mm*0.8mm WCSP-8</a:t>
            </a: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0.35mm pitch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BD59C86-3AC3-41C6-9A0B-2B32E1640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75" y="660490"/>
            <a:ext cx="5074796" cy="27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121875" tIns="60940" rIns="121875" bIns="60940" anchor="ctr"/>
          <a:lstStyle/>
          <a:p>
            <a:pPr defTabSz="914355">
              <a:defRPr/>
            </a:pPr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cs typeface="Arial" pitchFamily="34" charset="0"/>
              </a:rPr>
              <a:t>Features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81D3EE-A4A0-49E1-8062-8F6F5C53C213}"/>
              </a:ext>
            </a:extLst>
          </p:cNvPr>
          <p:cNvSpPr/>
          <p:nvPr/>
        </p:nvSpPr>
        <p:spPr>
          <a:xfrm>
            <a:off x="231775" y="3769207"/>
            <a:ext cx="5074796" cy="8789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5" tIns="60940" rIns="121875" bIns="60940"/>
          <a:lstStyle/>
          <a:p>
            <a:pPr marL="171375" indent="-171375" defTabSz="914333"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RGB Indicator  </a:t>
            </a:r>
          </a:p>
          <a:p>
            <a:pPr marL="171375" indent="-171375" defTabSz="914333"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E-cigarette</a:t>
            </a:r>
          </a:p>
          <a:p>
            <a:pPr marL="171375" indent="-171375" defTabSz="914333"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Router and Access point</a:t>
            </a:r>
          </a:p>
          <a:p>
            <a:pPr marL="171375" indent="-171375" defTabSz="914333"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Smart Home Appliance</a:t>
            </a:r>
          </a:p>
          <a:p>
            <a:pPr marL="171375" indent="-171375" defTabSz="914333"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TWS/Earbuds</a:t>
            </a:r>
          </a:p>
          <a:p>
            <a:pPr defTabSz="914355">
              <a:defRPr/>
            </a:pPr>
            <a:r>
              <a:rPr lang="en-US" sz="1333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	 </a:t>
            </a: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80385D30-1F8D-4E59-A81A-6A8D9EF32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611" y="3548228"/>
            <a:ext cx="5074796" cy="27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121875" tIns="60940" rIns="121875" bIns="60940" anchor="ctr"/>
          <a:lstStyle/>
          <a:p>
            <a:pPr defTabSz="914355">
              <a:defRPr/>
            </a:pPr>
            <a:r>
              <a:rPr lang="en-US" altLang="zh-CN" b="1" dirty="0">
                <a:solidFill>
                  <a:srgbClr val="FFFFFF"/>
                </a:solidFill>
                <a:latin typeface="Calibri" panose="020F0502020204030204" pitchFamily="34" charset="0"/>
                <a:cs typeface="Arial" pitchFamily="34" charset="0"/>
              </a:rPr>
              <a:t>Applications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9C1E52-1F5F-4253-8054-B293E2071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6956" y="657715"/>
            <a:ext cx="3513433" cy="27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121875" tIns="60940" rIns="121875" bIns="6094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914355"/>
            <a:r>
              <a:rPr lang="en-US" altLang="zh-CN" b="1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charset="0"/>
              </a:rPr>
              <a:t>Benefits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ED44B9-99ED-4629-B047-1E34482DAE02}"/>
              </a:ext>
            </a:extLst>
          </p:cNvPr>
          <p:cNvSpPr/>
          <p:nvPr/>
        </p:nvSpPr>
        <p:spPr>
          <a:xfrm>
            <a:off x="5416956" y="931736"/>
            <a:ext cx="3513435" cy="647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5" tIns="60940" rIns="121875" bIns="6094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Ultra-low </a:t>
            </a:r>
            <a:r>
              <a:rPr lang="en-US" sz="1050" dirty="0" err="1">
                <a:solidFill>
                  <a:sysClr val="windowText" lastClr="000000"/>
                </a:solidFill>
                <a:latin typeface="Calibri" panose="020F0502020204030204" pitchFamily="34" charset="0"/>
              </a:rPr>
              <a:t>Iq</a:t>
            </a:r>
            <a:r>
              <a:rPr lang="en-US" sz="105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 saves system power and extends battery life</a:t>
            </a:r>
          </a:p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&gt;20KHz dimming frequency to eliminate audible noise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6673F1-7017-4D7A-B4D7-4212C796074E}"/>
              </a:ext>
            </a:extLst>
          </p:cNvPr>
          <p:cNvSpPr/>
          <p:nvPr/>
        </p:nvSpPr>
        <p:spPr>
          <a:xfrm>
            <a:off x="6754572" y="3017385"/>
            <a:ext cx="83820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defTabSz="914355"/>
            <a:r>
              <a:rPr lang="en-US" sz="10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LP5816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348C48-5D3E-4E1F-B2AB-FDF6F60EC467}"/>
              </a:ext>
            </a:extLst>
          </p:cNvPr>
          <p:cNvSpPr/>
          <p:nvPr/>
        </p:nvSpPr>
        <p:spPr>
          <a:xfrm>
            <a:off x="7956586" y="2264688"/>
            <a:ext cx="642348" cy="1692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defTabSz="914355"/>
            <a:r>
              <a:rPr lang="en-US" sz="500" dirty="0">
                <a:solidFill>
                  <a:sysClr val="windowText" lastClr="000000"/>
                </a:solidFill>
                <a:latin typeface="Arial"/>
              </a:rPr>
              <a:t>3V~5.5V</a:t>
            </a:r>
            <a:endParaRPr lang="en-US" sz="5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Action Button: Home 1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43E3A6C0-08F6-4C69-89FD-2CB1637F6F41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6225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36914AC-5858-4CE0-B229-EAFA2C10E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206" y="2312966"/>
            <a:ext cx="3703320" cy="1429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F2B047-7B6B-4DFA-8DED-1420F02B8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E0000"/>
                </a:solidFill>
              </a:rPr>
              <a:t>LP5817</a:t>
            </a:r>
            <a:br>
              <a:rPr lang="en-US" dirty="0"/>
            </a:br>
            <a:r>
              <a:rPr lang="en-US" sz="1500" dirty="0">
                <a:solidFill>
                  <a:schemeClr val="tx1"/>
                </a:solidFill>
              </a:rPr>
              <a:t>3 - CH RGB LED driver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CBE67A-0ED2-44B4-A372-6E5136E58F5A}"/>
              </a:ext>
            </a:extLst>
          </p:cNvPr>
          <p:cNvSpPr/>
          <p:nvPr/>
        </p:nvSpPr>
        <p:spPr>
          <a:xfrm>
            <a:off x="231775" y="877161"/>
            <a:ext cx="5074796" cy="26733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5" tIns="60940" rIns="121875" bIns="60940"/>
          <a:lstStyle/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Supply Voltage Range: 2.5V-5.5V </a:t>
            </a:r>
          </a:p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VLED up to 5.5V  </a:t>
            </a:r>
          </a:p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3 - CH RGB LED driver</a:t>
            </a:r>
          </a:p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sink capability: </a:t>
            </a:r>
            <a:r>
              <a:rPr lang="en-US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 51mA  </a:t>
            </a:r>
          </a:p>
          <a:p>
            <a:pPr marL="171375" lvl="1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Ultra-low power consumption </a:t>
            </a:r>
          </a:p>
          <a:p>
            <a:pPr marL="514275" lvl="2" indent="-171375" defTabSz="914333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Shutdown current: </a:t>
            </a: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0.1uA(Typ.), 0.3uA(Max.)</a:t>
            </a:r>
          </a:p>
          <a:p>
            <a:pPr marL="514275" lvl="2" indent="-171375" defTabSz="914333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Standby current: 26uA(Max.)</a:t>
            </a:r>
          </a:p>
          <a:p>
            <a:pPr marL="171375" lvl="1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Dimming control</a:t>
            </a:r>
          </a:p>
          <a:p>
            <a:pPr marL="514275" lvl="2" indent="-171375" defTabSz="914333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Individual PWM dimming: </a:t>
            </a: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23kHz, 8-bit</a:t>
            </a:r>
          </a:p>
          <a:p>
            <a:pPr marL="514275" lvl="2" indent="-171375" defTabSz="914333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Individual analog dimming: 8-bit</a:t>
            </a:r>
          </a:p>
          <a:p>
            <a:pPr marL="171375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1MHz/400kHz I2C interface</a:t>
            </a:r>
          </a:p>
          <a:p>
            <a:pPr marL="171375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Automatically fade in and fade out</a:t>
            </a:r>
          </a:p>
          <a:p>
            <a:pPr marL="171375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Compatible with 1.8V I/O</a:t>
            </a:r>
          </a:p>
          <a:p>
            <a:pPr marL="171375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ESD: 4kV HBM, 1.5kV CDM </a:t>
            </a:r>
          </a:p>
          <a:p>
            <a:pPr marL="171375" indent="-171375" defTabSz="914333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Package: 1.6mm*2.1mm SOT583, </a:t>
            </a:r>
            <a:r>
              <a:rPr lang="en-US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1.36mm*0.8mm WCSP-8 </a:t>
            </a: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0.35mm pitch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BD59C86-3AC3-41C6-9A0B-2B32E1640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75" y="660490"/>
            <a:ext cx="5074796" cy="27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121875" tIns="60940" rIns="121875" bIns="60940" anchor="ctr"/>
          <a:lstStyle/>
          <a:p>
            <a:pPr defTabSz="914355">
              <a:defRPr/>
            </a:pPr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cs typeface="Arial" pitchFamily="34" charset="0"/>
              </a:rPr>
              <a:t>Features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81D3EE-A4A0-49E1-8062-8F6F5C53C213}"/>
              </a:ext>
            </a:extLst>
          </p:cNvPr>
          <p:cNvSpPr/>
          <p:nvPr/>
        </p:nvSpPr>
        <p:spPr>
          <a:xfrm>
            <a:off x="231775" y="3786721"/>
            <a:ext cx="5074796" cy="861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5" tIns="60940" rIns="121875" bIns="60940"/>
          <a:lstStyle/>
          <a:p>
            <a:pPr marL="171375" indent="-171375" defTabSz="914333"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RGB Indicator  </a:t>
            </a:r>
          </a:p>
          <a:p>
            <a:pPr marL="171375" indent="-171375" defTabSz="914333"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E-cigarette</a:t>
            </a:r>
          </a:p>
          <a:p>
            <a:pPr marL="171375" indent="-171375" defTabSz="914333"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Router and Access point</a:t>
            </a:r>
          </a:p>
          <a:p>
            <a:pPr marL="171375" indent="-171375" defTabSz="914333"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Smart Home Appliance</a:t>
            </a:r>
          </a:p>
          <a:p>
            <a:pPr marL="171375" indent="-171375" defTabSz="914333"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TWS/Earbuds</a:t>
            </a:r>
          </a:p>
          <a:p>
            <a:pPr defTabSz="914355">
              <a:defRPr/>
            </a:pPr>
            <a:r>
              <a:rPr lang="en-US" sz="1333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	 </a:t>
            </a: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80385D30-1F8D-4E59-A81A-6A8D9EF32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611" y="3512401"/>
            <a:ext cx="5074796" cy="27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121875" tIns="60940" rIns="121875" bIns="60940" anchor="ctr"/>
          <a:lstStyle/>
          <a:p>
            <a:pPr defTabSz="914355">
              <a:defRPr/>
            </a:pPr>
            <a:r>
              <a:rPr lang="en-US" altLang="zh-CN" b="1" dirty="0">
                <a:solidFill>
                  <a:srgbClr val="FFFFFF"/>
                </a:solidFill>
                <a:latin typeface="Calibri" panose="020F0502020204030204" pitchFamily="34" charset="0"/>
                <a:cs typeface="Arial" pitchFamily="34" charset="0"/>
              </a:rPr>
              <a:t>Applications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9C1E52-1F5F-4253-8054-B293E2071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6956" y="657715"/>
            <a:ext cx="3513433" cy="27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121875" tIns="60940" rIns="121875" bIns="6094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914355"/>
            <a:r>
              <a:rPr lang="en-US" altLang="zh-CN" b="1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charset="0"/>
              </a:rPr>
              <a:t>Benefits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ED44B9-99ED-4629-B047-1E34482DAE02}"/>
              </a:ext>
            </a:extLst>
          </p:cNvPr>
          <p:cNvSpPr/>
          <p:nvPr/>
        </p:nvSpPr>
        <p:spPr>
          <a:xfrm>
            <a:off x="5416956" y="931736"/>
            <a:ext cx="3513435" cy="647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5" tIns="60940" rIns="121875" bIns="6094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Ultra-low </a:t>
            </a:r>
            <a:r>
              <a:rPr lang="en-US" sz="1050" dirty="0" err="1">
                <a:solidFill>
                  <a:sysClr val="windowText" lastClr="000000"/>
                </a:solidFill>
                <a:latin typeface="Calibri" panose="020F0502020204030204" pitchFamily="34" charset="0"/>
              </a:rPr>
              <a:t>Iq</a:t>
            </a:r>
            <a:r>
              <a:rPr lang="en-US" sz="105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 saves system power and extends battery life</a:t>
            </a:r>
          </a:p>
          <a:p>
            <a:pPr marL="171442" indent="-171442" defTabSz="914355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&gt;20KHz dimming frequency to eliminate audible noise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743BD102-C037-4505-870B-1B6B606EAA62}"/>
              </a:ext>
            </a:extLst>
          </p:cNvPr>
          <p:cNvSpPr/>
          <p:nvPr/>
        </p:nvSpPr>
        <p:spPr>
          <a:xfrm>
            <a:off x="7949268" y="2312966"/>
            <a:ext cx="566148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55">
              <a:defRPr/>
            </a:pPr>
            <a:r>
              <a:rPr lang="en-US" sz="500" dirty="0">
                <a:solidFill>
                  <a:sysClr val="windowText" lastClr="000000"/>
                </a:solidFill>
                <a:latin typeface="Arial"/>
              </a:rPr>
              <a:t>3V~5.5V</a:t>
            </a:r>
            <a:endParaRPr lang="en-US" sz="5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B040A923-2741-4C90-9900-38E726DC4DEE}"/>
              </a:ext>
            </a:extLst>
          </p:cNvPr>
          <p:cNvSpPr/>
          <p:nvPr/>
        </p:nvSpPr>
        <p:spPr>
          <a:xfrm>
            <a:off x="6827648" y="3062982"/>
            <a:ext cx="83820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defTabSz="914355"/>
            <a:r>
              <a:rPr lang="en-US" sz="10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LP5817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4" name="Action Button: Home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059198B-40F4-49C3-9443-10C8BFA7F75C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8074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3BAC-39DB-4BFB-9775-1432D836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E0000"/>
                </a:solidFill>
                <a:ea typeface="Yu Gothic" panose="020B0400000000000000" pitchFamily="34" charset="-128"/>
                <a:cs typeface="Calibri" panose="020F0502020204030204" pitchFamily="34" charset="0"/>
              </a:rPr>
              <a:t>LP586x(T) Family </a:t>
            </a:r>
            <a:r>
              <a:rPr lang="en-US" dirty="0">
                <a:solidFill>
                  <a:schemeClr val="tx2"/>
                </a:solidFill>
                <a:ea typeface="Yu Gothic" panose="020B0400000000000000" pitchFamily="34" charset="-128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E30DD6-395F-4D96-A592-16DF1E9D7949}"/>
              </a:ext>
            </a:extLst>
          </p:cNvPr>
          <p:cNvSpPr/>
          <p:nvPr/>
        </p:nvSpPr>
        <p:spPr>
          <a:xfrm>
            <a:off x="205741" y="548640"/>
            <a:ext cx="9025367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>
              <a:defRPr/>
            </a:pPr>
            <a:r>
              <a:rPr lang="en-US" sz="1350" kern="0" dirty="0">
                <a:solidFill>
                  <a:srgbClr val="000000"/>
                </a:solidFill>
                <a:latin typeface="Arial"/>
                <a:ea typeface="Yu Gothic" panose="020B0400000000000000" pitchFamily="34" charset="-128"/>
              </a:rPr>
              <a:t>11 × 18 LED (T: high-current) LED </a:t>
            </a:r>
            <a:r>
              <a:rPr lang="en-US" sz="1350" kern="0" dirty="0">
                <a:solidFill>
                  <a:srgbClr val="002060"/>
                </a:solidFill>
                <a:latin typeface="Arial"/>
                <a:ea typeface="Yu Gothic" panose="020B0400000000000000" pitchFamily="34" charset="-128"/>
              </a:rPr>
              <a:t>matrix driver with 8-bit analog </a:t>
            </a:r>
            <a:r>
              <a:rPr lang="en-US" sz="1350" kern="0" dirty="0">
                <a:solidFill>
                  <a:srgbClr val="000000"/>
                </a:solidFill>
                <a:latin typeface="Arial"/>
                <a:ea typeface="Yu Gothic" panose="020B0400000000000000" pitchFamily="34" charset="-128"/>
              </a:rPr>
              <a:t>and 8-/16-bit PWM dimming</a:t>
            </a:r>
            <a:endParaRPr lang="en-US" sz="2400" dirty="0">
              <a:solidFill>
                <a:srgbClr val="000000"/>
              </a:solidFill>
              <a:latin typeface="Arial"/>
              <a:ea typeface="Yu Gothic" panose="020B0400000000000000" pitchFamily="34" charset="-128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5CD361-3B85-4868-BB08-39A358B9ED15}"/>
              </a:ext>
            </a:extLst>
          </p:cNvPr>
          <p:cNvGrpSpPr/>
          <p:nvPr/>
        </p:nvGrpSpPr>
        <p:grpSpPr>
          <a:xfrm>
            <a:off x="205741" y="910121"/>
            <a:ext cx="5339740" cy="1284554"/>
            <a:chOff x="304797" y="980261"/>
            <a:chExt cx="5324027" cy="1726490"/>
          </a:xfrm>
        </p:grpSpPr>
        <p:pic>
          <p:nvPicPr>
            <p:cNvPr id="17" name="Picture 5">
              <a:extLst>
                <a:ext uri="{FF2B5EF4-FFF2-40B4-BE49-F238E27FC236}">
                  <a16:creationId xmlns:a16="http://schemas.microsoft.com/office/drawing/2014/main" id="{156DE960-893F-4047-AF89-BF27555184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7669"/>
            <a:stretch/>
          </p:blipFill>
          <p:spPr bwMode="auto">
            <a:xfrm>
              <a:off x="304797" y="985237"/>
              <a:ext cx="5101069" cy="172151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8BD53FF-915A-4B35-8BA0-A770F318F503}"/>
                </a:ext>
              </a:extLst>
            </p:cNvPr>
            <p:cNvSpPr/>
            <p:nvPr/>
          </p:nvSpPr>
          <p:spPr>
            <a:xfrm>
              <a:off x="311067" y="1333482"/>
              <a:ext cx="5317757" cy="12967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45" indent="-171445" defTabSz="685783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975" dirty="0">
                  <a:solidFill>
                    <a:srgbClr val="000000"/>
                  </a:solidFill>
                  <a:latin typeface="Arial"/>
                  <a:ea typeface="Yu Gothic" panose="020B0400000000000000" pitchFamily="34" charset="-128"/>
                  <a:cs typeface="Calibri" panose="020F0502020204030204" pitchFamily="34" charset="0"/>
                </a:rPr>
                <a:t>Premium visual effect: </a:t>
              </a:r>
              <a:r>
                <a:rPr lang="en-US" sz="975" dirty="0">
                  <a:solidFill>
                    <a:srgbClr val="FF0000"/>
                  </a:solidFill>
                  <a:latin typeface="Arial"/>
                  <a:ea typeface="Yu Gothic" panose="020B0400000000000000" pitchFamily="34" charset="-128"/>
                  <a:cs typeface="Calibri" panose="020F0502020204030204" pitchFamily="34" charset="0"/>
                </a:rPr>
                <a:t>8</a:t>
              </a:r>
              <a:r>
                <a:rPr lang="en-US" sz="975" dirty="0">
                  <a:solidFill>
                    <a:srgbClr val="000000"/>
                  </a:solidFill>
                  <a:latin typeface="Arial"/>
                  <a:ea typeface="Yu Gothic" panose="020B0400000000000000" pitchFamily="34" charset="-128"/>
                  <a:cs typeface="Calibri" panose="020F0502020204030204" pitchFamily="34" charset="0"/>
                </a:rPr>
                <a:t> bits analog dimming and </a:t>
              </a:r>
              <a:r>
                <a:rPr lang="en-US" sz="975" dirty="0">
                  <a:solidFill>
                    <a:srgbClr val="FF0000"/>
                  </a:solidFill>
                  <a:latin typeface="Arial"/>
                  <a:ea typeface="Yu Gothic" panose="020B0400000000000000" pitchFamily="34" charset="-128"/>
                  <a:cs typeface="Calibri" panose="020F0502020204030204" pitchFamily="34" charset="0"/>
                </a:rPr>
                <a:t>8/16</a:t>
              </a:r>
              <a:r>
                <a:rPr lang="en-US" sz="975" dirty="0">
                  <a:solidFill>
                    <a:srgbClr val="000000"/>
                  </a:solidFill>
                  <a:latin typeface="Arial"/>
                  <a:ea typeface="Yu Gothic" panose="020B0400000000000000" pitchFamily="34" charset="-128"/>
                  <a:cs typeface="Calibri" panose="020F0502020204030204" pitchFamily="34" charset="0"/>
                </a:rPr>
                <a:t> bits PWM dimming</a:t>
              </a:r>
            </a:p>
            <a:p>
              <a:pPr marL="171445" indent="-171445" defTabSz="685783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975" dirty="0">
                  <a:solidFill>
                    <a:srgbClr val="000000"/>
                  </a:solidFill>
                  <a:latin typeface="Arial"/>
                  <a:ea typeface="Yu Gothic" panose="020B0400000000000000" pitchFamily="34" charset="-128"/>
                  <a:cs typeface="Calibri" panose="020F0502020204030204" pitchFamily="34" charset="0"/>
                </a:rPr>
                <a:t>Flexible interface options: I2C (1-MHz) and SPI (12-MHz)</a:t>
              </a:r>
            </a:p>
            <a:p>
              <a:pPr marL="171445" indent="-171445" defTabSz="685783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975" dirty="0">
                  <a:solidFill>
                    <a:srgbClr val="000000"/>
                  </a:solidFill>
                  <a:latin typeface="Arial"/>
                  <a:ea typeface="Yu Gothic" panose="020B0400000000000000" pitchFamily="34" charset="-128"/>
                  <a:cs typeface="Calibri" panose="020F0502020204030204" pitchFamily="34" charset="0"/>
                </a:rPr>
                <a:t>Solution cost and size: Time-multiplexing architecture and integrated de-ghosting </a:t>
              </a:r>
            </a:p>
            <a:p>
              <a:pPr marL="171445" indent="-171445" defTabSz="685783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975" dirty="0">
                  <a:solidFill>
                    <a:srgbClr val="000000"/>
                  </a:solidFill>
                  <a:latin typeface="Arial"/>
                  <a:ea typeface="Yu Gothic" panose="020B0400000000000000" pitchFamily="34" charset="-128"/>
                  <a:cs typeface="Calibri" panose="020F0502020204030204" pitchFamily="34" charset="0"/>
                </a:rPr>
                <a:t>High refresh rate: auto-increment function and individual LED dot register</a:t>
              </a:r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147226D5-44C4-4A0B-966C-484A19FCFB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797" y="980261"/>
              <a:ext cx="5101071" cy="374250"/>
            </a:xfrm>
            <a:prstGeom prst="rect">
              <a:avLst/>
            </a:prstGeom>
            <a:solidFill>
              <a:srgbClr val="DE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tIns="91440" bIns="45720" anchor="b" anchorCtr="0">
              <a:noAutofit/>
            </a:bodyPr>
            <a:lstStyle>
              <a:defPPr>
                <a:defRPr lang="en-US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b="1">
                  <a:solidFill>
                    <a:schemeClr val="bg1"/>
                  </a:solidFill>
                  <a:latin typeface="+mn-lt"/>
                  <a:cs typeface="+mn-cs"/>
                </a:defRPr>
              </a:lvl1pPr>
            </a:lstStyle>
            <a:p>
              <a:pPr defTabSz="380852" eaLnBrk="0" hangingPunct="0">
                <a:spcAft>
                  <a:spcPts val="200"/>
                </a:spcAft>
                <a:buClr>
                  <a:srgbClr val="000000"/>
                </a:buClr>
                <a:defRPr/>
              </a:pPr>
              <a:r>
                <a:rPr lang="en-US" sz="1350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  <a:cs typeface="Calibri" panose="020F0502020204030204" pitchFamily="34" charset="0"/>
                </a:rPr>
                <a:t>Benefits for </a:t>
              </a:r>
              <a:r>
                <a:rPr lang="en-US" altLang="zh-CN" sz="1350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  <a:cs typeface="Calibri" panose="020F0502020204030204" pitchFamily="34" charset="0"/>
                </a:rPr>
                <a:t>matrix LED Application</a:t>
              </a:r>
              <a:endParaRPr lang="en-US" sz="1350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932C2A-C2A4-436C-A610-575605F468C3}"/>
              </a:ext>
            </a:extLst>
          </p:cNvPr>
          <p:cNvGrpSpPr/>
          <p:nvPr/>
        </p:nvGrpSpPr>
        <p:grpSpPr>
          <a:xfrm>
            <a:off x="49726" y="2365322"/>
            <a:ext cx="1487682" cy="2096953"/>
            <a:chOff x="208763" y="2477705"/>
            <a:chExt cx="2564574" cy="237963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4BC1720-3E5E-4F22-906A-6495A792DB94}"/>
                </a:ext>
              </a:extLst>
            </p:cNvPr>
            <p:cNvSpPr/>
            <p:nvPr/>
          </p:nvSpPr>
          <p:spPr>
            <a:xfrm>
              <a:off x="304800" y="2477705"/>
              <a:ext cx="2372500" cy="2322014"/>
            </a:xfrm>
            <a:prstGeom prst="roundRect">
              <a:avLst>
                <a:gd name="adj" fmla="val 2753"/>
              </a:avLst>
            </a:prstGeom>
            <a:gradFill flip="none" rotWithShape="1">
              <a:gsLst>
                <a:gs pos="0">
                  <a:srgbClr val="080808"/>
                </a:gs>
                <a:gs pos="50000">
                  <a:schemeClr val="tx1"/>
                </a:gs>
                <a:gs pos="100000">
                  <a:srgbClr val="8D8D8D"/>
                </a:gs>
              </a:gsLst>
              <a:lin ang="81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endParaRPr lang="en-US" sz="1167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9D8DC3-264E-4F3D-804C-49C2E68D4BF3}"/>
                </a:ext>
              </a:extLst>
            </p:cNvPr>
            <p:cNvSpPr/>
            <p:nvPr/>
          </p:nvSpPr>
          <p:spPr>
            <a:xfrm>
              <a:off x="841889" y="2551105"/>
              <a:ext cx="1755175" cy="36576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de-DE" sz="900" b="1" dirty="0">
                  <a:solidFill>
                    <a:srgbClr val="FFFF00"/>
                  </a:solidFill>
                  <a:latin typeface="Arial"/>
                  <a:ea typeface="Yu Gothic" panose="020B0400000000000000" pitchFamily="34" charset="-128"/>
                </a:rPr>
                <a:t>11</a:t>
              </a:r>
              <a:r>
                <a:rPr lang="de-DE" sz="900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 x 18 Matrix </a:t>
              </a:r>
              <a:endParaRPr lang="en-US" sz="900" b="1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E2D3BE4-1EBC-4741-9423-AD938919261E}"/>
                </a:ext>
              </a:extLst>
            </p:cNvPr>
            <p:cNvSpPr/>
            <p:nvPr/>
          </p:nvSpPr>
          <p:spPr>
            <a:xfrm>
              <a:off x="395859" y="2549983"/>
              <a:ext cx="366142" cy="1773472"/>
            </a:xfrm>
            <a:prstGeom prst="rect">
              <a:avLst/>
            </a:prstGeom>
            <a:gradFill flip="none" rotWithShape="1">
              <a:gsLst>
                <a:gs pos="0">
                  <a:srgbClr val="8D8D8D">
                    <a:shade val="30000"/>
                    <a:satMod val="115000"/>
                  </a:srgbClr>
                </a:gs>
                <a:gs pos="50000">
                  <a:srgbClr val="8D8D8D">
                    <a:shade val="67500"/>
                    <a:satMod val="115000"/>
                  </a:srgbClr>
                </a:gs>
                <a:gs pos="100000">
                  <a:srgbClr val="8D8D8D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685783">
                <a:defRPr/>
              </a:pPr>
              <a:r>
                <a:rPr lang="en-US" sz="916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SPI&amp;I2C Interface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66CB7B-76BA-40A2-A5E1-6F58C293280F}"/>
                </a:ext>
              </a:extLst>
            </p:cNvPr>
            <p:cNvSpPr/>
            <p:nvPr/>
          </p:nvSpPr>
          <p:spPr>
            <a:xfrm>
              <a:off x="208763" y="4330671"/>
              <a:ext cx="2564574" cy="526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defTabSz="685783">
                <a:defRPr/>
              </a:pPr>
              <a:r>
                <a:rPr lang="en-US" sz="916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LP586</a:t>
              </a:r>
              <a:r>
                <a:rPr lang="en-US" sz="916" b="1" dirty="0">
                  <a:solidFill>
                    <a:srgbClr val="FFFF00"/>
                  </a:solidFill>
                  <a:latin typeface="Arial"/>
                  <a:ea typeface="Yu Gothic" panose="020B0400000000000000" pitchFamily="34" charset="-128"/>
                </a:rPr>
                <a:t>0 </a:t>
              </a:r>
              <a:r>
                <a:rPr lang="en-US" sz="916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(T)</a:t>
              </a:r>
            </a:p>
            <a:p>
              <a:pPr marL="76197" defTabSz="685783">
                <a:defRPr/>
              </a:pPr>
              <a:r>
                <a:rPr lang="en-US" altLang="zh-CN" sz="750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5mm x 5mm QFN-40</a:t>
              </a:r>
            </a:p>
            <a:p>
              <a:pPr marL="76197" defTabSz="685783">
                <a:defRPr/>
              </a:pPr>
              <a:endParaRPr lang="en-US" altLang="zh-CN" sz="750" b="1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0312660-5D7D-4F5D-B0FD-8FB1FBF8F229}"/>
                </a:ext>
              </a:extLst>
            </p:cNvPr>
            <p:cNvSpPr/>
            <p:nvPr/>
          </p:nvSpPr>
          <p:spPr>
            <a:xfrm>
              <a:off x="850492" y="3014714"/>
              <a:ext cx="1740307" cy="36576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25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8-bit DC </a:t>
              </a:r>
            </a:p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25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16-bit PWM dim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94191CA-9CBC-4334-A714-7EB3C43C7D15}"/>
                </a:ext>
              </a:extLst>
            </p:cNvPr>
            <p:cNvSpPr/>
            <p:nvPr/>
          </p:nvSpPr>
          <p:spPr>
            <a:xfrm>
              <a:off x="838199" y="3485967"/>
              <a:ext cx="1752600" cy="36576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50000">
                  <a:srgbClr val="FF0000"/>
                </a:gs>
                <a:gs pos="100000">
                  <a:srgbClr val="FF7C80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825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T for &gt; 100mA/ch</a:t>
              </a:r>
              <a:endParaRPr lang="en-US" sz="1500" b="1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9CB53E9-60BC-4A78-8205-36408A1FA142}"/>
                </a:ext>
              </a:extLst>
            </p:cNvPr>
            <p:cNvSpPr/>
            <p:nvPr/>
          </p:nvSpPr>
          <p:spPr>
            <a:xfrm>
              <a:off x="838202" y="3957695"/>
              <a:ext cx="796840" cy="365760"/>
            </a:xfrm>
            <a:prstGeom prst="rect">
              <a:avLst/>
            </a:prstGeom>
            <a:gradFill flip="none" rotWithShape="1">
              <a:gsLst>
                <a:gs pos="0">
                  <a:srgbClr val="CC00CC"/>
                </a:gs>
                <a:gs pos="50000">
                  <a:srgbClr val="CC00CC"/>
                </a:gs>
                <a:gs pos="100000">
                  <a:srgbClr val="FF99FF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788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SRAM</a:t>
              </a:r>
              <a:endParaRPr lang="en-US" sz="1350" b="1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3E3BA89-504E-4D56-91C4-75B6EC861934}"/>
              </a:ext>
            </a:extLst>
          </p:cNvPr>
          <p:cNvSpPr/>
          <p:nvPr/>
        </p:nvSpPr>
        <p:spPr>
          <a:xfrm>
            <a:off x="961345" y="3669504"/>
            <a:ext cx="462239" cy="322312"/>
          </a:xfrm>
          <a:prstGeom prst="rect">
            <a:avLst/>
          </a:prstGeom>
          <a:gradFill flip="none" rotWithShape="1">
            <a:gsLst>
              <a:gs pos="0">
                <a:srgbClr val="CC00CC"/>
              </a:gs>
              <a:gs pos="50000">
                <a:srgbClr val="CC00CC"/>
              </a:gs>
              <a:gs pos="100000">
                <a:srgbClr val="FF99FF"/>
              </a:gs>
            </a:gsLst>
            <a:lin ang="8100000" scaled="1"/>
            <a:tileRect/>
          </a:gradFill>
          <a:ln>
            <a:solidFill>
              <a:srgbClr val="8D8D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825" b="1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rPr>
              <a:t>LOD/</a:t>
            </a:r>
          </a:p>
          <a:p>
            <a:pPr algn="ctr" defTabSz="685783">
              <a:defRPr/>
            </a:pPr>
            <a:r>
              <a:rPr lang="en-US" sz="825" b="1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rPr>
              <a:t>LSD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A1BBA93-620A-4F8E-AFC1-D4DAC94AE618}"/>
              </a:ext>
            </a:extLst>
          </p:cNvPr>
          <p:cNvGrpSpPr/>
          <p:nvPr/>
        </p:nvGrpSpPr>
        <p:grpSpPr>
          <a:xfrm>
            <a:off x="1502692" y="2365322"/>
            <a:ext cx="1431972" cy="2046182"/>
            <a:chOff x="208763" y="2477705"/>
            <a:chExt cx="2468537" cy="2322014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7FF44BD-5CDC-4F42-A316-B0A00A4E4BD8}"/>
                </a:ext>
              </a:extLst>
            </p:cNvPr>
            <p:cNvSpPr/>
            <p:nvPr/>
          </p:nvSpPr>
          <p:spPr>
            <a:xfrm>
              <a:off x="304800" y="2477705"/>
              <a:ext cx="2372500" cy="2322014"/>
            </a:xfrm>
            <a:prstGeom prst="roundRect">
              <a:avLst>
                <a:gd name="adj" fmla="val 2753"/>
              </a:avLst>
            </a:prstGeom>
            <a:gradFill flip="none" rotWithShape="1">
              <a:gsLst>
                <a:gs pos="0">
                  <a:srgbClr val="080808"/>
                </a:gs>
                <a:gs pos="50000">
                  <a:schemeClr val="tx1"/>
                </a:gs>
                <a:gs pos="100000">
                  <a:srgbClr val="8D8D8D"/>
                </a:gs>
              </a:gsLst>
              <a:lin ang="81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endParaRPr lang="en-US" sz="1167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690401A-6D81-4FAB-A914-FFD7578E396E}"/>
                </a:ext>
              </a:extLst>
            </p:cNvPr>
            <p:cNvSpPr/>
            <p:nvPr/>
          </p:nvSpPr>
          <p:spPr>
            <a:xfrm>
              <a:off x="841889" y="2551105"/>
              <a:ext cx="1755175" cy="36576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de-DE" sz="900" b="1" dirty="0">
                  <a:solidFill>
                    <a:srgbClr val="FFFF00"/>
                  </a:solidFill>
                  <a:latin typeface="Arial"/>
                  <a:ea typeface="Yu Gothic" panose="020B0400000000000000" pitchFamily="34" charset="-128"/>
                </a:rPr>
                <a:t>8</a:t>
              </a:r>
              <a:r>
                <a:rPr lang="de-DE" sz="900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 x 18 Matrix</a:t>
              </a:r>
              <a:endParaRPr lang="en-US" sz="900" b="1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2476AC2-CE99-4F4D-8AEB-C97956B49780}"/>
                </a:ext>
              </a:extLst>
            </p:cNvPr>
            <p:cNvSpPr/>
            <p:nvPr/>
          </p:nvSpPr>
          <p:spPr>
            <a:xfrm>
              <a:off x="395859" y="2549983"/>
              <a:ext cx="366142" cy="1773472"/>
            </a:xfrm>
            <a:prstGeom prst="rect">
              <a:avLst/>
            </a:prstGeom>
            <a:gradFill flip="none" rotWithShape="1">
              <a:gsLst>
                <a:gs pos="0">
                  <a:srgbClr val="8D8D8D">
                    <a:shade val="30000"/>
                    <a:satMod val="115000"/>
                  </a:srgbClr>
                </a:gs>
                <a:gs pos="50000">
                  <a:srgbClr val="8D8D8D">
                    <a:shade val="67500"/>
                    <a:satMod val="115000"/>
                  </a:srgbClr>
                </a:gs>
                <a:gs pos="100000">
                  <a:srgbClr val="8D8D8D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685783">
                <a:defRPr/>
              </a:pPr>
              <a:r>
                <a:rPr lang="en-US" sz="916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SPI&amp;I2C Interface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C49D79A-C319-4D40-A640-0A98EC2708EA}"/>
                </a:ext>
              </a:extLst>
            </p:cNvPr>
            <p:cNvSpPr/>
            <p:nvPr/>
          </p:nvSpPr>
          <p:spPr>
            <a:xfrm>
              <a:off x="208763" y="4330672"/>
              <a:ext cx="2392333" cy="39568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defTabSz="685783">
                <a:defRPr/>
              </a:pPr>
              <a:r>
                <a:rPr lang="en-US" sz="916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LP586</a:t>
              </a:r>
              <a:r>
                <a:rPr lang="en-US" sz="916" b="1" dirty="0">
                  <a:solidFill>
                    <a:srgbClr val="FFFF00"/>
                  </a:solidFill>
                  <a:latin typeface="Arial"/>
                  <a:ea typeface="Yu Gothic" panose="020B0400000000000000" pitchFamily="34" charset="-128"/>
                </a:rPr>
                <a:t>8 </a:t>
              </a:r>
              <a:r>
                <a:rPr lang="en-US" sz="916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(T)</a:t>
              </a:r>
              <a:endParaRPr lang="en-US" sz="916" b="1" dirty="0">
                <a:solidFill>
                  <a:srgbClr val="FFFF00"/>
                </a:solidFill>
                <a:latin typeface="Arial"/>
                <a:ea typeface="Yu Gothic" panose="020B0400000000000000" pitchFamily="34" charset="-128"/>
              </a:endParaRPr>
            </a:p>
            <a:p>
              <a:pPr marL="76197" defTabSz="685783">
                <a:defRPr/>
              </a:pPr>
              <a:r>
                <a:rPr lang="en-US" altLang="zh-CN" sz="750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5mm x 5mm QFN-40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621F54F-6787-4B32-9D0E-6D9EE0F3CC31}"/>
                </a:ext>
              </a:extLst>
            </p:cNvPr>
            <p:cNvSpPr/>
            <p:nvPr/>
          </p:nvSpPr>
          <p:spPr>
            <a:xfrm>
              <a:off x="850492" y="3014714"/>
              <a:ext cx="1740307" cy="36576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25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8-bit DC </a:t>
              </a:r>
            </a:p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25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16-bit PWM dim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3D56158-FF1E-46FA-B6CC-F23B42AF73CA}"/>
                </a:ext>
              </a:extLst>
            </p:cNvPr>
            <p:cNvSpPr/>
            <p:nvPr/>
          </p:nvSpPr>
          <p:spPr>
            <a:xfrm>
              <a:off x="838199" y="3485967"/>
              <a:ext cx="1752600" cy="36576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50000">
                  <a:srgbClr val="FF0000"/>
                </a:gs>
                <a:gs pos="100000">
                  <a:srgbClr val="FF7C80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825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T for &gt; 100mA/ch</a:t>
              </a:r>
              <a:endParaRPr lang="en-US" sz="1500" b="1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4019DC8-12B5-411B-9B96-04CB62A149C4}"/>
                </a:ext>
              </a:extLst>
            </p:cNvPr>
            <p:cNvSpPr/>
            <p:nvPr/>
          </p:nvSpPr>
          <p:spPr>
            <a:xfrm>
              <a:off x="838202" y="3957695"/>
              <a:ext cx="796840" cy="365760"/>
            </a:xfrm>
            <a:prstGeom prst="rect">
              <a:avLst/>
            </a:prstGeom>
            <a:gradFill flip="none" rotWithShape="1">
              <a:gsLst>
                <a:gs pos="0">
                  <a:srgbClr val="CC00CC"/>
                </a:gs>
                <a:gs pos="50000">
                  <a:srgbClr val="CC00CC"/>
                </a:gs>
                <a:gs pos="100000">
                  <a:srgbClr val="FF99FF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825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SRAM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1B7CC6F-8210-47F7-8910-4627E7442195}"/>
              </a:ext>
            </a:extLst>
          </p:cNvPr>
          <p:cNvSpPr/>
          <p:nvPr/>
        </p:nvSpPr>
        <p:spPr>
          <a:xfrm>
            <a:off x="2414311" y="3669504"/>
            <a:ext cx="462239" cy="322312"/>
          </a:xfrm>
          <a:prstGeom prst="rect">
            <a:avLst/>
          </a:prstGeom>
          <a:gradFill flip="none" rotWithShape="1">
            <a:gsLst>
              <a:gs pos="0">
                <a:srgbClr val="CC00CC"/>
              </a:gs>
              <a:gs pos="50000">
                <a:srgbClr val="CC00CC"/>
              </a:gs>
              <a:gs pos="100000">
                <a:srgbClr val="FF99FF"/>
              </a:gs>
            </a:gsLst>
            <a:lin ang="8100000" scaled="1"/>
            <a:tileRect/>
          </a:gradFill>
          <a:ln>
            <a:solidFill>
              <a:srgbClr val="8D8D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825" b="1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rPr>
              <a:t>LOD/</a:t>
            </a:r>
          </a:p>
          <a:p>
            <a:pPr algn="ctr" defTabSz="685783">
              <a:defRPr/>
            </a:pPr>
            <a:r>
              <a:rPr lang="en-US" sz="825" b="1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rPr>
              <a:t>LSD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7BBBB0-1EBF-4DAB-8293-EB63BC457CBE}"/>
              </a:ext>
            </a:extLst>
          </p:cNvPr>
          <p:cNvGrpSpPr/>
          <p:nvPr/>
        </p:nvGrpSpPr>
        <p:grpSpPr>
          <a:xfrm>
            <a:off x="2971892" y="2369041"/>
            <a:ext cx="1603014" cy="2193174"/>
            <a:chOff x="228598" y="2477705"/>
            <a:chExt cx="2629293" cy="24888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6A7CE4D-6641-4943-B92D-010243DD4BAB}"/>
                </a:ext>
              </a:extLst>
            </p:cNvPr>
            <p:cNvSpPr/>
            <p:nvPr/>
          </p:nvSpPr>
          <p:spPr>
            <a:xfrm>
              <a:off x="304800" y="2477705"/>
              <a:ext cx="2372500" cy="2322014"/>
            </a:xfrm>
            <a:prstGeom prst="roundRect">
              <a:avLst>
                <a:gd name="adj" fmla="val 2753"/>
              </a:avLst>
            </a:prstGeom>
            <a:gradFill flip="none" rotWithShape="1">
              <a:gsLst>
                <a:gs pos="0">
                  <a:srgbClr val="080808"/>
                </a:gs>
                <a:gs pos="50000">
                  <a:schemeClr val="tx1"/>
                </a:gs>
                <a:gs pos="100000">
                  <a:srgbClr val="8D8D8D"/>
                </a:gs>
              </a:gsLst>
              <a:lin ang="81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07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11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14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177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215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248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282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83">
                <a:defRPr/>
              </a:pPr>
              <a:endParaRPr lang="en-US" sz="1167">
                <a:solidFill>
                  <a:srgbClr val="FFFFFF"/>
                </a:solidFill>
                <a:latin typeface="Arial"/>
                <a:ea typeface="Yu Gothic" panose="020B0400000000000000" pitchFamily="34" charset="-128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75B97D-B06A-4233-9736-3F153376C7C6}"/>
                </a:ext>
              </a:extLst>
            </p:cNvPr>
            <p:cNvSpPr/>
            <p:nvPr/>
          </p:nvSpPr>
          <p:spPr>
            <a:xfrm>
              <a:off x="841889" y="2551105"/>
              <a:ext cx="1755175" cy="36576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07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11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14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177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215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248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282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83">
                <a:defRPr/>
              </a:pPr>
              <a:r>
                <a:rPr lang="de-DE" sz="900" b="1" dirty="0">
                  <a:solidFill>
                    <a:srgbClr val="FFFF00"/>
                  </a:solidFill>
                  <a:latin typeface="Arial"/>
                  <a:ea typeface="Yu Gothic" panose="020B0400000000000000" pitchFamily="34" charset="-128"/>
                </a:rPr>
                <a:t>6</a:t>
              </a:r>
              <a:r>
                <a:rPr lang="de-DE" sz="900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 x 18 Matrix </a:t>
              </a:r>
              <a:endParaRPr lang="en-US" sz="900" b="1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182F7D2-3578-45A8-B680-EB2588337AC1}"/>
                </a:ext>
              </a:extLst>
            </p:cNvPr>
            <p:cNvSpPr/>
            <p:nvPr/>
          </p:nvSpPr>
          <p:spPr>
            <a:xfrm>
              <a:off x="395859" y="2549983"/>
              <a:ext cx="366142" cy="1773472"/>
            </a:xfrm>
            <a:prstGeom prst="rect">
              <a:avLst/>
            </a:prstGeom>
            <a:gradFill flip="none" rotWithShape="1">
              <a:gsLst>
                <a:gs pos="0">
                  <a:srgbClr val="8D8D8D">
                    <a:shade val="30000"/>
                    <a:satMod val="115000"/>
                  </a:srgbClr>
                </a:gs>
                <a:gs pos="50000">
                  <a:srgbClr val="8D8D8D">
                    <a:shade val="67500"/>
                    <a:satMod val="115000"/>
                  </a:srgbClr>
                </a:gs>
                <a:gs pos="100000">
                  <a:srgbClr val="8D8D8D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07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11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14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177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215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248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282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83">
                <a:defRPr/>
              </a:pPr>
              <a:r>
                <a:rPr lang="en-US" sz="916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SPI&amp;I2C Interface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8F9CC8A-B5CF-4745-8CA3-1620189AF71D}"/>
                </a:ext>
              </a:extLst>
            </p:cNvPr>
            <p:cNvSpPr/>
            <p:nvPr/>
          </p:nvSpPr>
          <p:spPr>
            <a:xfrm>
              <a:off x="228598" y="4308888"/>
              <a:ext cx="2629293" cy="65763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07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11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14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5177" algn="l" defTabSz="914076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2215" algn="l" defTabSz="914076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199248" algn="l" defTabSz="914076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6282" algn="l" defTabSz="914076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685783">
                <a:defRPr/>
              </a:pPr>
              <a:r>
                <a:rPr lang="en-US" sz="916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LP586</a:t>
              </a:r>
              <a:r>
                <a:rPr lang="en-US" sz="916" b="1" dirty="0">
                  <a:solidFill>
                    <a:srgbClr val="FFFF00"/>
                  </a:solidFill>
                  <a:latin typeface="Arial"/>
                  <a:ea typeface="Yu Gothic" panose="020B0400000000000000" pitchFamily="34" charset="-128"/>
                </a:rPr>
                <a:t>6 </a:t>
              </a:r>
              <a:r>
                <a:rPr lang="en-US" sz="916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(T)</a:t>
              </a:r>
              <a:endParaRPr lang="en-US" sz="916" b="1" dirty="0">
                <a:solidFill>
                  <a:srgbClr val="FFFF00"/>
                </a:solidFill>
                <a:latin typeface="Arial"/>
                <a:ea typeface="Yu Gothic" panose="020B0400000000000000" pitchFamily="34" charset="-128"/>
              </a:endParaRPr>
            </a:p>
            <a:p>
              <a:pPr marL="76197" defTabSz="685783">
                <a:defRPr/>
              </a:pPr>
              <a:r>
                <a:rPr lang="en-US" altLang="zh-CN" sz="750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5mm x 5mm QFN-40</a:t>
              </a:r>
            </a:p>
            <a:p>
              <a:pPr marL="76197" defTabSz="685783">
                <a:defRPr/>
              </a:pPr>
              <a:r>
                <a:rPr lang="en-US" altLang="zh-CN" sz="750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9.7mm x 4.4mm TSSOP</a:t>
              </a:r>
            </a:p>
            <a:p>
              <a:pPr marL="76197" defTabSz="685783">
                <a:defRPr/>
              </a:pPr>
              <a:endParaRPr lang="en-US" altLang="zh-CN" sz="750" b="1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4E3779-8734-401A-B8AD-D4954261D99B}"/>
                </a:ext>
              </a:extLst>
            </p:cNvPr>
            <p:cNvSpPr/>
            <p:nvPr/>
          </p:nvSpPr>
          <p:spPr>
            <a:xfrm>
              <a:off x="850492" y="3014714"/>
              <a:ext cx="1740307" cy="36576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07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11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14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177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215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248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282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83">
                <a:defRPr/>
              </a:pPr>
              <a:r>
                <a:rPr lang="en-US" sz="825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8-bit DC </a:t>
              </a:r>
            </a:p>
            <a:p>
              <a:pPr algn="ctr" defTabSz="685783">
                <a:defRPr/>
              </a:pPr>
              <a:r>
                <a:rPr lang="en-US" sz="825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16-bit PWM dim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BDAEEF3-DAD3-411D-937A-68C1FC94C34F}"/>
                </a:ext>
              </a:extLst>
            </p:cNvPr>
            <p:cNvSpPr/>
            <p:nvPr/>
          </p:nvSpPr>
          <p:spPr>
            <a:xfrm>
              <a:off x="838199" y="3485967"/>
              <a:ext cx="1752600" cy="36576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50000">
                  <a:srgbClr val="FF0000"/>
                </a:gs>
                <a:gs pos="100000">
                  <a:srgbClr val="FF7C80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07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11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14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177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215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248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282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83">
                <a:defRPr/>
              </a:pPr>
              <a:r>
                <a:rPr lang="en-US" sz="825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T for &gt; 100mA/ch</a:t>
              </a:r>
              <a:endParaRPr lang="en-US" sz="1500" b="1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201A894-9063-47FA-AF8B-5AC1FE1E8401}"/>
                </a:ext>
              </a:extLst>
            </p:cNvPr>
            <p:cNvSpPr/>
            <p:nvPr/>
          </p:nvSpPr>
          <p:spPr>
            <a:xfrm>
              <a:off x="838202" y="3957695"/>
              <a:ext cx="796840" cy="365760"/>
            </a:xfrm>
            <a:prstGeom prst="rect">
              <a:avLst/>
            </a:prstGeom>
            <a:gradFill flip="none" rotWithShape="1">
              <a:gsLst>
                <a:gs pos="0">
                  <a:srgbClr val="CC00CC"/>
                </a:gs>
                <a:gs pos="50000">
                  <a:srgbClr val="CC00CC"/>
                </a:gs>
                <a:gs pos="100000">
                  <a:srgbClr val="FF99FF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07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11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14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177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215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248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282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83">
                <a:defRPr/>
              </a:pPr>
              <a:r>
                <a:rPr lang="en-US" sz="825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SRAM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0F4AFD28-D5FD-4F06-B644-D1AE0A7DE3F7}"/>
              </a:ext>
            </a:extLst>
          </p:cNvPr>
          <p:cNvSpPr/>
          <p:nvPr/>
        </p:nvSpPr>
        <p:spPr>
          <a:xfrm>
            <a:off x="3881517" y="3669504"/>
            <a:ext cx="523138" cy="322312"/>
          </a:xfrm>
          <a:prstGeom prst="rect">
            <a:avLst/>
          </a:prstGeom>
          <a:gradFill flip="none" rotWithShape="1">
            <a:gsLst>
              <a:gs pos="0">
                <a:srgbClr val="CC00CC"/>
              </a:gs>
              <a:gs pos="50000">
                <a:srgbClr val="CC00CC"/>
              </a:gs>
              <a:gs pos="100000">
                <a:srgbClr val="FF99FF"/>
              </a:gs>
            </a:gsLst>
            <a:lin ang="8100000" scaled="1"/>
            <a:tileRect/>
          </a:gradFill>
          <a:ln>
            <a:solidFill>
              <a:srgbClr val="8D8D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07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11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14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177" algn="l" defTabSz="914076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215" algn="l" defTabSz="914076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248" algn="l" defTabSz="914076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6282" algn="l" defTabSz="914076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defRPr/>
            </a:pPr>
            <a:r>
              <a:rPr lang="en-US" sz="825" b="1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rPr>
              <a:t>LOD/</a:t>
            </a:r>
          </a:p>
          <a:p>
            <a:pPr algn="ctr" defTabSz="685783">
              <a:defRPr/>
            </a:pPr>
            <a:r>
              <a:rPr lang="en-US" sz="825" b="1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rPr>
              <a:t>LSD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12C563-8A9B-4BF4-9D0B-64723BB03D8C}"/>
              </a:ext>
            </a:extLst>
          </p:cNvPr>
          <p:cNvGrpSpPr/>
          <p:nvPr/>
        </p:nvGrpSpPr>
        <p:grpSpPr>
          <a:xfrm>
            <a:off x="4516380" y="2364139"/>
            <a:ext cx="1525225" cy="2096953"/>
            <a:chOff x="208763" y="2477705"/>
            <a:chExt cx="2629294" cy="237963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BA851D87-3C13-4187-97E1-B5A24502AEF3}"/>
                </a:ext>
              </a:extLst>
            </p:cNvPr>
            <p:cNvSpPr/>
            <p:nvPr/>
          </p:nvSpPr>
          <p:spPr>
            <a:xfrm>
              <a:off x="304800" y="2477705"/>
              <a:ext cx="2372500" cy="2322014"/>
            </a:xfrm>
            <a:prstGeom prst="roundRect">
              <a:avLst>
                <a:gd name="adj" fmla="val 2753"/>
              </a:avLst>
            </a:prstGeom>
            <a:gradFill flip="none" rotWithShape="1">
              <a:gsLst>
                <a:gs pos="0">
                  <a:srgbClr val="080808"/>
                </a:gs>
                <a:gs pos="50000">
                  <a:schemeClr val="tx1"/>
                </a:gs>
                <a:gs pos="100000">
                  <a:srgbClr val="8D8D8D"/>
                </a:gs>
              </a:gsLst>
              <a:lin ang="81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endParaRPr lang="en-US" sz="1167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03AAF8F-208E-4E32-B578-C1CFCA0BECF9}"/>
                </a:ext>
              </a:extLst>
            </p:cNvPr>
            <p:cNvSpPr/>
            <p:nvPr/>
          </p:nvSpPr>
          <p:spPr>
            <a:xfrm>
              <a:off x="841889" y="2551105"/>
              <a:ext cx="1755175" cy="36576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de-DE" sz="900" b="1" dirty="0">
                  <a:solidFill>
                    <a:srgbClr val="FFFF00"/>
                  </a:solidFill>
                  <a:latin typeface="Arial"/>
                  <a:ea typeface="Yu Gothic" panose="020B0400000000000000" pitchFamily="34" charset="-128"/>
                </a:rPr>
                <a:t>4</a:t>
              </a:r>
              <a:r>
                <a:rPr lang="de-DE" sz="900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 x 18 Matrix </a:t>
              </a:r>
              <a:endParaRPr lang="en-US" sz="900" b="1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580AFC4-D6D5-45B6-BA25-33BAE3D50E7C}"/>
                </a:ext>
              </a:extLst>
            </p:cNvPr>
            <p:cNvSpPr/>
            <p:nvPr/>
          </p:nvSpPr>
          <p:spPr>
            <a:xfrm>
              <a:off x="395859" y="2549983"/>
              <a:ext cx="366142" cy="1773472"/>
            </a:xfrm>
            <a:prstGeom prst="rect">
              <a:avLst/>
            </a:prstGeom>
            <a:gradFill flip="none" rotWithShape="1">
              <a:gsLst>
                <a:gs pos="0">
                  <a:srgbClr val="8D8D8D">
                    <a:shade val="30000"/>
                    <a:satMod val="115000"/>
                  </a:srgbClr>
                </a:gs>
                <a:gs pos="50000">
                  <a:srgbClr val="8D8D8D">
                    <a:shade val="67500"/>
                    <a:satMod val="115000"/>
                  </a:srgbClr>
                </a:gs>
                <a:gs pos="100000">
                  <a:srgbClr val="8D8D8D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685783">
                <a:defRPr/>
              </a:pPr>
              <a:r>
                <a:rPr lang="en-US" sz="916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SPI&amp;I2C Interface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87D7DA2-A495-4EAF-8E8B-74F1000E4F8F}"/>
                </a:ext>
              </a:extLst>
            </p:cNvPr>
            <p:cNvSpPr/>
            <p:nvPr/>
          </p:nvSpPr>
          <p:spPr>
            <a:xfrm>
              <a:off x="208763" y="4330671"/>
              <a:ext cx="2629294" cy="526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defTabSz="685783">
                <a:defRPr/>
              </a:pPr>
              <a:r>
                <a:rPr lang="en-US" sz="916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LP586</a:t>
              </a:r>
              <a:r>
                <a:rPr lang="en-US" sz="916" b="1" dirty="0">
                  <a:solidFill>
                    <a:srgbClr val="FFFF00"/>
                  </a:solidFill>
                  <a:latin typeface="Arial"/>
                  <a:ea typeface="Yu Gothic" panose="020B0400000000000000" pitchFamily="34" charset="-128"/>
                </a:rPr>
                <a:t>4 </a:t>
              </a:r>
            </a:p>
            <a:p>
              <a:pPr marL="76197" defTabSz="685783">
                <a:defRPr/>
              </a:pPr>
              <a:r>
                <a:rPr lang="en-US" altLang="zh-CN" sz="750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4mm x 4mm QFN-32</a:t>
              </a:r>
            </a:p>
            <a:p>
              <a:pPr marL="76197" defTabSz="685783">
                <a:defRPr/>
              </a:pPr>
              <a:endParaRPr lang="en-US" altLang="zh-CN" sz="750" b="1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F8E9F9F-F45D-44D8-B72E-9B332EFA584F}"/>
                </a:ext>
              </a:extLst>
            </p:cNvPr>
            <p:cNvSpPr/>
            <p:nvPr/>
          </p:nvSpPr>
          <p:spPr>
            <a:xfrm>
              <a:off x="850492" y="3014714"/>
              <a:ext cx="1740307" cy="36576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25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8-bit DC </a:t>
              </a:r>
            </a:p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25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16-bit PWM dim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92958AE-73BD-4DB4-B374-1234A254EFBF}"/>
                </a:ext>
              </a:extLst>
            </p:cNvPr>
            <p:cNvSpPr/>
            <p:nvPr/>
          </p:nvSpPr>
          <p:spPr>
            <a:xfrm>
              <a:off x="838202" y="3957695"/>
              <a:ext cx="796840" cy="365760"/>
            </a:xfrm>
            <a:prstGeom prst="rect">
              <a:avLst/>
            </a:prstGeom>
            <a:gradFill flip="none" rotWithShape="1">
              <a:gsLst>
                <a:gs pos="0">
                  <a:srgbClr val="CC00CC"/>
                </a:gs>
                <a:gs pos="50000">
                  <a:srgbClr val="CC00CC"/>
                </a:gs>
                <a:gs pos="100000">
                  <a:srgbClr val="FF99FF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825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SRAM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7B2F606A-17E1-4C02-B929-715A4A6C9D1B}"/>
              </a:ext>
            </a:extLst>
          </p:cNvPr>
          <p:cNvSpPr/>
          <p:nvPr/>
        </p:nvSpPr>
        <p:spPr>
          <a:xfrm>
            <a:off x="5427998" y="3668321"/>
            <a:ext cx="462239" cy="322312"/>
          </a:xfrm>
          <a:prstGeom prst="rect">
            <a:avLst/>
          </a:prstGeom>
          <a:gradFill flip="none" rotWithShape="1">
            <a:gsLst>
              <a:gs pos="0">
                <a:srgbClr val="CC00CC"/>
              </a:gs>
              <a:gs pos="50000">
                <a:srgbClr val="CC00CC"/>
              </a:gs>
              <a:gs pos="100000">
                <a:srgbClr val="FF99FF"/>
              </a:gs>
            </a:gsLst>
            <a:lin ang="8100000" scaled="1"/>
            <a:tileRect/>
          </a:gradFill>
          <a:ln>
            <a:solidFill>
              <a:srgbClr val="8D8D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825" b="1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rPr>
              <a:t>LOD/</a:t>
            </a:r>
          </a:p>
          <a:p>
            <a:pPr algn="ctr" defTabSz="685783">
              <a:defRPr/>
            </a:pPr>
            <a:r>
              <a:rPr lang="en-US" sz="825" b="1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rPr>
              <a:t>LSD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2767B97-06CA-4BBC-BBE5-4D4FC1E8E07C}"/>
              </a:ext>
            </a:extLst>
          </p:cNvPr>
          <p:cNvGrpSpPr/>
          <p:nvPr/>
        </p:nvGrpSpPr>
        <p:grpSpPr>
          <a:xfrm>
            <a:off x="5969346" y="2364139"/>
            <a:ext cx="1462072" cy="2212371"/>
            <a:chOff x="208763" y="2477705"/>
            <a:chExt cx="2520426" cy="2510606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3EFEF060-C367-4A26-819E-EBA5ABCCFC67}"/>
                </a:ext>
              </a:extLst>
            </p:cNvPr>
            <p:cNvSpPr/>
            <p:nvPr/>
          </p:nvSpPr>
          <p:spPr>
            <a:xfrm>
              <a:off x="304800" y="2477705"/>
              <a:ext cx="2372500" cy="2322014"/>
            </a:xfrm>
            <a:prstGeom prst="roundRect">
              <a:avLst>
                <a:gd name="adj" fmla="val 2753"/>
              </a:avLst>
            </a:prstGeom>
            <a:gradFill flip="none" rotWithShape="1">
              <a:gsLst>
                <a:gs pos="0">
                  <a:srgbClr val="080808"/>
                </a:gs>
                <a:gs pos="50000">
                  <a:schemeClr val="tx1"/>
                </a:gs>
                <a:gs pos="100000">
                  <a:srgbClr val="8D8D8D"/>
                </a:gs>
              </a:gsLst>
              <a:lin ang="81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endParaRPr lang="en-US" sz="1167">
                <a:solidFill>
                  <a:srgbClr val="FFFFFF"/>
                </a:solidFill>
                <a:latin typeface="Arial"/>
                <a:ea typeface="Yu Gothic" panose="020B0400000000000000" pitchFamily="34" charset="-128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7FA51B6-3966-4F23-ACF3-C4B08442652D}"/>
                </a:ext>
              </a:extLst>
            </p:cNvPr>
            <p:cNvSpPr/>
            <p:nvPr/>
          </p:nvSpPr>
          <p:spPr>
            <a:xfrm>
              <a:off x="841889" y="2551105"/>
              <a:ext cx="1755175" cy="36576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de-DE" sz="900" b="1" dirty="0">
                  <a:solidFill>
                    <a:srgbClr val="FFFF00"/>
                  </a:solidFill>
                  <a:latin typeface="Arial"/>
                  <a:ea typeface="Yu Gothic" panose="020B0400000000000000" pitchFamily="34" charset="-128"/>
                </a:rPr>
                <a:t>2</a:t>
              </a:r>
              <a:r>
                <a:rPr lang="de-DE" sz="900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 x 18 Matrix </a:t>
              </a:r>
              <a:endParaRPr lang="en-US" sz="900" b="1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2B2A30-D8CE-4E64-AF52-5E443907575F}"/>
                </a:ext>
              </a:extLst>
            </p:cNvPr>
            <p:cNvSpPr/>
            <p:nvPr/>
          </p:nvSpPr>
          <p:spPr>
            <a:xfrm>
              <a:off x="395859" y="2549983"/>
              <a:ext cx="366142" cy="1773472"/>
            </a:xfrm>
            <a:prstGeom prst="rect">
              <a:avLst/>
            </a:prstGeom>
            <a:gradFill flip="none" rotWithShape="1">
              <a:gsLst>
                <a:gs pos="0">
                  <a:srgbClr val="8D8D8D">
                    <a:shade val="30000"/>
                    <a:satMod val="115000"/>
                  </a:srgbClr>
                </a:gs>
                <a:gs pos="50000">
                  <a:srgbClr val="8D8D8D">
                    <a:shade val="67500"/>
                    <a:satMod val="115000"/>
                  </a:srgbClr>
                </a:gs>
                <a:gs pos="100000">
                  <a:srgbClr val="8D8D8D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685783">
                <a:defRPr/>
              </a:pPr>
              <a:r>
                <a:rPr lang="en-US" sz="916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SPI&amp;I2C Interface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F29AC03-75C0-4A36-A66E-00F0B075EE15}"/>
                </a:ext>
              </a:extLst>
            </p:cNvPr>
            <p:cNvSpPr/>
            <p:nvPr/>
          </p:nvSpPr>
          <p:spPr>
            <a:xfrm>
              <a:off x="208763" y="4330672"/>
              <a:ext cx="2520426" cy="65763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defTabSz="685783">
                <a:defRPr/>
              </a:pPr>
              <a:r>
                <a:rPr lang="en-US" sz="916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LP586</a:t>
              </a:r>
              <a:r>
                <a:rPr lang="en-US" sz="916" b="1" dirty="0">
                  <a:solidFill>
                    <a:srgbClr val="FFFF00"/>
                  </a:solidFill>
                  <a:latin typeface="Arial"/>
                  <a:ea typeface="Yu Gothic" panose="020B0400000000000000" pitchFamily="34" charset="-128"/>
                </a:rPr>
                <a:t>2 </a:t>
              </a:r>
            </a:p>
            <a:p>
              <a:pPr marL="76197" defTabSz="685783">
                <a:defRPr/>
              </a:pPr>
              <a:r>
                <a:rPr lang="en-US" altLang="zh-CN" sz="750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4mm x 4mm QFN-32</a:t>
              </a:r>
            </a:p>
            <a:p>
              <a:pPr marL="76197" defTabSz="685783">
                <a:defRPr/>
              </a:pPr>
              <a:r>
                <a:rPr lang="en-US" altLang="zh-CN" sz="750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9.7mm x 4.4mm TSSOP</a:t>
              </a:r>
            </a:p>
            <a:p>
              <a:pPr marL="76197" defTabSz="685783">
                <a:defRPr/>
              </a:pPr>
              <a:endParaRPr lang="en-US" altLang="zh-CN" sz="750" b="1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51D0AA6-CFFB-4AAE-84A3-418EE7A6F45C}"/>
                </a:ext>
              </a:extLst>
            </p:cNvPr>
            <p:cNvSpPr/>
            <p:nvPr/>
          </p:nvSpPr>
          <p:spPr>
            <a:xfrm>
              <a:off x="850492" y="3014714"/>
              <a:ext cx="1740307" cy="36576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25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8-bit DC </a:t>
              </a:r>
            </a:p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25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16-bit PWM dim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30DD9D2-D053-478F-A9A9-818813F6B05B}"/>
                </a:ext>
              </a:extLst>
            </p:cNvPr>
            <p:cNvSpPr/>
            <p:nvPr/>
          </p:nvSpPr>
          <p:spPr>
            <a:xfrm>
              <a:off x="838202" y="3957695"/>
              <a:ext cx="796840" cy="365760"/>
            </a:xfrm>
            <a:prstGeom prst="rect">
              <a:avLst/>
            </a:prstGeom>
            <a:gradFill flip="none" rotWithShape="1">
              <a:gsLst>
                <a:gs pos="0">
                  <a:srgbClr val="CC00CC"/>
                </a:gs>
                <a:gs pos="50000">
                  <a:srgbClr val="CC00CC"/>
                </a:gs>
                <a:gs pos="100000">
                  <a:srgbClr val="FF99FF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825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SRAM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A222E4AB-740A-4245-9530-3FFB585FC18F}"/>
              </a:ext>
            </a:extLst>
          </p:cNvPr>
          <p:cNvSpPr/>
          <p:nvPr/>
        </p:nvSpPr>
        <p:spPr>
          <a:xfrm>
            <a:off x="6880964" y="3668321"/>
            <a:ext cx="462239" cy="322312"/>
          </a:xfrm>
          <a:prstGeom prst="rect">
            <a:avLst/>
          </a:prstGeom>
          <a:gradFill flip="none" rotWithShape="1">
            <a:gsLst>
              <a:gs pos="0">
                <a:srgbClr val="CC00CC"/>
              </a:gs>
              <a:gs pos="50000">
                <a:srgbClr val="CC00CC"/>
              </a:gs>
              <a:gs pos="100000">
                <a:srgbClr val="FF99FF"/>
              </a:gs>
            </a:gsLst>
            <a:lin ang="8100000" scaled="1"/>
            <a:tileRect/>
          </a:gradFill>
          <a:ln>
            <a:solidFill>
              <a:srgbClr val="8D8D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825" b="1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rPr>
              <a:t>LOD/</a:t>
            </a:r>
          </a:p>
          <a:p>
            <a:pPr algn="ctr" defTabSz="685783">
              <a:defRPr/>
            </a:pPr>
            <a:r>
              <a:rPr lang="en-US" sz="825" b="1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rPr>
              <a:t>LSD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94A11F0-44A1-45CE-A36D-97B4B0B355E0}"/>
              </a:ext>
            </a:extLst>
          </p:cNvPr>
          <p:cNvGrpSpPr/>
          <p:nvPr/>
        </p:nvGrpSpPr>
        <p:grpSpPr>
          <a:xfrm>
            <a:off x="7427039" y="2367857"/>
            <a:ext cx="1431972" cy="2046182"/>
            <a:chOff x="208763" y="2477705"/>
            <a:chExt cx="2468537" cy="2322014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9FB1D6E3-5E97-4D10-A25A-84C17EA3923C}"/>
                </a:ext>
              </a:extLst>
            </p:cNvPr>
            <p:cNvSpPr/>
            <p:nvPr/>
          </p:nvSpPr>
          <p:spPr>
            <a:xfrm>
              <a:off x="304800" y="2477705"/>
              <a:ext cx="2372500" cy="2322014"/>
            </a:xfrm>
            <a:prstGeom prst="roundRect">
              <a:avLst>
                <a:gd name="adj" fmla="val 2753"/>
              </a:avLst>
            </a:prstGeom>
            <a:gradFill flip="none" rotWithShape="1">
              <a:gsLst>
                <a:gs pos="0">
                  <a:srgbClr val="080808"/>
                </a:gs>
                <a:gs pos="50000">
                  <a:schemeClr val="tx1"/>
                </a:gs>
                <a:gs pos="100000">
                  <a:srgbClr val="8D8D8D"/>
                </a:gs>
              </a:gsLst>
              <a:lin ang="81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07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11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14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177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215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248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282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83">
                <a:defRPr/>
              </a:pPr>
              <a:endParaRPr lang="en-US" sz="1167">
                <a:solidFill>
                  <a:srgbClr val="FFFFFF"/>
                </a:solidFill>
                <a:latin typeface="Arial"/>
                <a:ea typeface="Yu Gothic" panose="020B0400000000000000" pitchFamily="34" charset="-128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8128051-3C3E-43B8-A8D9-CC2714BD7ED8}"/>
                </a:ext>
              </a:extLst>
            </p:cNvPr>
            <p:cNvSpPr/>
            <p:nvPr/>
          </p:nvSpPr>
          <p:spPr>
            <a:xfrm>
              <a:off x="841889" y="2551105"/>
              <a:ext cx="1755175" cy="36576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07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11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14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177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215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248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282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83">
                <a:defRPr/>
              </a:pPr>
              <a:r>
                <a:rPr lang="de-DE" sz="900" b="1" dirty="0">
                  <a:solidFill>
                    <a:srgbClr val="FFFF00"/>
                  </a:solidFill>
                  <a:latin typeface="Arial"/>
                  <a:ea typeface="Yu Gothic" panose="020B0400000000000000" pitchFamily="34" charset="-128"/>
                </a:rPr>
                <a:t>1</a:t>
              </a:r>
              <a:r>
                <a:rPr lang="de-DE" sz="900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 x 18 Multi-ch</a:t>
              </a:r>
              <a:endParaRPr lang="en-US" sz="900" b="1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EA83566-4775-49AE-AA67-A42ACDAED5A1}"/>
                </a:ext>
              </a:extLst>
            </p:cNvPr>
            <p:cNvSpPr/>
            <p:nvPr/>
          </p:nvSpPr>
          <p:spPr>
            <a:xfrm>
              <a:off x="395859" y="2549983"/>
              <a:ext cx="366142" cy="1773472"/>
            </a:xfrm>
            <a:prstGeom prst="rect">
              <a:avLst/>
            </a:prstGeom>
            <a:gradFill flip="none" rotWithShape="1">
              <a:gsLst>
                <a:gs pos="0">
                  <a:srgbClr val="8D8D8D">
                    <a:shade val="30000"/>
                    <a:satMod val="115000"/>
                  </a:srgbClr>
                </a:gs>
                <a:gs pos="50000">
                  <a:srgbClr val="8D8D8D">
                    <a:shade val="67500"/>
                    <a:satMod val="115000"/>
                  </a:srgbClr>
                </a:gs>
                <a:gs pos="100000">
                  <a:srgbClr val="8D8D8D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07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11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14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177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215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248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282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83">
                <a:defRPr/>
              </a:pPr>
              <a:r>
                <a:rPr lang="en-US" sz="916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SPI&amp;I2C Interface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A1BCBEE-3F51-436E-A061-741DA58ACE10}"/>
                </a:ext>
              </a:extLst>
            </p:cNvPr>
            <p:cNvSpPr/>
            <p:nvPr/>
          </p:nvSpPr>
          <p:spPr>
            <a:xfrm>
              <a:off x="208763" y="4330672"/>
              <a:ext cx="2411382" cy="39568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07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11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14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5177" algn="l" defTabSz="914076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2215" algn="l" defTabSz="914076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199248" algn="l" defTabSz="914076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6282" algn="l" defTabSz="914076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685783">
                <a:defRPr/>
              </a:pPr>
              <a:r>
                <a:rPr lang="en-US" sz="916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LP586</a:t>
              </a:r>
              <a:r>
                <a:rPr lang="en-US" sz="916" b="1" dirty="0">
                  <a:solidFill>
                    <a:srgbClr val="FFFF00"/>
                  </a:solidFill>
                  <a:latin typeface="Arial"/>
                  <a:ea typeface="Yu Gothic" panose="020B0400000000000000" pitchFamily="34" charset="-128"/>
                </a:rPr>
                <a:t>1 </a:t>
              </a:r>
              <a:r>
                <a:rPr lang="en-US" sz="916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(T)</a:t>
              </a:r>
              <a:endParaRPr lang="en-US" sz="916" b="1" dirty="0">
                <a:solidFill>
                  <a:srgbClr val="FFFF00"/>
                </a:solidFill>
                <a:latin typeface="Arial"/>
                <a:ea typeface="Yu Gothic" panose="020B0400000000000000" pitchFamily="34" charset="-128"/>
              </a:endParaRPr>
            </a:p>
            <a:p>
              <a:pPr marL="76197" defTabSz="685783">
                <a:defRPr/>
              </a:pPr>
              <a:r>
                <a:rPr lang="en-US" altLang="zh-CN" sz="750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4mm x 4mm QFN-32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D9FB8FE-9674-4003-8CCD-628FCF56BA3A}"/>
                </a:ext>
              </a:extLst>
            </p:cNvPr>
            <p:cNvSpPr/>
            <p:nvPr/>
          </p:nvSpPr>
          <p:spPr>
            <a:xfrm>
              <a:off x="850492" y="3014714"/>
              <a:ext cx="1740307" cy="36576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07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11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14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177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215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248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282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83">
                <a:defRPr/>
              </a:pPr>
              <a:r>
                <a:rPr lang="en-US" sz="825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8-bit DC </a:t>
              </a:r>
            </a:p>
            <a:p>
              <a:pPr algn="ctr" defTabSz="685783">
                <a:defRPr/>
              </a:pPr>
              <a:r>
                <a:rPr lang="en-US" sz="825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16-bit PWM dim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6BF0BFE-D974-4EE9-8828-8A26A34B5150}"/>
                </a:ext>
              </a:extLst>
            </p:cNvPr>
            <p:cNvSpPr/>
            <p:nvPr/>
          </p:nvSpPr>
          <p:spPr>
            <a:xfrm>
              <a:off x="838199" y="3485967"/>
              <a:ext cx="1752600" cy="36576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50000">
                  <a:srgbClr val="FF0000"/>
                </a:gs>
                <a:gs pos="100000">
                  <a:srgbClr val="FF7C80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07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11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14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177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215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248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282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83">
                <a:defRPr/>
              </a:pPr>
              <a:r>
                <a:rPr lang="en-US" sz="825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T for &gt; 100mA/ch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33A601F-68DE-4D16-9257-81A1EF07B416}"/>
                </a:ext>
              </a:extLst>
            </p:cNvPr>
            <p:cNvSpPr/>
            <p:nvPr/>
          </p:nvSpPr>
          <p:spPr>
            <a:xfrm>
              <a:off x="838202" y="3957695"/>
              <a:ext cx="796840" cy="365760"/>
            </a:xfrm>
            <a:prstGeom prst="rect">
              <a:avLst/>
            </a:prstGeom>
            <a:gradFill flip="none" rotWithShape="1">
              <a:gsLst>
                <a:gs pos="0">
                  <a:srgbClr val="CC00CC"/>
                </a:gs>
                <a:gs pos="50000">
                  <a:srgbClr val="CC00CC"/>
                </a:gs>
                <a:gs pos="100000">
                  <a:srgbClr val="FF99FF"/>
                </a:gs>
              </a:gsLst>
              <a:lin ang="8100000" scaled="1"/>
              <a:tileRect/>
            </a:gradFill>
            <a:ln>
              <a:solidFill>
                <a:srgbClr val="8D8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07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11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14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177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215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248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282" algn="l" defTabSz="914076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83">
                <a:defRPr/>
              </a:pPr>
              <a:r>
                <a:rPr lang="en-US" sz="825" b="1" dirty="0">
                  <a:solidFill>
                    <a:srgbClr val="FFFFFF"/>
                  </a:solidFill>
                  <a:latin typeface="Arial"/>
                  <a:ea typeface="Yu Gothic" panose="020B0400000000000000" pitchFamily="34" charset="-128"/>
                </a:rPr>
                <a:t>SRAM</a:t>
              </a: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C1B60341-1E47-4500-9B68-9C7C9A0427FC}"/>
              </a:ext>
            </a:extLst>
          </p:cNvPr>
          <p:cNvSpPr/>
          <p:nvPr/>
        </p:nvSpPr>
        <p:spPr>
          <a:xfrm>
            <a:off x="8365035" y="3668321"/>
            <a:ext cx="462239" cy="322312"/>
          </a:xfrm>
          <a:prstGeom prst="rect">
            <a:avLst/>
          </a:prstGeom>
          <a:gradFill flip="none" rotWithShape="1">
            <a:gsLst>
              <a:gs pos="0">
                <a:srgbClr val="CC00CC"/>
              </a:gs>
              <a:gs pos="50000">
                <a:srgbClr val="CC00CC"/>
              </a:gs>
              <a:gs pos="100000">
                <a:srgbClr val="FF99FF"/>
              </a:gs>
            </a:gsLst>
            <a:lin ang="8100000" scaled="1"/>
            <a:tileRect/>
          </a:gradFill>
          <a:ln>
            <a:solidFill>
              <a:srgbClr val="8D8D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07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11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14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177" algn="l" defTabSz="914076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215" algn="l" defTabSz="914076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248" algn="l" defTabSz="914076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6282" algn="l" defTabSz="914076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defRPr/>
            </a:pPr>
            <a:r>
              <a:rPr lang="en-US" sz="825" b="1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rPr>
              <a:t>LOD/</a:t>
            </a:r>
          </a:p>
          <a:p>
            <a:pPr algn="ctr" defTabSz="685783">
              <a:defRPr/>
            </a:pPr>
            <a:r>
              <a:rPr lang="en-US" sz="825" b="1" dirty="0">
                <a:solidFill>
                  <a:srgbClr val="FFFFFF"/>
                </a:solidFill>
                <a:latin typeface="Arial"/>
                <a:ea typeface="Yu Gothic" panose="020B0400000000000000" pitchFamily="34" charset="-128"/>
              </a:rPr>
              <a:t>LSD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CF9265E-DD7A-41F3-8E6A-5B7E734166B0}"/>
              </a:ext>
            </a:extLst>
          </p:cNvPr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9420" y="1103319"/>
            <a:ext cx="1722549" cy="955091"/>
          </a:xfrm>
          <a:prstGeom prst="rect">
            <a:avLst/>
          </a:prstGeom>
        </p:spPr>
      </p:pic>
      <p:sp>
        <p:nvSpPr>
          <p:cNvPr id="76" name="Action Button: Home 1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31863AD6-DAB1-40A1-A21E-169E0552898A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  <p:pic>
        <p:nvPicPr>
          <p:cNvPr id="77" name="Picture 2" descr="image001">
            <a:extLst>
              <a:ext uri="{FF2B5EF4-FFF2-40B4-BE49-F238E27FC236}">
                <a16:creationId xmlns:a16="http://schemas.microsoft.com/office/drawing/2014/main" id="{46D33240-AC52-4C4E-BE0F-DB0060ED0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934" y="1072232"/>
            <a:ext cx="1783429" cy="10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6898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DE0000"/>
                </a:solidFill>
                <a:cs typeface="Calibri" panose="020F0502020204030204" pitchFamily="34" charset="0"/>
              </a:rPr>
              <a:t>LP586x(T)</a:t>
            </a:r>
            <a:endParaRPr lang="en-US" altLang="en-US" sz="1800" dirty="0">
              <a:solidFill>
                <a:srgbClr val="DE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7755" y="1052730"/>
            <a:ext cx="4260850" cy="3573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3" tIns="45689" rIns="91373" bIns="45689" anchor="ctr">
            <a:noAutofit/>
          </a:bodyPr>
          <a:lstStyle/>
          <a:p>
            <a:pPr marL="285528" marR="0" lvl="0" indent="-285528" algn="l" defTabSz="91436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7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altLang="ja-JP" sz="7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18 Constant Current Sink  with N Switches:</a:t>
            </a:r>
          </a:p>
          <a:p>
            <a:pPr marL="552028" marR="0" lvl="1" indent="-171400" algn="l" defTabSz="914369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ja-JP" sz="7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LP5861(T): N=1: drive 18 LED dots or 6  RGB pixels.</a:t>
            </a:r>
          </a:p>
          <a:p>
            <a:pPr marL="552028" marR="0" lvl="1" indent="-171400" algn="l" defTabSz="914369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ja-JP" sz="7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LP5862: N=2: drive 36 LED dots or 12 RGB pixels.</a:t>
            </a:r>
          </a:p>
          <a:p>
            <a:pPr marL="552028" marR="0" lvl="1" indent="-171400" algn="l" defTabSz="914369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ja-JP" sz="7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LP5864: N=4: drive 72 LED dots or 24 RGB pixels.</a:t>
            </a:r>
          </a:p>
          <a:p>
            <a:pPr marL="552028" marR="0" lvl="1" indent="-171400" algn="l" defTabSz="914369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ja-JP" sz="7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LP5866(T): N=6: drive 108 LED dots or 36 RGB pixels.</a:t>
            </a:r>
          </a:p>
          <a:p>
            <a:pPr marL="552028" marR="0" lvl="1" indent="-171400" algn="l" defTabSz="914369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ja-JP" sz="7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LP5868(T): N=</a:t>
            </a:r>
            <a:r>
              <a:rPr kumimoji="0" lang="en-US" altLang="zh-CN" sz="7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8</a:t>
            </a:r>
            <a:r>
              <a:rPr kumimoji="0" lang="en-US" altLang="ja-JP" sz="7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drive 144 LED dots or 48 RGB pixel</a:t>
            </a:r>
            <a:r>
              <a:rPr kumimoji="0" lang="en-US" altLang="zh-CN" sz="7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s. </a:t>
            </a:r>
            <a:endParaRPr kumimoji="0" lang="en-US" altLang="ja-JP" sz="7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552028" marR="0" lvl="1" indent="-171400" algn="l" defTabSz="914369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ja-JP" sz="7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LP5860(T): N=11: drive 198 LED dots or 66 RGB pixels. </a:t>
            </a:r>
          </a:p>
          <a:p>
            <a:pPr marL="285528" marR="0" lvl="0" indent="-285528" algn="l" defTabSz="91436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7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Operating Voltage Range: </a:t>
            </a:r>
            <a:r>
              <a:rPr kumimoji="0" lang="en-US" altLang="ja-JP" sz="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VCC/VLED Range: 2.7V to 5.5V; VIO Range: 1.8V to 5V power rails</a:t>
            </a:r>
          </a:p>
          <a:p>
            <a:pPr marL="285528" marR="0" lvl="0" indent="-285528" algn="l" defTabSz="91436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Constant Current Sinks with High Precision:</a:t>
            </a:r>
            <a:endParaRPr kumimoji="0" lang="en-US" altLang="ja-JP" sz="7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552028" marR="0" lvl="1" indent="-171400" algn="l" defTabSz="914369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0.1-50 mA Maximum 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per current sink when VCC ≥ 3.3V </a:t>
            </a:r>
          </a:p>
          <a:p>
            <a:pPr marL="552028" marR="0" lvl="1" indent="-171400" algn="l" defTabSz="914369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0.1-100 mA Maximum 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per current sink for </a:t>
            </a: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 versions only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when VCC ≥ 3.3V </a:t>
            </a:r>
            <a:endParaRPr kumimoji="0" lang="en-US" sz="75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552028" marR="0" lvl="1" indent="-171400" algn="l" defTabSz="914369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Device-to-Device Error: ±5%; Channel-to-Channel Error: ±5%;</a:t>
            </a:r>
            <a:r>
              <a:rPr kumimoji="0" lang="en-US" altLang="ja-JP" sz="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285528" marR="0" lvl="0" indent="-285528" algn="l" defTabSz="91436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7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Flexible Dimming Options:</a:t>
            </a:r>
          </a:p>
          <a:p>
            <a:pPr marL="552028" marR="0" lvl="1" indent="-171400" algn="l" defTabSz="914369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Individual ON/OFF Control for Each Channel</a:t>
            </a:r>
          </a:p>
          <a:p>
            <a:pPr marL="552028" marR="0" lvl="1" indent="-171400" algn="l" defTabSz="914369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Analog Current Gain Control</a:t>
            </a:r>
          </a:p>
          <a:p>
            <a:pPr marL="1009085" marR="0" lvl="2" indent="-171400" algn="l" defTabSz="914369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Global 3-bits Maximum Current(MC) Setting without Ext. Resistor</a:t>
            </a:r>
          </a:p>
          <a:p>
            <a:pPr marL="1009085" marR="0" lvl="2" indent="-171400" algn="l" defTabSz="914369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 Groups of 7-bits Color Current(CC) Setting</a:t>
            </a:r>
          </a:p>
          <a:p>
            <a:pPr marL="1009085" marR="0" lvl="2" indent="-171400" algn="l" defTabSz="914369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Individual 8-bits Dot Current(DC) Setting</a:t>
            </a:r>
          </a:p>
          <a:p>
            <a:pPr marL="552028" marR="0" lvl="1" indent="-171400" algn="l" defTabSz="914369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Audible Noise Free (&gt;20KHz) PWM Control </a:t>
            </a:r>
          </a:p>
          <a:p>
            <a:pPr marL="1009085" marR="0" lvl="2" indent="-171400" algn="l" defTabSz="914369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Global 8-bits PWM for Global Dimming</a:t>
            </a:r>
          </a:p>
          <a:p>
            <a:pPr marL="1009085" marR="0" lvl="2" indent="-171400" algn="l" defTabSz="914369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 Programmable Groups of 8-bits PWM Dimming</a:t>
            </a:r>
          </a:p>
          <a:p>
            <a:pPr marL="1009085" marR="0" lvl="2" indent="-171400" algn="l" defTabSz="914369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Individual 8-bits/16bits PWM for Each LED Dot</a:t>
            </a:r>
            <a:endParaRPr kumimoji="0" lang="en-US" altLang="ja-JP" sz="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528" marR="0" lvl="1" indent="-285528" algn="l" defTabSz="914369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Full Addressable SRAM for Minimum Data Volume</a:t>
            </a:r>
          </a:p>
          <a:p>
            <a:pPr marL="285528" marR="0" lvl="0" indent="-285528" algn="l" defTabSz="91436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7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Ultra low quiescent current</a:t>
            </a:r>
          </a:p>
          <a:p>
            <a:pPr marL="552028" marR="0" lvl="1" indent="-171400" algn="l" defTabSz="914369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ja-JP" sz="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Shutdown Mode: </a:t>
            </a:r>
            <a:r>
              <a:rPr kumimoji="0" lang="en-US" altLang="zh-CN" sz="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</a:t>
            </a:r>
            <a:r>
              <a:rPr kumimoji="0" lang="en-US" altLang="ja-JP" sz="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uA (max.) when EN Low.</a:t>
            </a:r>
          </a:p>
          <a:p>
            <a:pPr marL="552028" marR="0" lvl="1" indent="-171400" algn="l" defTabSz="914369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ja-JP" sz="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Standby Mode: 10uA (max.) when CHIP_EN Low (data retained).</a:t>
            </a:r>
          </a:p>
          <a:p>
            <a:pPr marL="285528" marR="0" lvl="1" indent="-285528" algn="l" defTabSz="914369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Optional Interface:  </a:t>
            </a: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Up to 1MHz I2C, Up to 12MHz SPI.</a:t>
            </a:r>
          </a:p>
          <a:p>
            <a:pPr marL="285528" marR="0" lvl="1" indent="-285528" algn="l" defTabSz="914369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LED open/short detection</a:t>
            </a:r>
          </a:p>
          <a:p>
            <a:pPr marL="285528" marR="0" lvl="0" indent="-285528" algn="l" defTabSz="91436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7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De-ghost, caterpillar removal, Low-brightness Compensation, low LED reverse voltage</a:t>
            </a: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247755" y="788585"/>
            <a:ext cx="4260850" cy="2571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3" tIns="45689" rIns="91373" bIns="45689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36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Features</a:t>
            </a: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1" y="-149960"/>
            <a:ext cx="184595" cy="300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73" tIns="45689" rIns="91373" bIns="45689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36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71999" y="1599458"/>
            <a:ext cx="4468761" cy="439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3" tIns="45689" rIns="0" bIns="45689"/>
          <a:lstStyle/>
          <a:p>
            <a:pPr marL="171400" marR="0" lvl="1" indent="-171400" algn="l" defTabSz="91436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High integration: </a:t>
            </a: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</a:t>
            </a:r>
            <a:r>
              <a:rPr kumimoji="0" lang="en-US" altLang="zh-CN" sz="7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18</a:t>
            </a: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xN) matrix structure up to 19</a:t>
            </a:r>
            <a:r>
              <a:rPr kumimoji="0" lang="en-US" altLang="zh-CN" sz="7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8</a:t>
            </a: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LEDs </a:t>
            </a:r>
          </a:p>
          <a:p>
            <a:pPr marL="171400" marR="0" lvl="1" indent="-171400" algn="l" defTabSz="91436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7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Highest dimming resolution: </a:t>
            </a:r>
            <a:r>
              <a:rPr kumimoji="0" lang="en-US" altLang="zh-CN" sz="7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16 bits (&gt;20KHz) PWM dimming,  8 bits individual</a:t>
            </a:r>
            <a:r>
              <a:rPr kumimoji="0" lang="en-US" altLang="zh-CN" sz="75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altLang="zh-CN" sz="7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analog dimming</a:t>
            </a:r>
          </a:p>
          <a:p>
            <a:pPr marL="171400" marR="0" lvl="0" indent="-171400" algn="l" defTabSz="91436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Ease of design: </a:t>
            </a: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‘True programmable group control’, </a:t>
            </a:r>
            <a:r>
              <a:rPr kumimoji="0" lang="en-US" altLang="zh-CN" sz="7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‘</a:t>
            </a: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Minimum </a:t>
            </a:r>
            <a:r>
              <a:rPr kumimoji="0" lang="en-US" sz="7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uC’s</a:t>
            </a: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loadings’ and ‘Free of Matrix issues’</a:t>
            </a: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4572001" y="1352863"/>
            <a:ext cx="4468760" cy="2571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3" tIns="45689" rIns="91373" bIns="45689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36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Benefits</a:t>
            </a:r>
          </a:p>
        </p:txBody>
      </p:sp>
      <p:sp>
        <p:nvSpPr>
          <p:cNvPr id="2" name="Rectangle 25"/>
          <p:cNvSpPr>
            <a:spLocks noChangeArrowheads="1"/>
          </p:cNvSpPr>
          <p:nvPr/>
        </p:nvSpPr>
        <p:spPr bwMode="auto">
          <a:xfrm>
            <a:off x="2" y="-150031"/>
            <a:ext cx="184686" cy="3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8" tIns="45710" rIns="91418" bIns="457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auto">
          <a:xfrm>
            <a:off x="2" y="-150031"/>
            <a:ext cx="184686" cy="3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8" tIns="45710" rIns="91418" bIns="457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2" y="-150031"/>
            <a:ext cx="184686" cy="3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8" tIns="45710" rIns="91418" bIns="457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338329" y="3123374"/>
          <a:ext cx="2483057" cy="1534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886907" imgH="4253142" progId="Visio.Drawing.15">
                  <p:embed/>
                </p:oleObj>
              </mc:Choice>
              <mc:Fallback>
                <p:oleObj r:id="rId3" imgW="6886907" imgH="4253142" progId="Visio.Drawing.15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8329" y="3123374"/>
                        <a:ext cx="2483057" cy="15346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4579375" y="2308721"/>
            <a:ext cx="4461386" cy="928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3" tIns="45689" rIns="0" bIns="45689"/>
          <a:lstStyle/>
          <a:p>
            <a:pPr marL="171400" marR="0" lvl="1" indent="-171400" algn="l" defTabSz="91436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LED animation and indication for:</a:t>
            </a:r>
          </a:p>
          <a:p>
            <a:pPr marL="514297" marR="0" lvl="2" indent="-171400" algn="l" defTabSz="91436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Keyboard, mouse, and gaming accessories</a:t>
            </a:r>
          </a:p>
          <a:p>
            <a:pPr marL="514297" marR="0" lvl="2" indent="-171400" algn="l" defTabSz="91436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Major and smart home appliances</a:t>
            </a:r>
          </a:p>
          <a:p>
            <a:pPr marL="514297" marR="0" lvl="2" indent="-171400" algn="l" defTabSz="91436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Smart speaker, wired and wireless speaker</a:t>
            </a:r>
          </a:p>
          <a:p>
            <a:pPr marL="514297" marR="0" lvl="2" indent="-171400" algn="l" defTabSz="91436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Audio mixer, DJ equipment, and broadcast</a:t>
            </a:r>
          </a:p>
          <a:p>
            <a:pPr marL="514297" marR="0" lvl="2" indent="-171400" algn="l" defTabSz="91436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Access equipment, switches, and servers</a:t>
            </a:r>
          </a:p>
          <a:p>
            <a:pPr marL="171400" marR="0" lvl="1" indent="-171400" algn="l" defTabSz="91436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Constant current sinks for optical module</a:t>
            </a: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4579375" y="2062126"/>
            <a:ext cx="4461386" cy="2571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3" tIns="45689" rIns="91373" bIns="45689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36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pplications</a:t>
            </a:r>
            <a:endParaRPr kumimoji="0" lang="en-US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B484F-B2AF-4A3A-9CD0-845CEFE6B704}"/>
              </a:ext>
            </a:extLst>
          </p:cNvPr>
          <p:cNvSpPr/>
          <p:nvPr/>
        </p:nvSpPr>
        <p:spPr>
          <a:xfrm>
            <a:off x="247755" y="435365"/>
            <a:ext cx="658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</a:t>
            </a:r>
            <a:r>
              <a:rPr kumimoji="0" lang="da-DK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x18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LED Matrix Driver with 8-bit Analog and 8-/16-bit PWM Dimming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F04616-8ACD-4617-B495-337AC7366FD9}"/>
              </a:ext>
            </a:extLst>
          </p:cNvPr>
          <p:cNvSpPr/>
          <p:nvPr/>
        </p:nvSpPr>
        <p:spPr>
          <a:xfrm>
            <a:off x="4571998" y="781615"/>
            <a:ext cx="4461386" cy="5615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3" tIns="45689" rIns="0" bIns="45689"/>
          <a:lstStyle/>
          <a:p>
            <a:pPr marL="285528" marR="0" lvl="0" indent="-285528" algn="l" defTabSz="91436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7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Package: </a:t>
            </a:r>
          </a:p>
          <a:p>
            <a:pPr marL="552028" marR="0" lvl="1" indent="-171400" algn="l" defTabSz="914369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ja-JP" sz="7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QFN-32, 4x4mm</a:t>
            </a:r>
            <a:r>
              <a:rPr kumimoji="0" lang="en-US" altLang="ja-JP" sz="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(0.4mm pitch)  --- LP5861(T), LP5862, LP5864</a:t>
            </a:r>
          </a:p>
          <a:p>
            <a:pPr marL="552028" marR="0" lvl="1" indent="-171400" algn="l" defTabSz="914369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ja-JP" sz="7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QFN-40, 5x5mm</a:t>
            </a:r>
            <a:r>
              <a:rPr kumimoji="0" lang="en-US" altLang="ja-JP" sz="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(0.4mm pitch)  --- LP5866(T), LP5868(T), LP5860(T)</a:t>
            </a:r>
          </a:p>
          <a:p>
            <a:pPr marL="552028" marR="0" lvl="1" indent="-171400" algn="l" defTabSz="914369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ja-JP" sz="7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TSSOP-38, 9.7x4.4mm</a:t>
            </a:r>
            <a:r>
              <a:rPr kumimoji="0" lang="en-US" altLang="ja-JP" sz="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(0.5mm pitch) --- LP5866, LP5862</a:t>
            </a:r>
          </a:p>
        </p:txBody>
      </p:sp>
      <p:sp>
        <p:nvSpPr>
          <p:cNvPr id="23" name="Action Button: Home 1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BA3783B0-2B64-492E-97C5-2B7EDDC65D53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1479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99924" y="4983"/>
            <a:ext cx="8458200" cy="61079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7134" tIns="28566" rIns="57134" bIns="28566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rgbClr val="DE0000"/>
                </a:solidFill>
              </a:rPr>
              <a:t>LP5867WCSP </a:t>
            </a:r>
            <a:r>
              <a:rPr lang="da-DK" altLang="zh-CN" dirty="0">
                <a:solidFill>
                  <a:srgbClr val="DE0000"/>
                </a:solidFill>
              </a:rPr>
              <a:t>7×6 Matrix LED Driver</a:t>
            </a:r>
            <a:endParaRPr lang="en-US" altLang="en-US" dirty="0">
              <a:solidFill>
                <a:srgbClr val="DE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9877" y="742951"/>
            <a:ext cx="4260850" cy="3842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3" tIns="45689" rIns="91373" bIns="45689" anchor="ctr">
            <a:noAutofit/>
          </a:bodyPr>
          <a:lstStyle/>
          <a:p>
            <a:pPr marL="285531" indent="-285531" defTabSz="914130">
              <a:buFont typeface="Arial" panose="020B0604020202020204" pitchFamily="34" charset="0"/>
              <a:buChar char="•"/>
            </a:pPr>
            <a:r>
              <a:rPr lang="en-US" altLang="ja-JP" sz="700" b="1" dirty="0">
                <a:solidFill>
                  <a:schemeClr val="tx1"/>
                </a:solidFill>
                <a:latin typeface="Arial"/>
                <a:cs typeface="Calibri" pitchFamily="34" charset="0"/>
              </a:rPr>
              <a:t> </a:t>
            </a:r>
            <a:r>
              <a:rPr lang="en-US" altLang="ja-JP" sz="700" b="1" kern="0" dirty="0">
                <a:solidFill>
                  <a:schemeClr val="tx1"/>
                </a:solidFill>
                <a:latin typeface="Arial"/>
              </a:rPr>
              <a:t>12 Constant Current Sink  with N Switches </a:t>
            </a:r>
          </a:p>
          <a:p>
            <a:pPr marL="552033" lvl="1" indent="-171402" defTabSz="91413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altLang="ja-JP" sz="700" b="1" dirty="0">
                <a:solidFill>
                  <a:schemeClr val="tx1"/>
                </a:solidFill>
                <a:latin typeface="Arial"/>
                <a:cs typeface="Calibri" pitchFamily="34" charset="0"/>
              </a:rPr>
              <a:t>LP5861: N=1: drive 6 LEDs</a:t>
            </a:r>
          </a:p>
          <a:p>
            <a:pPr marL="552033" lvl="1" indent="-171402" defTabSz="91413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altLang="ja-JP" sz="700" b="1" dirty="0">
                <a:solidFill>
                  <a:schemeClr val="tx1"/>
                </a:solidFill>
                <a:latin typeface="Arial"/>
                <a:cs typeface="Calibri" pitchFamily="34" charset="0"/>
              </a:rPr>
              <a:t>LP5862: N=2: drive 12 LEDs</a:t>
            </a:r>
          </a:p>
          <a:p>
            <a:pPr marL="552033" lvl="1" indent="-171402" defTabSz="91413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altLang="ja-JP" sz="700" b="1" dirty="0">
                <a:solidFill>
                  <a:schemeClr val="tx1"/>
                </a:solidFill>
                <a:latin typeface="Arial"/>
                <a:cs typeface="Calibri" pitchFamily="34" charset="0"/>
              </a:rPr>
              <a:t>LP5864: N=4: drive 36 LEDs </a:t>
            </a:r>
          </a:p>
          <a:p>
            <a:pPr marL="552033" lvl="1" indent="-171402" defTabSz="91413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altLang="ja-JP" sz="700" b="1" dirty="0">
                <a:solidFill>
                  <a:schemeClr val="tx2"/>
                </a:solidFill>
                <a:latin typeface="Arial"/>
                <a:cs typeface="Calibri" pitchFamily="34" charset="0"/>
              </a:rPr>
              <a:t>LP5867: N=7: drive 42 LEDs </a:t>
            </a:r>
            <a:endParaRPr lang="en-US" altLang="ja-JP" sz="700" b="1" dirty="0">
              <a:solidFill>
                <a:schemeClr val="tx1"/>
              </a:solidFill>
              <a:latin typeface="Arial"/>
              <a:cs typeface="Calibri" pitchFamily="34" charset="0"/>
            </a:endParaRPr>
          </a:p>
          <a:p>
            <a:pPr marL="285531" indent="-285531" defTabSz="914130">
              <a:buFont typeface="Arial" panose="020B0604020202020204" pitchFamily="34" charset="0"/>
              <a:buChar char="•"/>
            </a:pPr>
            <a:r>
              <a:rPr lang="en-US" altLang="ja-JP" sz="700" kern="0" dirty="0">
                <a:solidFill>
                  <a:schemeClr val="tx1"/>
                </a:solidFill>
                <a:latin typeface="Arial"/>
              </a:rPr>
              <a:t>Operating Voltage Range:</a:t>
            </a:r>
          </a:p>
          <a:p>
            <a:pPr marL="552033" lvl="1" indent="-171402" defTabSz="91413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altLang="ja-JP" sz="700" dirty="0">
                <a:solidFill>
                  <a:schemeClr val="tx1"/>
                </a:solidFill>
                <a:latin typeface="Arial"/>
                <a:cs typeface="Calibri" pitchFamily="34" charset="0"/>
              </a:rPr>
              <a:t>VCC/VLED Range: 2.7V to 5.5V  </a:t>
            </a:r>
          </a:p>
          <a:p>
            <a:pPr marL="552033" lvl="1" indent="-171402" defTabSz="91413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altLang="ja-JP" sz="700" dirty="0">
                <a:solidFill>
                  <a:schemeClr val="tx1"/>
                </a:solidFill>
                <a:latin typeface="Arial"/>
                <a:cs typeface="Calibri" pitchFamily="34" charset="0"/>
              </a:rPr>
              <a:t>VIO Range: 1.8V to 5V power rails</a:t>
            </a:r>
            <a:endParaRPr lang="en-US" altLang="ja-JP" sz="700" dirty="0">
              <a:solidFill>
                <a:schemeClr val="tx1"/>
              </a:solidFill>
              <a:latin typeface="Arial"/>
            </a:endParaRPr>
          </a:p>
          <a:p>
            <a:pPr marL="285531" indent="-285531" defTabSz="914130">
              <a:buFont typeface="Arial" panose="020B0604020202020204" pitchFamily="34" charset="0"/>
              <a:buChar char="•"/>
            </a:pPr>
            <a:r>
              <a:rPr lang="en-US" sz="700" kern="0" dirty="0">
                <a:solidFill>
                  <a:schemeClr val="tx1"/>
                </a:solidFill>
                <a:latin typeface="Arial"/>
              </a:rPr>
              <a:t>Constant Current Sinks with High Precision:</a:t>
            </a:r>
            <a:endParaRPr lang="en-US" altLang="ja-JP" sz="700" kern="0" dirty="0">
              <a:solidFill>
                <a:schemeClr val="tx1"/>
              </a:solidFill>
              <a:latin typeface="Arial"/>
            </a:endParaRPr>
          </a:p>
          <a:p>
            <a:pPr marL="552033" lvl="1" indent="-171402" defTabSz="91413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700" b="1" dirty="0">
                <a:solidFill>
                  <a:schemeClr val="tx1"/>
                </a:solidFill>
                <a:latin typeface="Arial"/>
                <a:cs typeface="Calibri" pitchFamily="34" charset="0"/>
              </a:rPr>
              <a:t>1-50 mA Maximum </a:t>
            </a:r>
            <a:r>
              <a:rPr lang="en-US" sz="700" dirty="0">
                <a:solidFill>
                  <a:schemeClr val="tx1"/>
                </a:solidFill>
                <a:latin typeface="Arial"/>
                <a:cs typeface="Calibri" pitchFamily="34" charset="0"/>
              </a:rPr>
              <a:t>per Channel when VCC ≥ 3.3V </a:t>
            </a:r>
            <a:endParaRPr lang="en-US" sz="700" b="1" dirty="0">
              <a:solidFill>
                <a:schemeClr val="tx1"/>
              </a:solidFill>
              <a:latin typeface="Arial"/>
              <a:cs typeface="Calibri" pitchFamily="34" charset="0"/>
            </a:endParaRPr>
          </a:p>
          <a:p>
            <a:pPr marL="552033" lvl="1" indent="-171402" defTabSz="91413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700" dirty="0">
                <a:solidFill>
                  <a:schemeClr val="tx1"/>
                </a:solidFill>
                <a:latin typeface="Arial"/>
                <a:cs typeface="Calibri" pitchFamily="34" charset="0"/>
              </a:rPr>
              <a:t>Device-to-Device Error: ±5%; Channel-to-Channel Error: ±5%;</a:t>
            </a:r>
            <a:r>
              <a:rPr lang="en-US" altLang="ja-JP" sz="700" dirty="0">
                <a:solidFill>
                  <a:schemeClr val="tx1"/>
                </a:solidFill>
                <a:latin typeface="Arial"/>
                <a:cs typeface="Calibri" pitchFamily="34" charset="0"/>
              </a:rPr>
              <a:t> </a:t>
            </a:r>
          </a:p>
          <a:p>
            <a:pPr marL="285531" indent="-285531" defTabSz="914130">
              <a:buFont typeface="Arial" panose="020B0604020202020204" pitchFamily="34" charset="0"/>
              <a:buChar char="•"/>
            </a:pPr>
            <a:r>
              <a:rPr lang="en-US" altLang="ja-JP" sz="700" b="1" kern="0" dirty="0">
                <a:solidFill>
                  <a:schemeClr val="tx1"/>
                </a:solidFill>
                <a:latin typeface="Arial"/>
              </a:rPr>
              <a:t>Flexible Dimming Options:</a:t>
            </a:r>
          </a:p>
          <a:p>
            <a:pPr marL="552033" lvl="1" indent="-171402" defTabSz="91413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700" b="1" dirty="0">
                <a:solidFill>
                  <a:schemeClr val="tx1"/>
                </a:solidFill>
                <a:latin typeface="Arial"/>
                <a:cs typeface="Calibri" pitchFamily="34" charset="0"/>
              </a:rPr>
              <a:t>Individual ON/OFF Control for Each Channel</a:t>
            </a:r>
          </a:p>
          <a:p>
            <a:pPr marL="552033" lvl="1" indent="-171402" defTabSz="91413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700" b="1" dirty="0">
                <a:solidFill>
                  <a:schemeClr val="tx1"/>
                </a:solidFill>
                <a:latin typeface="Arial"/>
                <a:cs typeface="Calibri" pitchFamily="34" charset="0"/>
              </a:rPr>
              <a:t>Analog Current Gain Control</a:t>
            </a:r>
          </a:p>
          <a:p>
            <a:pPr marL="1009095" lvl="2" indent="-171402" defTabSz="91413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700" b="1" dirty="0">
                <a:solidFill>
                  <a:schemeClr val="tx1"/>
                </a:solidFill>
                <a:latin typeface="Arial"/>
                <a:cs typeface="Calibri" pitchFamily="34" charset="0"/>
              </a:rPr>
              <a:t>3-bits Maximum Current Setting without Ext. Resistor</a:t>
            </a:r>
          </a:p>
          <a:p>
            <a:pPr marL="1009095" lvl="2" indent="-171402" defTabSz="91413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700" b="1" dirty="0">
                <a:solidFill>
                  <a:schemeClr val="tx1"/>
                </a:solidFill>
                <a:latin typeface="Arial"/>
                <a:cs typeface="Calibri" pitchFamily="34" charset="0"/>
              </a:rPr>
              <a:t>3x7-bits Current Setting for Each Color Group</a:t>
            </a:r>
          </a:p>
          <a:p>
            <a:pPr marL="1009095" lvl="2" indent="-171402" defTabSz="91413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700" b="1" dirty="0">
                <a:solidFill>
                  <a:schemeClr val="tx1"/>
                </a:solidFill>
                <a:latin typeface="Arial"/>
                <a:cs typeface="Calibri" pitchFamily="34" charset="0"/>
              </a:rPr>
              <a:t>8-bits Individual Current Setting for Each Channel</a:t>
            </a:r>
          </a:p>
          <a:p>
            <a:pPr marL="552033" lvl="1" indent="-171402" defTabSz="91413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700" b="1" dirty="0">
                <a:solidFill>
                  <a:schemeClr val="tx1"/>
                </a:solidFill>
                <a:latin typeface="Arial"/>
                <a:cs typeface="Calibri" pitchFamily="34" charset="0"/>
              </a:rPr>
              <a:t>Audible Noise Free (&gt;20KHz) PWM Control (125KHz/62.5KHz)</a:t>
            </a:r>
          </a:p>
          <a:p>
            <a:pPr marL="1009095" lvl="2" indent="-171402" defTabSz="91413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700" b="1" dirty="0">
                <a:solidFill>
                  <a:schemeClr val="tx1"/>
                </a:solidFill>
                <a:latin typeface="Arial"/>
                <a:cs typeface="Calibri" pitchFamily="34" charset="0"/>
              </a:rPr>
              <a:t>8-bits Master PWM for Global Brightness Control</a:t>
            </a:r>
          </a:p>
          <a:p>
            <a:pPr marL="1009095" lvl="2" indent="-171402" defTabSz="91413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700" b="1" dirty="0">
                <a:solidFill>
                  <a:schemeClr val="tx1"/>
                </a:solidFill>
                <a:latin typeface="Arial"/>
                <a:cs typeface="Calibri" pitchFamily="34" charset="0"/>
              </a:rPr>
              <a:t>3x8-bits Bank PWM for Programmable Group Control</a:t>
            </a:r>
          </a:p>
          <a:p>
            <a:pPr marL="1009095" lvl="2" indent="-171402" defTabSz="91413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700" b="1" dirty="0">
                <a:solidFill>
                  <a:schemeClr val="tx1"/>
                </a:solidFill>
                <a:latin typeface="Arial"/>
                <a:cs typeface="Calibri" pitchFamily="34" charset="0"/>
              </a:rPr>
              <a:t>8-bits/16bits Individual PWM for Each Channel</a:t>
            </a:r>
            <a:endParaRPr lang="en-US" altLang="ja-JP" sz="700" b="1" dirty="0">
              <a:solidFill>
                <a:schemeClr val="tx1"/>
              </a:solidFill>
              <a:latin typeface="Arial"/>
              <a:cs typeface="Calibri" pitchFamily="34" charset="0"/>
            </a:endParaRPr>
          </a:p>
          <a:p>
            <a:pPr marL="285531" lvl="1" indent="-285531" defTabSz="91413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700" b="1" kern="0" dirty="0">
                <a:solidFill>
                  <a:schemeClr val="tx1"/>
                </a:solidFill>
                <a:latin typeface="Arial"/>
              </a:rPr>
              <a:t>Full Addressable SRAM for Minimum Data Volume</a:t>
            </a:r>
          </a:p>
          <a:p>
            <a:pPr marL="285531" indent="-285531" defTabSz="914130">
              <a:buFont typeface="Arial" panose="020B0604020202020204" pitchFamily="34" charset="0"/>
              <a:buChar char="•"/>
            </a:pPr>
            <a:r>
              <a:rPr lang="en-US" altLang="ja-JP" sz="700" kern="0" dirty="0">
                <a:solidFill>
                  <a:schemeClr val="tx1"/>
                </a:solidFill>
                <a:latin typeface="Arial"/>
              </a:rPr>
              <a:t>Ultra low quiescent current</a:t>
            </a:r>
          </a:p>
          <a:p>
            <a:pPr marL="552033" lvl="1" indent="-171402" defTabSz="91413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altLang="ja-JP" sz="700" dirty="0">
                <a:solidFill>
                  <a:schemeClr val="tx1"/>
                </a:solidFill>
                <a:latin typeface="Arial"/>
                <a:cs typeface="Calibri" pitchFamily="34" charset="0"/>
              </a:rPr>
              <a:t>Shutdown Mode: </a:t>
            </a:r>
          </a:p>
          <a:p>
            <a:pPr marL="1009095" lvl="2" indent="-171402" defTabSz="91413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altLang="ja-JP" sz="700" dirty="0">
                <a:solidFill>
                  <a:schemeClr val="tx1"/>
                </a:solidFill>
                <a:latin typeface="Arial"/>
                <a:cs typeface="Calibri" pitchFamily="34" charset="0"/>
              </a:rPr>
              <a:t>1uA (max.) when EN Low.</a:t>
            </a:r>
          </a:p>
          <a:p>
            <a:pPr marL="1009095" lvl="2" indent="-171402" defTabSz="91413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altLang="ja-JP" sz="700" dirty="0">
                <a:solidFill>
                  <a:schemeClr val="tx1"/>
                </a:solidFill>
                <a:latin typeface="Arial"/>
                <a:cs typeface="Calibri" pitchFamily="34" charset="0"/>
              </a:rPr>
              <a:t>10uA (max.) when CHIP_EN Low (data retained).</a:t>
            </a:r>
          </a:p>
          <a:p>
            <a:pPr marL="285531" lvl="1" indent="-285531" defTabSz="91413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700" kern="0" dirty="0">
                <a:solidFill>
                  <a:schemeClr val="tx1"/>
                </a:solidFill>
                <a:latin typeface="Arial"/>
              </a:rPr>
              <a:t>Optional Interface:  </a:t>
            </a:r>
            <a:r>
              <a:rPr lang="en-US" sz="700" b="1" kern="0" dirty="0">
                <a:solidFill>
                  <a:schemeClr val="tx1"/>
                </a:solidFill>
                <a:latin typeface="Arial"/>
              </a:rPr>
              <a:t>Up to 1MHz I2C, Up to 12MHz SPI.</a:t>
            </a:r>
          </a:p>
          <a:p>
            <a:pPr marL="285531" lvl="1" indent="-285531" defTabSz="91413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700" kern="0" dirty="0">
                <a:solidFill>
                  <a:schemeClr val="tx1"/>
                </a:solidFill>
                <a:latin typeface="Arial"/>
              </a:rPr>
              <a:t>LED open/short detection</a:t>
            </a:r>
          </a:p>
          <a:p>
            <a:pPr marL="285531" indent="-285531" defTabSz="914130">
              <a:buFont typeface="Arial" panose="020B0604020202020204" pitchFamily="34" charset="0"/>
              <a:buChar char="•"/>
            </a:pPr>
            <a:r>
              <a:rPr lang="en-US" altLang="ja-JP" sz="700" b="1" kern="0" dirty="0" err="1">
                <a:solidFill>
                  <a:schemeClr val="tx1"/>
                </a:solidFill>
                <a:latin typeface="Arial"/>
              </a:rPr>
              <a:t>Deghosting</a:t>
            </a:r>
            <a:r>
              <a:rPr lang="en-US" altLang="ja-JP" sz="700" b="1" kern="0" dirty="0">
                <a:solidFill>
                  <a:schemeClr val="tx1"/>
                </a:solidFill>
                <a:latin typeface="Arial"/>
              </a:rPr>
              <a:t>, caterpillar removal, Low-brightness Compensation, low LED reverse voltage</a:t>
            </a:r>
          </a:p>
          <a:p>
            <a:pPr marL="285531" indent="-285531" defTabSz="914130">
              <a:buFont typeface="Arial" panose="020B0604020202020204" pitchFamily="34" charset="0"/>
              <a:buChar char="•"/>
            </a:pPr>
            <a:r>
              <a:rPr lang="en-US" altLang="ja-JP" sz="700" kern="0" dirty="0">
                <a:solidFill>
                  <a:schemeClr val="tx1"/>
                </a:solidFill>
                <a:latin typeface="Arial"/>
              </a:rPr>
              <a:t>Package: </a:t>
            </a:r>
          </a:p>
          <a:p>
            <a:pPr marL="552033" lvl="1" indent="-171402" defTabSz="91413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altLang="ja-JP" sz="700" b="1" dirty="0">
                <a:solidFill>
                  <a:schemeClr val="tx2"/>
                </a:solidFill>
                <a:latin typeface="Arial"/>
                <a:cs typeface="Calibri" pitchFamily="34" charset="0"/>
              </a:rPr>
              <a:t>WCSP-24</a:t>
            </a:r>
            <a:r>
              <a:rPr lang="en-US" altLang="ja-JP" sz="700" b="1" dirty="0">
                <a:solidFill>
                  <a:schemeClr val="tx1"/>
                </a:solidFill>
                <a:latin typeface="Arial"/>
                <a:cs typeface="Calibri" pitchFamily="34" charset="0"/>
              </a:rPr>
              <a:t>, 2.5x1.8mm</a:t>
            </a:r>
            <a:r>
              <a:rPr lang="en-US" altLang="ja-JP" sz="700" dirty="0">
                <a:solidFill>
                  <a:schemeClr val="tx1"/>
                </a:solidFill>
                <a:latin typeface="Arial"/>
                <a:cs typeface="Calibri" pitchFamily="34" charset="0"/>
              </a:rPr>
              <a:t>(</a:t>
            </a:r>
            <a:r>
              <a:rPr lang="en-US" altLang="ja-JP" sz="700" dirty="0">
                <a:solidFill>
                  <a:schemeClr val="tx2"/>
                </a:solidFill>
                <a:latin typeface="Arial"/>
                <a:cs typeface="Calibri" pitchFamily="34" charset="0"/>
              </a:rPr>
              <a:t>0.4mm pitch</a:t>
            </a:r>
            <a:r>
              <a:rPr lang="en-US" altLang="ja-JP" sz="700" dirty="0">
                <a:solidFill>
                  <a:schemeClr val="tx1"/>
                </a:solidFill>
                <a:latin typeface="Arial"/>
                <a:cs typeface="Calibri" pitchFamily="34" charset="0"/>
              </a:rPr>
              <a:t>), </a:t>
            </a:r>
            <a:r>
              <a:rPr lang="en-US" altLang="ja-JP" sz="700" b="1" dirty="0">
                <a:solidFill>
                  <a:srgbClr val="FF0000"/>
                </a:solidFill>
                <a:latin typeface="Arial"/>
                <a:cs typeface="Calibri" pitchFamily="34" charset="0"/>
              </a:rPr>
              <a:t>Ball Diameter </a:t>
            </a:r>
            <a:r>
              <a:rPr lang="en-US" altLang="ja-JP" sz="700" dirty="0">
                <a:solidFill>
                  <a:srgbClr val="FF0000"/>
                </a:solidFill>
                <a:latin typeface="Arial"/>
                <a:cs typeface="Calibri" pitchFamily="34" charset="0"/>
              </a:rPr>
              <a:t>180um</a:t>
            </a: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269877" y="485777"/>
            <a:ext cx="4260850" cy="2571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3" tIns="45689" rIns="91373" bIns="45689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130" eaLnBrk="1" hangingPunct="1"/>
            <a:r>
              <a:rPr lang="en-US" altLang="en-US" dirty="0">
                <a:solidFill>
                  <a:srgbClr val="FFFFFF"/>
                </a:solidFill>
                <a:cs typeface="Arial" charset="0"/>
              </a:rPr>
              <a:t>Features</a:t>
            </a: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4572000" y="485777"/>
            <a:ext cx="4389438" cy="2571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3" tIns="45689" rIns="91373" bIns="45689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130" eaLnBrk="1" hangingPunct="1"/>
            <a:r>
              <a:rPr lang="en-US" altLang="en-US" dirty="0">
                <a:solidFill>
                  <a:srgbClr val="FFFFFF"/>
                </a:solidFill>
                <a:cs typeface="Arial" charset="0"/>
              </a:rPr>
              <a:t>Benefits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0B99A2-25B4-40CF-BA37-1D836EC8D354}"/>
              </a:ext>
            </a:extLst>
          </p:cNvPr>
          <p:cNvSpPr/>
          <p:nvPr/>
        </p:nvSpPr>
        <p:spPr>
          <a:xfrm>
            <a:off x="4572000" y="732371"/>
            <a:ext cx="4389438" cy="1054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3" tIns="45689" rIns="0" bIns="45689"/>
          <a:lstStyle/>
          <a:p>
            <a:pPr marL="171402" lvl="1" indent="-171402" defTabSz="91413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700" b="1" kern="0" dirty="0">
                <a:solidFill>
                  <a:schemeClr val="tx1"/>
                </a:solidFill>
                <a:latin typeface="Arial"/>
              </a:rPr>
              <a:t>Small package: </a:t>
            </a:r>
            <a:r>
              <a:rPr lang="en-US" sz="700" dirty="0">
                <a:solidFill>
                  <a:schemeClr val="tx1"/>
                </a:solidFill>
                <a:latin typeface="Arial"/>
                <a:cs typeface="Calibri" pitchFamily="34" charset="0"/>
              </a:rPr>
              <a:t>2.5x1.75mm</a:t>
            </a:r>
            <a:r>
              <a:rPr lang="en-US" altLang="ja-JP" sz="700" dirty="0">
                <a:solidFill>
                  <a:schemeClr val="tx1"/>
                </a:solidFill>
                <a:latin typeface="Arial"/>
                <a:cs typeface="Calibri" pitchFamily="34" charset="0"/>
              </a:rPr>
              <a:t> (0.4mm pitch)</a:t>
            </a:r>
          </a:p>
          <a:p>
            <a:pPr marL="171402" lvl="1" indent="-171402" defTabSz="91413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700" b="1" kern="0" dirty="0">
                <a:solidFill>
                  <a:schemeClr val="tx1"/>
                </a:solidFill>
                <a:latin typeface="Arial"/>
              </a:rPr>
              <a:t>Two PCB layer supported</a:t>
            </a:r>
          </a:p>
          <a:p>
            <a:pPr marL="171402" lvl="1" indent="-171402" defTabSz="91413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700" b="1" kern="0" dirty="0">
                <a:solidFill>
                  <a:schemeClr val="tx1"/>
                </a:solidFill>
                <a:latin typeface="Arial"/>
              </a:rPr>
              <a:t>High integration: </a:t>
            </a:r>
            <a:r>
              <a:rPr lang="en-US" sz="700" kern="0" dirty="0">
                <a:solidFill>
                  <a:schemeClr val="tx1"/>
                </a:solidFill>
                <a:latin typeface="Arial"/>
              </a:rPr>
              <a:t>(7xN) matrix structure up to 42 LEDs for single chip.</a:t>
            </a:r>
          </a:p>
          <a:p>
            <a:pPr marL="171402" lvl="1" indent="-171402" defTabSz="91413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zh-CN" sz="700" b="1" kern="0" dirty="0">
                <a:solidFill>
                  <a:schemeClr val="tx1"/>
                </a:solidFill>
                <a:latin typeface="Arial"/>
              </a:rPr>
              <a:t>Highest dimming resolution: </a:t>
            </a:r>
            <a:r>
              <a:rPr lang="en-US" altLang="zh-CN" sz="700" kern="0" dirty="0">
                <a:solidFill>
                  <a:schemeClr val="tx1"/>
                </a:solidFill>
                <a:latin typeface="Arial"/>
              </a:rPr>
              <a:t>with up to 16 bits (&gt;20KHz) PWM dimming,  8 bits per channel analog dimming</a:t>
            </a:r>
          </a:p>
          <a:p>
            <a:pPr marL="171402" indent="-171402" defTabSz="91413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700" b="1" kern="0" dirty="0">
                <a:solidFill>
                  <a:schemeClr val="tx1"/>
                </a:solidFill>
                <a:latin typeface="Arial"/>
              </a:rPr>
              <a:t>Easy of Design: </a:t>
            </a:r>
            <a:r>
              <a:rPr lang="en-US" sz="700" kern="0" dirty="0">
                <a:solidFill>
                  <a:schemeClr val="tx1"/>
                </a:solidFill>
                <a:latin typeface="Arial"/>
              </a:rPr>
              <a:t>with ‘Programmable group dimming</a:t>
            </a:r>
            <a:r>
              <a:rPr lang="en-US" sz="700" kern="0" dirty="0">
                <a:solidFill>
                  <a:srgbClr val="000000"/>
                </a:solidFill>
                <a:latin typeface="Arial"/>
              </a:rPr>
              <a:t>’ function and </a:t>
            </a:r>
            <a:r>
              <a:rPr lang="en-US" altLang="zh-CN" sz="700" kern="0" dirty="0">
                <a:solidFill>
                  <a:srgbClr val="000000"/>
                </a:solidFill>
                <a:latin typeface="Arial"/>
              </a:rPr>
              <a:t>‘</a:t>
            </a:r>
            <a:r>
              <a:rPr lang="en-US" sz="700" kern="0" dirty="0">
                <a:solidFill>
                  <a:srgbClr val="000000"/>
                </a:solidFill>
                <a:latin typeface="Arial"/>
              </a:rPr>
              <a:t>Minimum data volume’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E7B8F-521D-4BA2-BC81-FCDD8C51F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592" y="2020236"/>
            <a:ext cx="3900254" cy="2565114"/>
          </a:xfrm>
          <a:prstGeom prst="rect">
            <a:avLst/>
          </a:prstGeom>
        </p:spPr>
      </p:pic>
      <p:sp>
        <p:nvSpPr>
          <p:cNvPr id="14" name="Action Button: Home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C815FC20-E402-4291-88F3-1EC9F79B6AA7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7113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600" y="1047755"/>
            <a:ext cx="3830320" cy="2885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383" indent="-171383" defTabSz="685800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Operating Voltage Range:</a:t>
            </a:r>
          </a:p>
          <a:p>
            <a:pPr marL="552182" lvl="1" indent="-171446" defTabSz="685800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800" dirty="0" err="1">
                <a:solidFill>
                  <a:srgbClr val="000000"/>
                </a:solidFill>
                <a:latin typeface="Arial"/>
                <a:cs typeface="Calibri" pitchFamily="34" charset="0"/>
              </a:rPr>
              <a:t>Vcc</a:t>
            </a: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 Range: 2.7V to 5.5V</a:t>
            </a:r>
          </a:p>
          <a:p>
            <a:pPr marL="552182" lvl="1" indent="-171446" defTabSz="685800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EN, SDA and SCL pins compatible with 1.8V, 3.3V and 5V Power rails</a:t>
            </a:r>
          </a:p>
          <a:p>
            <a:pPr marL="552182" lvl="1" indent="-171446" defTabSz="685800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Output Maximum Voltage: 6V</a:t>
            </a:r>
          </a:p>
          <a:p>
            <a:pPr marL="171383" indent="-171383" defTabSz="685800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Constant Current Sinks with High Precision</a:t>
            </a:r>
          </a:p>
          <a:p>
            <a:pPr marL="552182" lvl="1" indent="-171446" defTabSz="685800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25.5 mA Maximum per Channel when VCC in full range</a:t>
            </a:r>
          </a:p>
          <a:p>
            <a:pPr marL="552182" lvl="1" indent="-171446" defTabSz="685800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35 mA Maximum per Channel when VCC ≥ 3.3V</a:t>
            </a:r>
          </a:p>
          <a:p>
            <a:pPr marL="552182" lvl="1" indent="-171446" defTabSz="685800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Device-to-Device Error: ±5%; Channel-to-Channel Error: ±5%</a:t>
            </a:r>
          </a:p>
          <a:p>
            <a:pPr marL="171383" lvl="1" indent="-171383" defTabSz="685800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800" b="1" dirty="0">
                <a:solidFill>
                  <a:srgbClr val="FF0000"/>
                </a:solidFill>
                <a:latin typeface="Arial"/>
                <a:cs typeface="Calibri" pitchFamily="34" charset="0"/>
              </a:rPr>
              <a:t>Ultralow Quiescent Current</a:t>
            </a:r>
          </a:p>
          <a:p>
            <a:pPr marL="552182" lvl="1" indent="-171446" defTabSz="685800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Shutdown Mode: 1uA (Max.) when EN = LOW</a:t>
            </a:r>
          </a:p>
          <a:p>
            <a:pPr marL="552182" lvl="1" indent="-171446" defTabSz="685800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Power Saving Mode: 10uA (Typ.) when EN = HIGH &amp; All LEDs Off &gt; 30ms</a:t>
            </a:r>
          </a:p>
          <a:p>
            <a:pPr marL="171383" lvl="1" indent="-171383" defTabSz="685800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800" b="1" dirty="0">
                <a:solidFill>
                  <a:srgbClr val="00B050"/>
                </a:solidFill>
                <a:latin typeface="Arial"/>
                <a:cs typeface="Calibri" pitchFamily="34" charset="0"/>
              </a:rPr>
              <a:t>Integrated 12 Bit, 29 kHz PWM Generator for each channel</a:t>
            </a:r>
          </a:p>
          <a:p>
            <a:pPr marL="552182" lvl="1" indent="-171446" defTabSz="685800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Independent Color Mixing Register per channel</a:t>
            </a:r>
          </a:p>
          <a:p>
            <a:pPr marL="552182" lvl="1" indent="-171446" defTabSz="685800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Independent Brightness Control Register per RGB LED Module</a:t>
            </a:r>
          </a:p>
          <a:p>
            <a:pPr marL="552182" lvl="1" indent="-171446" defTabSz="685800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Optional Logarithmic- or Linear-Scale Brightness Control</a:t>
            </a:r>
          </a:p>
          <a:p>
            <a:pPr marL="552182" lvl="1" indent="-171446" defTabSz="685800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Integrated 3-Phase-Shifting PWM Scheme</a:t>
            </a:r>
          </a:p>
          <a:p>
            <a:pPr marL="171383" lvl="1" indent="-171383" defTabSz="685800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800" b="1" dirty="0">
                <a:solidFill>
                  <a:srgbClr val="0070C0"/>
                </a:solidFill>
                <a:latin typeface="Arial"/>
                <a:cs typeface="Calibri" pitchFamily="34" charset="0"/>
              </a:rPr>
              <a:t>3 Programmable Banks (R/G/B) for Easy Software Control of each Color</a:t>
            </a:r>
          </a:p>
          <a:p>
            <a:pPr marL="171383" indent="-171383" defTabSz="685800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Two External Hardware Address Pins for Connection up to 4 Devices</a:t>
            </a:r>
          </a:p>
          <a:p>
            <a:pPr marL="171383" indent="-171383" defTabSz="685800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Broadcast Slave Address for Configuring Multiple Devices Simultaneously </a:t>
            </a:r>
          </a:p>
          <a:p>
            <a:pPr marL="171383" indent="-171383" defTabSz="685800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Auto-Increment Writing or Reading Consecutive Registers within one Transmission</a:t>
            </a:r>
          </a:p>
          <a:p>
            <a:pPr marL="171383" indent="-171383" defTabSz="685800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Up to 400K Hz Fast-Mode I2C Speed</a:t>
            </a:r>
          </a:p>
          <a:p>
            <a:pPr marL="628409" lvl="1" indent="-171383" defTabSz="685800">
              <a:buFont typeface="Arial" pitchFamily="34" charset="0"/>
              <a:buChar char="•"/>
              <a:defRPr/>
            </a:pPr>
            <a:endParaRPr lang="en-US" sz="1000" dirty="0">
              <a:solidFill>
                <a:srgbClr val="000000"/>
              </a:solidFill>
              <a:latin typeface="Arial"/>
              <a:cs typeface="Calibri" pitchFamily="34" charset="0"/>
            </a:endParaRPr>
          </a:p>
          <a:p>
            <a:pPr marL="628409" lvl="1" indent="-171383" defTabSz="685800">
              <a:buFont typeface="Arial" pitchFamily="34" charset="0"/>
              <a:buChar char="•"/>
              <a:defRPr/>
            </a:pPr>
            <a:endParaRPr lang="en-US" sz="1000" dirty="0">
              <a:solidFill>
                <a:srgbClr val="000000"/>
              </a:solidFill>
              <a:latin typeface="Arial"/>
              <a:cs typeface="Calibri" pitchFamily="34" charset="0"/>
            </a:endParaRPr>
          </a:p>
          <a:p>
            <a:pPr defTabSz="685800">
              <a:defRPr/>
            </a:pPr>
            <a:r>
              <a:rPr lang="en-US" sz="1000" dirty="0">
                <a:solidFill>
                  <a:srgbClr val="000000"/>
                </a:solidFill>
                <a:latin typeface="Arial"/>
                <a:cs typeface="Calibri" pitchFamily="34" charset="0"/>
              </a:rPr>
              <a:t>	</a:t>
            </a:r>
          </a:p>
        </p:txBody>
      </p:sp>
      <p:sp>
        <p:nvSpPr>
          <p:cNvPr id="283655" name="Rectangle 14"/>
          <p:cNvSpPr>
            <a:spLocks noChangeArrowheads="1"/>
          </p:cNvSpPr>
          <p:nvPr/>
        </p:nvSpPr>
        <p:spPr bwMode="auto">
          <a:xfrm>
            <a:off x="228600" y="790580"/>
            <a:ext cx="3830320" cy="2571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5" rIns="91406" bIns="45705" anchor="ctr"/>
          <a:lstStyle/>
          <a:p>
            <a:pPr defTabSz="685800">
              <a:defRPr/>
            </a:pPr>
            <a:r>
              <a:rPr lang="en-US" sz="15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</p:txBody>
      </p:sp>
      <p:sp>
        <p:nvSpPr>
          <p:cNvPr id="283656" name="Rectangle 14"/>
          <p:cNvSpPr>
            <a:spLocks noChangeArrowheads="1"/>
          </p:cNvSpPr>
          <p:nvPr/>
        </p:nvSpPr>
        <p:spPr bwMode="auto">
          <a:xfrm>
            <a:off x="4119882" y="790576"/>
            <a:ext cx="4800284" cy="2571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5" rIns="91406" bIns="45705" anchor="ctr"/>
          <a:lstStyle/>
          <a:p>
            <a:pPr defTabSz="685800"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rPr>
              <a:t>Benefits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8600" y="4037496"/>
            <a:ext cx="3830320" cy="807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defTabSz="685800">
              <a:defRPr/>
            </a:pPr>
            <a:endParaRPr lang="en-US" sz="800" dirty="0">
              <a:solidFill>
                <a:srgbClr val="000000"/>
              </a:solidFill>
              <a:latin typeface="Arial"/>
              <a:cs typeface="Calibri" pitchFamily="34" charset="0"/>
            </a:endParaRPr>
          </a:p>
          <a:p>
            <a:pPr marL="171383" indent="-171383" defTabSz="685800">
              <a:buFont typeface="Arial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Smart Speaker, Smart Home Appliance</a:t>
            </a:r>
          </a:p>
          <a:p>
            <a:pPr marL="171383" indent="-171383" defTabSz="685800">
              <a:buFont typeface="Arial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Doorbell, Electric Lock</a:t>
            </a:r>
          </a:p>
          <a:p>
            <a:pPr marL="171383" indent="-171383" defTabSz="685800">
              <a:buFont typeface="Arial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Smoke Detector, Thermostat</a:t>
            </a:r>
          </a:p>
          <a:p>
            <a:pPr marL="171383" indent="-171383" defTabSz="685800">
              <a:buFont typeface="Arial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Set-Top Box, Smart Router</a:t>
            </a:r>
          </a:p>
          <a:p>
            <a:pPr marL="171383" indent="-171383" defTabSz="685800">
              <a:buFont typeface="Arial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Bluetooth® Headset, Handheld Device</a:t>
            </a:r>
            <a:endParaRPr lang="en-US" sz="1000" dirty="0">
              <a:solidFill>
                <a:srgbClr val="000000"/>
              </a:solidFill>
              <a:latin typeface="Arial"/>
              <a:cs typeface="Calibri" pitchFamily="34" charset="0"/>
            </a:endParaRPr>
          </a:p>
          <a:p>
            <a:pPr marL="171383" indent="-171383" defTabSz="685800">
              <a:buFont typeface="Arial" pitchFamily="34" charset="0"/>
              <a:buChar char="•"/>
              <a:defRPr/>
            </a:pPr>
            <a:endParaRPr lang="en-US" sz="1000" dirty="0">
              <a:solidFill>
                <a:srgbClr val="000000"/>
              </a:solidFill>
              <a:latin typeface="Arial"/>
              <a:cs typeface="Calibri" pitchFamily="34" charset="0"/>
            </a:endParaRPr>
          </a:p>
          <a:p>
            <a:pPr marL="171383" indent="-171383" defTabSz="685800">
              <a:buFont typeface="Arial" pitchFamily="34" charset="0"/>
              <a:buChar char="•"/>
              <a:defRPr/>
            </a:pPr>
            <a:endParaRPr lang="en-US" sz="1000" dirty="0">
              <a:solidFill>
                <a:srgbClr val="000000"/>
              </a:solidFill>
              <a:latin typeface="Arial"/>
              <a:cs typeface="Calibri" pitchFamily="34" charset="0"/>
            </a:endParaRPr>
          </a:p>
          <a:p>
            <a:pPr marL="628409" lvl="1" indent="-171383" defTabSz="685800">
              <a:buFont typeface="Arial" pitchFamily="34" charset="0"/>
              <a:buChar char="•"/>
              <a:defRPr/>
            </a:pPr>
            <a:endParaRPr lang="en-US" sz="1000" dirty="0">
              <a:solidFill>
                <a:srgbClr val="000000"/>
              </a:solidFill>
              <a:latin typeface="Arial"/>
              <a:cs typeface="Calibri" pitchFamily="34" charset="0"/>
            </a:endParaRPr>
          </a:p>
          <a:p>
            <a:pPr marL="628409" lvl="1" indent="-171383" defTabSz="685800">
              <a:buFont typeface="Arial" pitchFamily="34" charset="0"/>
              <a:buChar char="•"/>
              <a:defRPr/>
            </a:pPr>
            <a:endParaRPr lang="en-US" sz="1000" dirty="0">
              <a:solidFill>
                <a:srgbClr val="000000"/>
              </a:solidFill>
              <a:latin typeface="Arial"/>
              <a:cs typeface="Calibri" pitchFamily="34" charset="0"/>
            </a:endParaRPr>
          </a:p>
          <a:p>
            <a:pPr defTabSz="685800">
              <a:defRPr/>
            </a:pPr>
            <a:r>
              <a:rPr lang="en-US" sz="1000" dirty="0">
                <a:solidFill>
                  <a:srgbClr val="000000"/>
                </a:solidFill>
                <a:latin typeface="Arial"/>
                <a:cs typeface="Calibri" pitchFamily="34" charset="0"/>
              </a:rPr>
              <a:t>	 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228600" y="3933627"/>
            <a:ext cx="3830320" cy="253604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5" rIns="91406" bIns="45705" anchor="ctr"/>
          <a:lstStyle/>
          <a:p>
            <a:pPr defTabSz="685800"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19880" y="1047752"/>
            <a:ext cx="4800285" cy="1040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446" indent="-171446" defTabSz="761531">
              <a:buFont typeface="Arial" panose="020B0604020202020204" pitchFamily="34" charset="0"/>
              <a:buChar char="•"/>
              <a:defRPr/>
            </a:pPr>
            <a:r>
              <a:rPr lang="en-US" altLang="zh-CN" sz="800" dirty="0">
                <a:solidFill>
                  <a:srgbClr val="000000"/>
                </a:solidFill>
                <a:latin typeface="Arial"/>
              </a:rPr>
              <a:t>Easy and Optimized Design for Color Mixing and Brightness Smooth Control with high resolution PWM generators in each channel </a:t>
            </a:r>
          </a:p>
          <a:p>
            <a:pPr marL="171446" indent="-171446" defTabSz="761531">
              <a:buFont typeface="Arial" panose="020B0604020202020204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</a:rPr>
              <a:t>2</a:t>
            </a:r>
            <a:r>
              <a:rPr lang="en-US" altLang="zh-CN" sz="800" dirty="0">
                <a:solidFill>
                  <a:srgbClr val="000000"/>
                </a:solidFill>
                <a:latin typeface="Arial"/>
              </a:rPr>
              <a:t>9</a:t>
            </a:r>
            <a:r>
              <a:rPr lang="en-US" sz="800" dirty="0">
                <a:solidFill>
                  <a:srgbClr val="000000"/>
                </a:solidFill>
                <a:latin typeface="Arial"/>
              </a:rPr>
              <a:t>KHz internal PWM Generators offer enough margin to eliminate the audible noise</a:t>
            </a:r>
          </a:p>
          <a:p>
            <a:pPr marL="171446" indent="-171446" defTabSz="761531">
              <a:buFont typeface="Arial" panose="020B0604020202020204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</a:rPr>
              <a:t>Easy Software Control of Each Color and Good Channels Synchronization with 3 programmable banks</a:t>
            </a:r>
          </a:p>
          <a:p>
            <a:pPr marL="171446" indent="-171446" defTabSz="685800">
              <a:buFont typeface="Arial" panose="020B0604020202020204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</a:rPr>
              <a:t>Balance System Level Power Consumption without Side Effect for LED Animation by ultralow quiescent current in Power Save Mode</a:t>
            </a:r>
          </a:p>
          <a:p>
            <a:pPr marL="171446" indent="-171446" defTabSz="685800">
              <a:buFont typeface="Arial" panose="020B0604020202020204" pitchFamily="34" charset="0"/>
              <a:buChar char="•"/>
              <a:defRPr/>
            </a:pPr>
            <a:r>
              <a:rPr lang="en-US" sz="800" kern="0" dirty="0">
                <a:solidFill>
                  <a:srgbClr val="000000"/>
                </a:solidFill>
                <a:latin typeface="Arial"/>
              </a:rPr>
              <a:t>Minimize the Input Power Budget with 3 phases PWM shifting</a:t>
            </a:r>
            <a:endParaRPr lang="en-US" sz="800" dirty="0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4835608" y="2019548"/>
          <a:ext cx="3612985" cy="2870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01641" imgH="3228535" progId="Visio.Drawing.11">
                  <p:embed/>
                </p:oleObj>
              </mc:Choice>
              <mc:Fallback>
                <p:oleObj name="Visio" r:id="rId2" imgW="4301641" imgH="3228535" progId="Visio.Drawing.11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5608" y="2019548"/>
                        <a:ext cx="3612985" cy="2870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4">
            <a:extLst>
              <a:ext uri="{FF2B5EF4-FFF2-40B4-BE49-F238E27FC236}">
                <a16:creationId xmlns:a16="http://schemas.microsoft.com/office/drawing/2014/main" id="{EE1B5EF3-F26E-4646-8671-26E0E2818320}"/>
              </a:ext>
            </a:extLst>
          </p:cNvPr>
          <p:cNvSpPr txBox="1">
            <a:spLocks/>
          </p:cNvSpPr>
          <p:nvPr/>
        </p:nvSpPr>
        <p:spPr>
          <a:xfrm>
            <a:off x="205740" y="185166"/>
            <a:ext cx="8458200" cy="507492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507847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6pPr>
            <a:lvl7pPr marL="1015695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7pPr>
            <a:lvl8pPr marL="1523539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8pPr>
            <a:lvl9pPr marL="203138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9pPr>
          </a:lstStyle>
          <a:p>
            <a:pPr defTabSz="685800">
              <a:defRPr/>
            </a:pPr>
            <a:r>
              <a:rPr lang="fi-FI" sz="2700" dirty="0">
                <a:solidFill>
                  <a:srgbClr val="DE0000"/>
                </a:solidFill>
              </a:rPr>
              <a:t>LP50xx</a:t>
            </a:r>
            <a:endParaRPr lang="en-US" sz="1800" kern="0" dirty="0">
              <a:solidFill>
                <a:srgbClr val="DE0000"/>
              </a:solidFill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E5FE43-CE70-4153-9C4B-2BD639AD914C}"/>
              </a:ext>
            </a:extLst>
          </p:cNvPr>
          <p:cNvSpPr/>
          <p:nvPr/>
        </p:nvSpPr>
        <p:spPr>
          <a:xfrm>
            <a:off x="203338" y="514350"/>
            <a:ext cx="887636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da-DK" sz="1500" b="1" kern="0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36/30/24</a:t>
            </a:r>
            <a:r>
              <a:rPr lang="da-DK" sz="1500" b="1" kern="0" dirty="0">
                <a:latin typeface="Arial"/>
                <a:cs typeface="Calibri" panose="020F0502020204030204" pitchFamily="34" charset="0"/>
              </a:rPr>
              <a:t>/18/1</a:t>
            </a:r>
            <a:r>
              <a:rPr lang="da-DK" sz="1500" b="1" kern="0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2/9-Ch </a:t>
            </a:r>
            <a:r>
              <a:rPr lang="en-US" sz="1350" b="1" dirty="0">
                <a:solidFill>
                  <a:srgbClr val="000000"/>
                </a:solidFill>
              </a:rPr>
              <a:t>12-Bit PWM Ultra-low Quiescent Current I2C RGB LED Drivers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1" name="Action Button: Home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FB4C9E7-02CA-4F5E-810F-4E8D7F9C31A5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87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1394" y="42863"/>
            <a:ext cx="7304088" cy="60960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fi-FI" sz="2400" dirty="0"/>
              <a:t>LP5036-Q1</a:t>
            </a:r>
            <a:br>
              <a:rPr lang="fi-FI" sz="2400" dirty="0"/>
            </a:br>
            <a:r>
              <a:rPr lang="fi-FI" sz="1800" dirty="0"/>
              <a:t>36-Ch </a:t>
            </a:r>
            <a:r>
              <a:rPr lang="en-US" sz="1800" dirty="0"/>
              <a:t>I2C RGB LED Driver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876303"/>
            <a:ext cx="3830320" cy="2885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383" indent="-171383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Operating Voltage Range:</a:t>
            </a:r>
          </a:p>
          <a:p>
            <a:pPr marL="552182" lvl="1" indent="-171446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800" dirty="0" err="1">
                <a:solidFill>
                  <a:srgbClr val="000000"/>
                </a:solidFill>
                <a:latin typeface="Arial"/>
                <a:cs typeface="Calibri" pitchFamily="34" charset="0"/>
              </a:rPr>
              <a:t>Vcc</a:t>
            </a: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 Range: 2.7V to 5.5V</a:t>
            </a:r>
          </a:p>
          <a:p>
            <a:pPr marL="552182" lvl="1" indent="-171446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EN, SDA and SCL pins compatible with 1.8V, 3.3V and 5V Power rails</a:t>
            </a:r>
          </a:p>
          <a:p>
            <a:pPr marL="552182" lvl="1" indent="-171446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Output Maximum Voltage: 6V</a:t>
            </a:r>
          </a:p>
          <a:p>
            <a:pPr marL="171383" indent="-171383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Constant Current Sinks with High Precision</a:t>
            </a:r>
          </a:p>
          <a:p>
            <a:pPr marL="552182" lvl="1" indent="-171446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25.5 mA Maximum per Channel when VCC in full range. </a:t>
            </a:r>
          </a:p>
          <a:p>
            <a:pPr marL="552182" lvl="1" indent="-171446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35 mA Maximum per Channel when VCC ≥ 3.3V.</a:t>
            </a:r>
          </a:p>
          <a:p>
            <a:pPr marL="552182" lvl="1" indent="-171446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Device-to-Device Error: ±5%; Channel-to-Channel Error: ±5%</a:t>
            </a:r>
          </a:p>
          <a:p>
            <a:pPr marL="171383" lvl="1" indent="-171383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800" b="1" dirty="0">
                <a:solidFill>
                  <a:srgbClr val="000000"/>
                </a:solidFill>
                <a:latin typeface="Arial"/>
                <a:cs typeface="Calibri" pitchFamily="34" charset="0"/>
              </a:rPr>
              <a:t>Ultralow Quiescent Current</a:t>
            </a:r>
          </a:p>
          <a:p>
            <a:pPr marL="552182" lvl="1" indent="-171446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Shutdown Mode: 1uA (Max.) when EN = LOW</a:t>
            </a:r>
          </a:p>
          <a:p>
            <a:pPr marL="552182" lvl="1" indent="-171446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Power Saving Mode: 10uA (Typ.) when EN = HIGH &amp; All LEDs Off &gt; 30ms</a:t>
            </a:r>
          </a:p>
          <a:p>
            <a:pPr marL="171383" lvl="1" indent="-171383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800" b="1" dirty="0">
                <a:solidFill>
                  <a:srgbClr val="000000"/>
                </a:solidFill>
                <a:latin typeface="Arial"/>
                <a:cs typeface="Calibri" pitchFamily="34" charset="0"/>
              </a:rPr>
              <a:t>Integrated 12 Bit, 29 kHz PWM Generator for each channel</a:t>
            </a:r>
          </a:p>
          <a:p>
            <a:pPr marL="552182" lvl="1" indent="-171446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Independent Color Mixing Register per channel</a:t>
            </a:r>
          </a:p>
          <a:p>
            <a:pPr marL="552182" lvl="1" indent="-171446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Independent Brightness Control Register per RGB LED Module</a:t>
            </a:r>
          </a:p>
          <a:p>
            <a:pPr marL="552182" lvl="1" indent="-171446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Optional Logarithmic- or Linear-Scale Brightness Control</a:t>
            </a:r>
          </a:p>
          <a:p>
            <a:pPr marL="552182" lvl="1" indent="-171446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Integrated 3-Phase-Shifting PWM Scheme</a:t>
            </a:r>
          </a:p>
          <a:p>
            <a:pPr marL="171383" lvl="1" indent="-171383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800" b="1" dirty="0">
                <a:solidFill>
                  <a:srgbClr val="000000"/>
                </a:solidFill>
                <a:latin typeface="Arial"/>
                <a:cs typeface="Calibri" pitchFamily="34" charset="0"/>
              </a:rPr>
              <a:t>3 Programmable Banks (R/G/B) for Easy Software Control of each Color</a:t>
            </a:r>
          </a:p>
          <a:p>
            <a:pPr marL="171383" indent="-171383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Two External Hardware Address Pins for Connection up to 4 Devices</a:t>
            </a:r>
          </a:p>
          <a:p>
            <a:pPr marL="171383" indent="-171383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Broadcast Slave Address for Configuring Multiple Devices Simultaneously </a:t>
            </a:r>
          </a:p>
          <a:p>
            <a:pPr marL="171383" indent="-171383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Auto-Increment Writing or Reading Consecutive Registers within one Transmission</a:t>
            </a:r>
          </a:p>
          <a:p>
            <a:pPr marL="171383" indent="-171383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Up to 400K Hz Fast-Mode I2C Speed</a:t>
            </a:r>
          </a:p>
          <a:p>
            <a:pPr marL="628409" lvl="1" indent="-171383" defTabSz="6858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1000" dirty="0">
              <a:solidFill>
                <a:srgbClr val="000000"/>
              </a:solidFill>
              <a:latin typeface="Arial"/>
              <a:cs typeface="Calibri" pitchFamily="34" charset="0"/>
            </a:endParaRPr>
          </a:p>
          <a:p>
            <a:pPr marL="628409" lvl="1" indent="-171383" defTabSz="6858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1000" dirty="0">
              <a:solidFill>
                <a:srgbClr val="000000"/>
              </a:solidFill>
              <a:latin typeface="Arial"/>
              <a:cs typeface="Calibri" pitchFamily="34" charset="0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000000"/>
                </a:solidFill>
                <a:latin typeface="Arial"/>
                <a:cs typeface="Calibri" pitchFamily="34" charset="0"/>
              </a:rPr>
              <a:t>	</a:t>
            </a:r>
          </a:p>
        </p:txBody>
      </p:sp>
      <p:sp>
        <p:nvSpPr>
          <p:cNvPr id="283655" name="Rectangle 14"/>
          <p:cNvSpPr>
            <a:spLocks noChangeArrowheads="1"/>
          </p:cNvSpPr>
          <p:nvPr/>
        </p:nvSpPr>
        <p:spPr bwMode="auto">
          <a:xfrm>
            <a:off x="228600" y="619129"/>
            <a:ext cx="3830320" cy="2571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5" rIns="91406" bIns="45705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FFFF"/>
                </a:solidFill>
                <a:latin typeface="Arial"/>
                <a:cs typeface="Arial" pitchFamily="34" charset="0"/>
              </a:rPr>
              <a:t>Features</a:t>
            </a:r>
          </a:p>
        </p:txBody>
      </p:sp>
      <p:sp>
        <p:nvSpPr>
          <p:cNvPr id="283656" name="Rectangle 14"/>
          <p:cNvSpPr>
            <a:spLocks noChangeArrowheads="1"/>
          </p:cNvSpPr>
          <p:nvPr/>
        </p:nvSpPr>
        <p:spPr bwMode="auto">
          <a:xfrm>
            <a:off x="4119882" y="619124"/>
            <a:ext cx="4800284" cy="2571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5" rIns="91406" bIns="45705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FFFF"/>
                </a:solidFill>
                <a:latin typeface="Arial"/>
                <a:ea typeface="MS PGothic" pitchFamily="34" charset="-128"/>
                <a:cs typeface="Arial" charset="0"/>
              </a:rPr>
              <a:t>Benefits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8600" y="3866044"/>
            <a:ext cx="3830320" cy="807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dirty="0">
              <a:solidFill>
                <a:srgbClr val="000000"/>
              </a:solidFill>
              <a:latin typeface="Arial"/>
              <a:cs typeface="Calibri" pitchFamily="34" charset="0"/>
            </a:endParaRPr>
          </a:p>
          <a:p>
            <a:pPr marL="171383" indent="-171383" defTabSz="6858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Smart Speaker, Smart Home Appliance</a:t>
            </a:r>
          </a:p>
          <a:p>
            <a:pPr marL="171383" indent="-171383" defTabSz="6858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Doorbell, Electric Lock</a:t>
            </a:r>
          </a:p>
          <a:p>
            <a:pPr marL="171383" indent="-171383" defTabSz="6858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Smoke Detector, Thermostat</a:t>
            </a:r>
          </a:p>
          <a:p>
            <a:pPr marL="171383" indent="-171383" defTabSz="6858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Set-Top Box, Smart Router</a:t>
            </a:r>
          </a:p>
          <a:p>
            <a:pPr marL="171383" indent="-171383" defTabSz="6858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  <a:cs typeface="Calibri" pitchFamily="34" charset="0"/>
              </a:rPr>
              <a:t>Bluetooth® Headset, Handheld Device</a:t>
            </a:r>
            <a:endParaRPr lang="en-US" sz="1000" dirty="0">
              <a:solidFill>
                <a:srgbClr val="000000"/>
              </a:solidFill>
              <a:latin typeface="Arial"/>
              <a:cs typeface="Calibri" pitchFamily="34" charset="0"/>
            </a:endParaRPr>
          </a:p>
          <a:p>
            <a:pPr marL="171383" indent="-171383" defTabSz="6858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1000" dirty="0">
              <a:solidFill>
                <a:srgbClr val="000000"/>
              </a:solidFill>
              <a:latin typeface="Arial"/>
              <a:cs typeface="Calibri" pitchFamily="34" charset="0"/>
            </a:endParaRPr>
          </a:p>
          <a:p>
            <a:pPr marL="171383" indent="-171383" defTabSz="6858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1000" dirty="0">
              <a:solidFill>
                <a:srgbClr val="000000"/>
              </a:solidFill>
              <a:latin typeface="Arial"/>
              <a:cs typeface="Calibri" pitchFamily="34" charset="0"/>
            </a:endParaRPr>
          </a:p>
          <a:p>
            <a:pPr marL="628409" lvl="1" indent="-171383" defTabSz="6858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1000" dirty="0">
              <a:solidFill>
                <a:srgbClr val="000000"/>
              </a:solidFill>
              <a:latin typeface="Arial"/>
              <a:cs typeface="Calibri" pitchFamily="34" charset="0"/>
            </a:endParaRPr>
          </a:p>
          <a:p>
            <a:pPr marL="628409" lvl="1" indent="-171383" defTabSz="6858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1000" dirty="0">
              <a:solidFill>
                <a:srgbClr val="000000"/>
              </a:solidFill>
              <a:latin typeface="Arial"/>
              <a:cs typeface="Calibri" pitchFamily="34" charset="0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000000"/>
                </a:solidFill>
                <a:latin typeface="Arial"/>
                <a:cs typeface="Calibri" pitchFamily="34" charset="0"/>
              </a:rPr>
              <a:t>	 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228600" y="3762175"/>
            <a:ext cx="3830320" cy="253604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5" rIns="91406" bIns="45705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FFFF"/>
                </a:solidFill>
                <a:latin typeface="Arial"/>
                <a:cs typeface="Arial" pitchFamily="34" charset="0"/>
              </a:rPr>
              <a:t>Applications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19880" y="876300"/>
            <a:ext cx="4800285" cy="9456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446" indent="-171446" defTabSz="761531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800" dirty="0">
                <a:solidFill>
                  <a:srgbClr val="000000"/>
                </a:solidFill>
                <a:latin typeface="Arial"/>
              </a:rPr>
              <a:t>Easy and Optimized Design for Color Mixing and Brightness Smooth Control with high resolution PWM generators in each channel </a:t>
            </a:r>
          </a:p>
          <a:p>
            <a:pPr marL="171446" indent="-171446" defTabSz="761531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800" dirty="0">
                <a:solidFill>
                  <a:srgbClr val="000000"/>
                </a:solidFill>
                <a:latin typeface="Arial"/>
              </a:rPr>
              <a:t>26KHz internal PWM Generators offer enough margin to eliminate the audible noise</a:t>
            </a:r>
          </a:p>
          <a:p>
            <a:pPr marL="171446" indent="-171446" defTabSz="761531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000000"/>
                </a:solidFill>
                <a:latin typeface="Arial"/>
              </a:rPr>
              <a:t>Easy Software Control of Each Color and Good Channels Synchronization with 3 programmable banks</a:t>
            </a:r>
          </a:p>
          <a:p>
            <a:pPr marL="171446" indent="-171446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000000"/>
                </a:solidFill>
                <a:latin typeface="Arial"/>
              </a:rPr>
              <a:t>Balance System Level Power Consumption without Side Effect for LED Animation by ultralow quiescent current in Power Save Mode</a:t>
            </a:r>
          </a:p>
          <a:p>
            <a:pPr marL="171446" indent="-171446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" kern="0" dirty="0">
                <a:solidFill>
                  <a:srgbClr val="000000"/>
                </a:solidFill>
                <a:latin typeface="Arial"/>
              </a:rPr>
              <a:t>Minimize the Input Power Budget with 3 phases PWM shifting</a:t>
            </a:r>
            <a:endParaRPr lang="en-US" sz="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Slide Number Placeholder 4"/>
          <p:cNvSpPr txBox="1">
            <a:spLocks/>
          </p:cNvSpPr>
          <p:nvPr/>
        </p:nvSpPr>
        <p:spPr>
          <a:xfrm>
            <a:off x="6642100" y="4537472"/>
            <a:ext cx="2133600" cy="15478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3807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7614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1422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5229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903706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284449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2665187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045926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defTabSz="685800">
              <a:defRPr/>
            </a:pPr>
            <a:fld id="{B53548F6-AAA9-4A8D-A869-511B3DFE3256}" type="slidenum">
              <a:rPr lang="en-US" sz="800">
                <a:solidFill>
                  <a:srgbClr val="000000"/>
                </a:solidFill>
              </a:rPr>
              <a:pPr algn="r" defTabSz="685800">
                <a:defRPr/>
              </a:pPr>
              <a:t>56</a:t>
            </a:fld>
            <a:endParaRPr lang="en-US" sz="800" dirty="0">
              <a:solidFill>
                <a:srgbClr val="000000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4835608" y="1821635"/>
          <a:ext cx="3612985" cy="2870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01641" imgH="3228535" progId="Visio.Drawing.11">
                  <p:embed/>
                </p:oleObj>
              </mc:Choice>
              <mc:Fallback>
                <p:oleObj name="Visio" r:id="rId2" imgW="4301641" imgH="3228535" progId="Visio.Drawing.11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5608" y="1821635"/>
                        <a:ext cx="3612985" cy="2870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399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7766050" y="2349322"/>
            <a:ext cx="0" cy="0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5" rIns="91406" bIns="45705"/>
          <a:lstStyle>
            <a:lvl1pPr eaLnBrk="0" hangingPunct="0">
              <a:spcBef>
                <a:spcPts val="800"/>
              </a:spcBef>
              <a:buChar char="•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15000"/>
              </a:spcBef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7800" y="1117025"/>
            <a:ext cx="4156083" cy="1771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3669" marR="0" lvl="0" indent="-173669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rPr>
              <a:t>Adaptive charge pump with 1x and 1.5x gain provides up to 95% LED drive efficiency</a:t>
            </a:r>
          </a:p>
          <a:p>
            <a:pPr marL="173669" marR="0" lvl="0" indent="-173669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rPr>
              <a:t>200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rPr>
              <a:t>nA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rPr>
              <a:t> typical shutdown current</a:t>
            </a:r>
          </a:p>
          <a:p>
            <a:pPr marL="173669" marR="0" lvl="0" indent="-173669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rPr>
              <a:t>Independently programmable constant current outputs with 8-bit current setting and 8-bit PWM control</a:t>
            </a:r>
          </a:p>
          <a:p>
            <a:pPr marL="173669" marR="0" lvl="0" indent="-173669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rPr>
              <a:t>Three program execution engines with flexible instruction set</a:t>
            </a:r>
          </a:p>
          <a:p>
            <a:pPr marL="173669" marR="0" lvl="0" indent="-173669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rPr>
              <a:t>Package: MicroSMD-20 package, 0.4 mm pitch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7800" y="3199453"/>
            <a:ext cx="4154498" cy="16564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383" marR="0" lvl="0" indent="-171383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Blood Glucose Meter</a:t>
            </a:r>
          </a:p>
          <a:p>
            <a:pPr marL="171383" marR="0" lvl="0" indent="-171383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Handheld POS Terminals</a:t>
            </a:r>
          </a:p>
          <a:p>
            <a:pPr marL="171383" marR="0" lvl="0" indent="-171383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Electronic Access Control</a:t>
            </a:r>
          </a:p>
          <a:p>
            <a:pPr marL="171383" marR="0" lvl="0" indent="-171383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Fun / Indicator lights</a:t>
            </a:r>
          </a:p>
          <a:p>
            <a:pPr marL="171383" marR="0" lvl="0" indent="-171383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LCD sub-display backlighting</a:t>
            </a:r>
          </a:p>
          <a:p>
            <a:pPr marL="171383" marR="0" lvl="0" indent="-171383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Keypad RGB backlighting</a:t>
            </a:r>
          </a:p>
          <a:p>
            <a:pPr marL="171383" marR="0" lvl="0" indent="-171383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Where RGB Indication is needed</a:t>
            </a:r>
          </a:p>
          <a:p>
            <a:pPr marL="285642" marR="0" lvl="0" indent="-285642" algn="l" defTabSz="6858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itchFamily="34" charset="-128"/>
              <a:cs typeface="Calibri" panose="020F0502020204030204" pitchFamily="34" charset="0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177800" y="859850"/>
            <a:ext cx="4156083" cy="228600"/>
          </a:xfrm>
          <a:prstGeom prst="rect">
            <a:avLst/>
          </a:prstGeom>
          <a:solidFill>
            <a:srgbClr val="DE0000"/>
          </a:solidFill>
          <a:ln w="9525">
            <a:solidFill>
              <a:srgbClr val="DE0000"/>
            </a:solidFill>
            <a:miter lim="800000"/>
            <a:headEnd/>
            <a:tailEnd/>
          </a:ln>
        </p:spPr>
        <p:txBody>
          <a:bodyPr lIns="91406" tIns="45705" rIns="91406" bIns="45705" anchor="ctr"/>
          <a:lstStyle>
            <a:lvl1pPr eaLnBrk="0" hangingPunct="0">
              <a:spcBef>
                <a:spcPts val="800"/>
              </a:spcBef>
              <a:buChar char="•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15000"/>
              </a:spcBef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rPr>
              <a:t>Features</a:t>
            </a: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4400550" y="859850"/>
            <a:ext cx="4565650" cy="228600"/>
          </a:xfrm>
          <a:prstGeom prst="rect">
            <a:avLst/>
          </a:prstGeom>
          <a:solidFill>
            <a:srgbClr val="DE0000"/>
          </a:solidFill>
          <a:ln w="9525">
            <a:solidFill>
              <a:srgbClr val="DE0000"/>
            </a:solidFill>
            <a:miter lim="800000"/>
            <a:headEnd/>
            <a:tailEnd/>
          </a:ln>
        </p:spPr>
        <p:txBody>
          <a:bodyPr lIns="91406" tIns="45705" rIns="91406" bIns="45705" anchor="ctr"/>
          <a:lstStyle>
            <a:lvl1pPr eaLnBrk="0" hangingPunct="0">
              <a:spcBef>
                <a:spcPts val="800"/>
              </a:spcBef>
              <a:buChar char="•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15000"/>
              </a:spcBef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rPr>
              <a:t>Benefits</a:t>
            </a: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176215" y="2945826"/>
            <a:ext cx="4156083" cy="253604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lIns="91406" tIns="45705" rIns="91406" bIns="45705" anchor="ctr"/>
          <a:lstStyle>
            <a:lvl1pPr eaLnBrk="0" hangingPunct="0">
              <a:spcBef>
                <a:spcPts val="800"/>
              </a:spcBef>
              <a:buChar char="•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15000"/>
              </a:spcBef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rPr>
              <a:t>Applications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00550" y="1117035"/>
            <a:ext cx="4565650" cy="1771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3669" marR="0" lvl="0" indent="-172971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Inductorless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high efficiency LED driver solution</a:t>
            </a:r>
          </a:p>
          <a:p>
            <a:pPr marL="173669" marR="0" lvl="0" indent="-172971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Ultra low power consumption</a:t>
            </a:r>
          </a:p>
          <a:p>
            <a:pPr marL="173669" marR="0" lvl="0" indent="-172971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Lighting engines allow autonomous pattern generation without processor</a:t>
            </a:r>
          </a:p>
          <a:p>
            <a:pPr marL="173669" marR="0" lvl="0" indent="-172971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 output supports 1x RGB LED for color lighting effects –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Ability to generate wide range of colors</a:t>
            </a:r>
          </a:p>
          <a:p>
            <a:pPr marL="173669" marR="0" lvl="0" indent="-172971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Small solution size</a:t>
            </a:r>
          </a:p>
          <a:p>
            <a:pPr marL="173669" marR="0" lvl="0" indent="-172971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934" y="3021008"/>
            <a:ext cx="2699926" cy="1725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itle 4">
            <a:extLst>
              <a:ext uri="{FF2B5EF4-FFF2-40B4-BE49-F238E27FC236}">
                <a16:creationId xmlns:a16="http://schemas.microsoft.com/office/drawing/2014/main" id="{9AD04BCD-B00D-42B5-9425-0EA39663C8E5}"/>
              </a:ext>
            </a:extLst>
          </p:cNvPr>
          <p:cNvSpPr txBox="1">
            <a:spLocks/>
          </p:cNvSpPr>
          <p:nvPr/>
        </p:nvSpPr>
        <p:spPr>
          <a:xfrm>
            <a:off x="205740" y="185166"/>
            <a:ext cx="8458200" cy="507492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507847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6pPr>
            <a:lvl7pPr marL="1015695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7pPr>
            <a:lvl8pPr marL="1523539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8pPr>
            <a:lvl9pPr marL="203138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DE0000"/>
                </a:solidFill>
                <a:effectLst/>
                <a:uLnTx/>
                <a:uFillTx/>
                <a:latin typeface="Arial"/>
                <a:ea typeface="+mj-ea"/>
              </a:rPr>
              <a:t>LP5521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DE0000"/>
              </a:solidFill>
              <a:effectLst/>
              <a:uLnTx/>
              <a:uFillTx/>
              <a:latin typeface="Arial"/>
              <a:ea typeface="+mj-ea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E582F5-FA07-4026-829B-A10DD8DBDFC3}"/>
              </a:ext>
            </a:extLst>
          </p:cNvPr>
          <p:cNvSpPr/>
          <p:nvPr/>
        </p:nvSpPr>
        <p:spPr>
          <a:xfrm>
            <a:off x="203338" y="514350"/>
            <a:ext cx="894066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3-Channel RGB, White-LED Driver With Internal Program Memory and Integrated Charge Pump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Action Button: Home 1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55C6743-579D-4C60-B26F-6CABE72E91E3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3846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601" y="1120796"/>
            <a:ext cx="4261104" cy="1528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96378" marR="0" lvl="0" indent="-196378" algn="l" defTabSz="91405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fi-FI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30556" y="1122134"/>
            <a:ext cx="4389119" cy="1527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46" marR="0" lvl="1" indent="-171446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Flexible control of LED lighting patterns </a:t>
            </a:r>
          </a:p>
          <a:p>
            <a:pPr marL="171446" marR="0" lvl="1" indent="-171446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Lots of current control for LED lighting and/or color balancing</a:t>
            </a:r>
          </a:p>
          <a:p>
            <a:pPr marL="171446" marR="0" lvl="1" indent="-171446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Full functionality over battery voltage range, down to 2.7V</a:t>
            </a:r>
          </a:p>
          <a:p>
            <a:pPr marL="171446" marR="0" lvl="1" indent="-171446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need for extra memory chip or microcontroller</a:t>
            </a:r>
          </a:p>
          <a:p>
            <a:pPr marL="171446" marR="0" lvl="1" indent="-171446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Allows for GPIO triggering, rather than I2C write</a:t>
            </a:r>
          </a:p>
          <a:p>
            <a:pPr marL="171446" marR="0" lvl="1" indent="-171446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Low system power impact when disabled</a:t>
            </a:r>
          </a:p>
          <a:p>
            <a:pPr marL="0" marR="0" lvl="1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228600" y="2665025"/>
            <a:ext cx="4261105" cy="257175"/>
          </a:xfrm>
          <a:prstGeom prst="rect">
            <a:avLst/>
          </a:prstGeom>
          <a:solidFill>
            <a:schemeClr val="tx2"/>
          </a:solidFill>
          <a:ln w="19050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Applications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0" y="2929574"/>
            <a:ext cx="4261104" cy="15806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4621" marR="0" lvl="0" indent="-174621" algn="l" defTabSz="6858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E-cigarette</a:t>
            </a:r>
          </a:p>
          <a:p>
            <a:pPr marL="174621" marR="0" lvl="0" indent="-174621" algn="l" defTabSz="6858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Smart phones</a:t>
            </a:r>
          </a:p>
          <a:p>
            <a:pPr marL="174621" marR="0" lvl="0" indent="-174621" algn="l" defTabSz="6858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Tablets</a:t>
            </a:r>
          </a:p>
          <a:p>
            <a:pPr marL="174621" marR="0" lvl="0" indent="-174621" algn="l" defTabSz="6858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Performance Displays</a:t>
            </a:r>
          </a:p>
          <a:p>
            <a:pPr marL="171446" marR="0" lvl="0" indent="-171446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Conference phones</a:t>
            </a:r>
          </a:p>
          <a:p>
            <a:pPr marL="171446" marR="0" lvl="0" indent="-171446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LCD sub-display backlighting</a:t>
            </a:r>
          </a:p>
          <a:p>
            <a:pPr marL="171446" marR="0" lvl="0" indent="-171446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Keypad RGB backlighting and phone cosmetics</a:t>
            </a:r>
          </a:p>
          <a:p>
            <a:pPr marL="171446" marR="0" lvl="0" indent="-171446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Vibra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speakers, waveform generator</a:t>
            </a:r>
          </a:p>
          <a:p>
            <a:pPr marL="174621" marR="0" lvl="0" indent="-174621" algn="l" defTabSz="6858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4621" marR="0" lvl="0" indent="-174621" algn="l" defTabSz="6858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Rectangle 14"/>
          <p:cNvSpPr>
            <a:spLocks noChangeArrowheads="1"/>
          </p:cNvSpPr>
          <p:nvPr/>
        </p:nvSpPr>
        <p:spPr bwMode="auto">
          <a:xfrm>
            <a:off x="228601" y="863621"/>
            <a:ext cx="4261104" cy="257175"/>
          </a:xfrm>
          <a:prstGeom prst="rect">
            <a:avLst/>
          </a:prstGeom>
          <a:solidFill>
            <a:schemeClr val="tx2"/>
          </a:solidFill>
          <a:ln w="19050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Features</a:t>
            </a:r>
          </a:p>
        </p:txBody>
      </p:sp>
      <p:sp>
        <p:nvSpPr>
          <p:cNvPr id="53" name="Rectangle 14"/>
          <p:cNvSpPr>
            <a:spLocks noChangeArrowheads="1"/>
          </p:cNvSpPr>
          <p:nvPr/>
        </p:nvSpPr>
        <p:spPr bwMode="auto">
          <a:xfrm>
            <a:off x="4530554" y="863621"/>
            <a:ext cx="4389120" cy="257175"/>
          </a:xfrm>
          <a:prstGeom prst="rect">
            <a:avLst/>
          </a:prstGeom>
          <a:solidFill>
            <a:schemeClr val="tx2"/>
          </a:solidFill>
          <a:ln w="19050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Benefits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7069" y="1122133"/>
            <a:ext cx="425263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marR="0" lvl="0" indent="-171446" algn="l" defTabSz="91405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+mn-cs"/>
              </a:rPr>
              <a:t>Three independent engines</a:t>
            </a:r>
          </a:p>
          <a:p>
            <a:pPr marL="171446" marR="0" lvl="0" indent="-171446" algn="l" defTabSz="91405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+mn-cs"/>
              </a:rPr>
              <a:t>25.5mA full scale, 8 bit current resolution, 12 bit PWM control</a:t>
            </a:r>
          </a:p>
          <a:p>
            <a:pPr marL="171446" marR="0" lvl="0" indent="-171446" algn="l" defTabSz="91405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+mn-cs"/>
              </a:rPr>
              <a:t>Adaptive high efficiency charge pump</a:t>
            </a:r>
          </a:p>
          <a:p>
            <a:pPr marL="171446" marR="0" lvl="0" indent="-171446" algn="l" defTabSz="91405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+mn-cs"/>
              </a:rPr>
              <a:t>Internal program memory</a:t>
            </a:r>
          </a:p>
          <a:p>
            <a:pPr marL="171446" marR="0" lvl="0" indent="-171446" algn="l" defTabSz="91405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+mn-cs"/>
              </a:rPr>
              <a:t>Trigger input interface</a:t>
            </a:r>
          </a:p>
          <a:p>
            <a:pPr marL="171446" marR="0" lvl="0" indent="-171446" algn="l" defTabSz="91405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+mn-cs"/>
              </a:rPr>
              <a:t>20nA typical standby current</a:t>
            </a:r>
          </a:p>
          <a:p>
            <a:pPr marL="171446" marR="0" lvl="0" indent="-171446" algn="l" defTabSz="91405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+mn-cs"/>
              </a:rPr>
              <a:t>24 pin 2.3mm x 2.3mm DSBGA-26 package 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굴림" charset="-127"/>
              <a:cs typeface="+mn-cs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122" y="2735165"/>
            <a:ext cx="3393917" cy="193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1CF38796-881C-44CB-AC4E-5952451EF9B3}"/>
              </a:ext>
            </a:extLst>
          </p:cNvPr>
          <p:cNvSpPr txBox="1">
            <a:spLocks/>
          </p:cNvSpPr>
          <p:nvPr/>
        </p:nvSpPr>
        <p:spPr>
          <a:xfrm>
            <a:off x="205740" y="185166"/>
            <a:ext cx="8458200" cy="507492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507847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6pPr>
            <a:lvl7pPr marL="1015695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7pPr>
            <a:lvl8pPr marL="1523539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8pPr>
            <a:lvl9pPr marL="203138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DE0000"/>
                </a:solidFill>
                <a:effectLst/>
                <a:uLnTx/>
                <a:uFillTx/>
                <a:latin typeface="Arial"/>
                <a:ea typeface="+mj-ea"/>
              </a:rPr>
              <a:t>LP5523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DE0000"/>
              </a:solidFill>
              <a:effectLst/>
              <a:uLnTx/>
              <a:uFillTx/>
              <a:latin typeface="Arial"/>
              <a:ea typeface="+mj-ea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17383B-8489-4370-8900-2AD48EC74E80}"/>
              </a:ext>
            </a:extLst>
          </p:cNvPr>
          <p:cNvSpPr/>
          <p:nvPr/>
        </p:nvSpPr>
        <p:spPr>
          <a:xfrm>
            <a:off x="203338" y="514350"/>
            <a:ext cx="894066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9-Channel RGB-, White-LED Driver With Internal Program Memory and Integrated Charge Pump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Action Button: Home 1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D8B185A-54D7-44E2-AE30-94AD3545F7B0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6693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601" y="1081504"/>
            <a:ext cx="4261104" cy="2208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 rtlCol="0" anchor="t" anchorCtr="0"/>
          <a:lstStyle/>
          <a:p>
            <a:pPr marL="285642" marR="0" lvl="0" indent="-28564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I2C Interface Common Anode LED Drivers</a:t>
            </a:r>
          </a:p>
          <a:p>
            <a:pPr marL="285642" marR="0" lvl="0" indent="-28564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 CHs Constant Current Range: 0 – 25.5mA</a:t>
            </a:r>
          </a:p>
          <a:p>
            <a:pPr marL="285642" marR="0" lvl="0" indent="-28564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8-Bit Individual Dot Correction </a:t>
            </a:r>
          </a:p>
          <a:p>
            <a:pPr marL="285642" marR="0" lvl="0" indent="-28564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8-Bit Individual PWM Dimming </a:t>
            </a:r>
          </a:p>
          <a:p>
            <a:pPr marL="285642" marR="0" lvl="0" indent="-28564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Output Current Error: +-5%, Channel to Channel Error: +-2%</a:t>
            </a:r>
          </a:p>
          <a:p>
            <a:pPr marL="285642" marR="0" lvl="0" indent="-28564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Autonomous Operation With Program Execution Engines</a:t>
            </a:r>
          </a:p>
          <a:p>
            <a:pPr marL="666374" marR="0" lvl="2" indent="-28564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SRAM Memory for Sequences</a:t>
            </a:r>
          </a:p>
          <a:p>
            <a:pPr marL="666374" marR="0" lvl="2" indent="-28564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LOOPs, RAMPs, TRIGGERs, INT</a:t>
            </a:r>
          </a:p>
          <a:p>
            <a:pPr marL="285642" marR="0" lvl="0" indent="-285642" algn="l" defTabSz="91372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i-FI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Ultra Low Power Operation</a:t>
            </a:r>
          </a:p>
          <a:p>
            <a:pPr marL="666374" marR="0" lvl="2" indent="-285642" algn="l" defTabSz="91372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Standby supply current (EN = 0, CHIP_EN = 0): 200nA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666374" marR="0" lvl="2" indent="-285642" algn="l" defTabSz="91372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Automatic Power-Save Mode With External Clock: 10uA</a:t>
            </a:r>
            <a:endParaRPr kumimoji="0" lang="fi-FI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642" marR="0" lvl="2" indent="-285642" algn="l" defTabSz="91372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Package: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DSBGA (12), 1.648 mm × 1.248 mm</a:t>
            </a:r>
          </a:p>
        </p:txBody>
      </p:sp>
      <p:sp>
        <p:nvSpPr>
          <p:cNvPr id="8" name="Rectangle 7"/>
          <p:cNvSpPr/>
          <p:nvPr/>
        </p:nvSpPr>
        <p:spPr>
          <a:xfrm>
            <a:off x="4530554" y="970375"/>
            <a:ext cx="4389120" cy="1259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 rtlCol="0" anchor="t" anchorCtr="0"/>
          <a:lstStyle/>
          <a:p>
            <a:pPr marL="0" marR="0" lvl="1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71383" marR="0" lvl="1" indent="-171383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RGB LED support with extra message indicator or 4 channel keyboard backlight support</a:t>
            </a:r>
          </a:p>
          <a:p>
            <a:pPr marL="171383" marR="0" lvl="1" indent="-171383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Flexible lighting effects and run times for system efficiency savings and autonomous operation</a:t>
            </a:r>
          </a:p>
          <a:p>
            <a:pPr marL="171383" marR="0" lvl="1" indent="-171383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Low power</a:t>
            </a:r>
          </a:p>
          <a:p>
            <a:pPr marL="171383" marR="0" lvl="1" indent="-171383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System power savings when in shutdown or active</a:t>
            </a:r>
          </a:p>
          <a:p>
            <a:pPr marL="171383" marR="0" lvl="1" indent="-171383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228601" y="3289928"/>
            <a:ext cx="4261104" cy="257175"/>
          </a:xfrm>
          <a:prstGeom prst="rect">
            <a:avLst/>
          </a:prstGeom>
          <a:solidFill>
            <a:schemeClr val="tx2"/>
          </a:solidFill>
          <a:ln w="19050">
            <a:noFill/>
            <a:miter lim="800000"/>
            <a:headEnd/>
            <a:tailEnd/>
          </a:ln>
        </p:spPr>
        <p:txBody>
          <a:bodyPr lIns="91406" tIns="45705" rIns="91406" bIns="45705" anchor="ctr"/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1" y="3547106"/>
            <a:ext cx="4261104" cy="9651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 rtlCol="0" anchor="t" anchorCtr="0"/>
          <a:lstStyle/>
          <a:p>
            <a:pPr marL="174558" marR="0" lvl="0" indent="-174558" algn="l" defTabSz="6858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Fun Lights</a:t>
            </a:r>
          </a:p>
          <a:p>
            <a:pPr marL="174558" marR="0" lvl="0" indent="-174558" algn="l" defTabSz="6858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Indicator Lights</a:t>
            </a:r>
          </a:p>
          <a:p>
            <a:pPr marL="174558" marR="0" lvl="0" indent="-174558" algn="l" defTabSz="6858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Keypad RGB Backlighting and Phone Cosmetics</a:t>
            </a:r>
          </a:p>
          <a:p>
            <a:pPr marL="174558" marR="0" lvl="0" indent="-174558" algn="l" defTabSz="6858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Routers and Switches</a:t>
            </a:r>
          </a:p>
          <a:p>
            <a:pPr marL="174558" marR="0" lvl="0" indent="-174558" algn="l" defTabSz="6858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Smart watches</a:t>
            </a:r>
          </a:p>
          <a:p>
            <a:pPr marL="174558" marR="0" lvl="0" indent="-174558" algn="l" defTabSz="6858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2" name="Rectangle 14"/>
          <p:cNvSpPr>
            <a:spLocks noChangeArrowheads="1"/>
          </p:cNvSpPr>
          <p:nvPr/>
        </p:nvSpPr>
        <p:spPr bwMode="auto">
          <a:xfrm>
            <a:off x="228601" y="858498"/>
            <a:ext cx="4261104" cy="257175"/>
          </a:xfrm>
          <a:prstGeom prst="rect">
            <a:avLst/>
          </a:prstGeom>
          <a:solidFill>
            <a:schemeClr val="tx2"/>
          </a:solidFill>
          <a:ln w="19050">
            <a:noFill/>
            <a:miter lim="800000"/>
            <a:headEnd/>
            <a:tailEnd/>
          </a:ln>
        </p:spPr>
        <p:txBody>
          <a:bodyPr lIns="91406" tIns="45705" rIns="91406" bIns="45705" anchor="ctr"/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Features</a:t>
            </a:r>
          </a:p>
        </p:txBody>
      </p:sp>
      <p:sp>
        <p:nvSpPr>
          <p:cNvPr id="53" name="Rectangle 14"/>
          <p:cNvSpPr>
            <a:spLocks noChangeArrowheads="1"/>
          </p:cNvSpPr>
          <p:nvPr/>
        </p:nvSpPr>
        <p:spPr bwMode="auto">
          <a:xfrm>
            <a:off x="4530554" y="858498"/>
            <a:ext cx="4389120" cy="257175"/>
          </a:xfrm>
          <a:prstGeom prst="rect">
            <a:avLst/>
          </a:prstGeom>
          <a:solidFill>
            <a:schemeClr val="tx2"/>
          </a:solidFill>
          <a:ln w="19050">
            <a:noFill/>
            <a:miter lim="800000"/>
            <a:headEnd/>
            <a:tailEnd/>
          </a:ln>
        </p:spPr>
        <p:txBody>
          <a:bodyPr lIns="91406" tIns="45705" rIns="91406" bIns="45705" anchor="ctr"/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Benefits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15" y="2653385"/>
            <a:ext cx="3323431" cy="2033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72C40849-4601-4460-8792-C277B12DC938}"/>
              </a:ext>
            </a:extLst>
          </p:cNvPr>
          <p:cNvSpPr txBox="1">
            <a:spLocks/>
          </p:cNvSpPr>
          <p:nvPr/>
        </p:nvSpPr>
        <p:spPr>
          <a:xfrm>
            <a:off x="205740" y="185166"/>
            <a:ext cx="8458200" cy="507492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507847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6pPr>
            <a:lvl7pPr marL="1015695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7pPr>
            <a:lvl8pPr marL="1523539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8pPr>
            <a:lvl9pPr marL="203138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DE0000"/>
                </a:solidFill>
                <a:effectLst/>
                <a:uLnTx/>
                <a:uFillTx/>
                <a:latin typeface="Arial"/>
                <a:ea typeface="+mj-ea"/>
              </a:rPr>
              <a:t>LP5562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DE0000"/>
              </a:solidFill>
              <a:effectLst/>
              <a:uLnTx/>
              <a:uFillTx/>
              <a:latin typeface="Arial"/>
              <a:ea typeface="+mj-ea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1020B1-528C-4D13-AA60-68E8CF4B2B25}"/>
              </a:ext>
            </a:extLst>
          </p:cNvPr>
          <p:cNvSpPr/>
          <p:nvPr/>
        </p:nvSpPr>
        <p:spPr>
          <a:xfrm>
            <a:off x="203338" y="514350"/>
            <a:ext cx="94056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4-Ch RGB-,White-LED Driver With Internal Program Memory and Independent Channel Control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Action Button: Home 1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AFC2A5C-72DC-4C98-BD30-92C6F0076456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63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36571FC3-0C4D-46DB-A897-2771AC6C9C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1"/>
            <a:ext cx="9144000" cy="2442669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3FE09C-1034-4407-BF74-4215D9F81BF9}"/>
              </a:ext>
            </a:extLst>
          </p:cNvPr>
          <p:cNvGrpSpPr/>
          <p:nvPr/>
        </p:nvGrpSpPr>
        <p:grpSpPr>
          <a:xfrm>
            <a:off x="220989" y="2484840"/>
            <a:ext cx="8840405" cy="1343975"/>
            <a:chOff x="1317171" y="3213124"/>
            <a:chExt cx="10325906" cy="179196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A86C30-E1A1-488A-A7F6-CEED2A064431}"/>
                </a:ext>
              </a:extLst>
            </p:cNvPr>
            <p:cNvSpPr/>
            <p:nvPr/>
          </p:nvSpPr>
          <p:spPr>
            <a:xfrm>
              <a:off x="1317171" y="4709988"/>
              <a:ext cx="10325906" cy="29510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0C590D6-AF16-46B3-B1D5-918461534C0B}"/>
                </a:ext>
              </a:extLst>
            </p:cNvPr>
            <p:cNvSpPr/>
            <p:nvPr/>
          </p:nvSpPr>
          <p:spPr>
            <a:xfrm>
              <a:off x="1317171" y="4325270"/>
              <a:ext cx="10325906" cy="295103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1638324-37B4-4216-8A97-0D7A06EB0AB6}"/>
                </a:ext>
              </a:extLst>
            </p:cNvPr>
            <p:cNvSpPr/>
            <p:nvPr/>
          </p:nvSpPr>
          <p:spPr>
            <a:xfrm>
              <a:off x="1317171" y="3952735"/>
              <a:ext cx="10325906" cy="295103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C62BD88-3C1C-4422-AA38-F1A7471B2067}"/>
                </a:ext>
              </a:extLst>
            </p:cNvPr>
            <p:cNvSpPr/>
            <p:nvPr/>
          </p:nvSpPr>
          <p:spPr>
            <a:xfrm>
              <a:off x="1317171" y="3585660"/>
              <a:ext cx="10325906" cy="29827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4FB2A27-F31B-4378-A0C6-D390BC61CE56}"/>
                </a:ext>
              </a:extLst>
            </p:cNvPr>
            <p:cNvSpPr/>
            <p:nvPr/>
          </p:nvSpPr>
          <p:spPr>
            <a:xfrm>
              <a:off x="1317171" y="3213124"/>
              <a:ext cx="10325906" cy="2951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74B4EB-68E8-4474-BB39-EE773750CA57}"/>
              </a:ext>
            </a:extLst>
          </p:cNvPr>
          <p:cNvGrpSpPr/>
          <p:nvPr/>
        </p:nvGrpSpPr>
        <p:grpSpPr>
          <a:xfrm>
            <a:off x="81447" y="2477210"/>
            <a:ext cx="784189" cy="1373489"/>
            <a:chOff x="555636" y="3533611"/>
            <a:chExt cx="1045585" cy="1831318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C259EC7-0850-4580-B883-76D3AF660FC4}"/>
                </a:ext>
              </a:extLst>
            </p:cNvPr>
            <p:cNvSpPr/>
            <p:nvPr/>
          </p:nvSpPr>
          <p:spPr>
            <a:xfrm>
              <a:off x="558952" y="5041741"/>
              <a:ext cx="291191" cy="294792"/>
            </a:xfrm>
            <a:prstGeom prst="ellipse">
              <a:avLst/>
            </a:prstGeom>
            <a:solidFill>
              <a:srgbClr val="C0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6984763-E591-466B-9C53-51DB6842F3A3}"/>
                </a:ext>
              </a:extLst>
            </p:cNvPr>
            <p:cNvSpPr/>
            <p:nvPr/>
          </p:nvSpPr>
          <p:spPr>
            <a:xfrm>
              <a:off x="561182" y="3544094"/>
              <a:ext cx="291191" cy="294792"/>
            </a:xfrm>
            <a:prstGeom prst="ellipse">
              <a:avLst/>
            </a:prstGeom>
            <a:solidFill>
              <a:srgbClr val="FFC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98487A8-1B9E-4DEE-BD3B-19FDF2820384}"/>
                </a:ext>
              </a:extLst>
            </p:cNvPr>
            <p:cNvSpPr txBox="1"/>
            <p:nvPr/>
          </p:nvSpPr>
          <p:spPr>
            <a:xfrm>
              <a:off x="558664" y="3533611"/>
              <a:ext cx="103917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Calibri" panose="020F0502020204030204" pitchFamily="34" charset="0"/>
                  <a:cs typeface="Calibri" panose="020F0502020204030204" pitchFamily="34" charset="0"/>
                </a:rPr>
                <a:t>Zone num.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5966CED-31A6-4CB7-93D3-FAA45F902958}"/>
                </a:ext>
              </a:extLst>
            </p:cNvPr>
            <p:cNvSpPr/>
            <p:nvPr/>
          </p:nvSpPr>
          <p:spPr>
            <a:xfrm>
              <a:off x="558154" y="3918175"/>
              <a:ext cx="291191" cy="294792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EF964E7-8377-4454-9619-8BBF53ADBE66}"/>
                </a:ext>
              </a:extLst>
            </p:cNvPr>
            <p:cNvSpPr txBox="1"/>
            <p:nvPr/>
          </p:nvSpPr>
          <p:spPr>
            <a:xfrm>
              <a:off x="555636" y="3907692"/>
              <a:ext cx="85108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Calibri" panose="020F0502020204030204" pitchFamily="34" charset="0"/>
                  <a:cs typeface="Calibri" panose="020F0502020204030204" pitchFamily="34" charset="0"/>
                </a:rPr>
                <a:t>Channel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975A578-DC93-4CBB-B141-6D6AF020CD5F}"/>
                </a:ext>
              </a:extLst>
            </p:cNvPr>
            <p:cNvSpPr/>
            <p:nvPr/>
          </p:nvSpPr>
          <p:spPr>
            <a:xfrm>
              <a:off x="558154" y="4283366"/>
              <a:ext cx="291191" cy="294792"/>
            </a:xfrm>
            <a:prstGeom prst="ellipse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4177AEC-4A86-42D7-B556-629423E39AEA}"/>
                </a:ext>
              </a:extLst>
            </p:cNvPr>
            <p:cNvSpPr txBox="1"/>
            <p:nvPr/>
          </p:nvSpPr>
          <p:spPr>
            <a:xfrm>
              <a:off x="555636" y="4272883"/>
              <a:ext cx="104558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b="1" dirty="0">
                  <a:latin typeface="Calibri" panose="020F0502020204030204" pitchFamily="34" charset="0"/>
                  <a:cs typeface="Calibri" panose="020F0502020204030204" pitchFamily="34" charset="0"/>
                </a:rPr>
                <a:t>Resolution</a:t>
              </a:r>
              <a:endParaRPr lang="en-US" sz="105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4CB0686-90BA-4250-8317-D34258B8F900}"/>
                </a:ext>
              </a:extLst>
            </p:cNvPr>
            <p:cNvSpPr/>
            <p:nvPr/>
          </p:nvSpPr>
          <p:spPr>
            <a:xfrm>
              <a:off x="558952" y="4656566"/>
              <a:ext cx="291191" cy="294792"/>
            </a:xfrm>
            <a:prstGeom prst="ellipse">
              <a:avLst/>
            </a:prstGeom>
            <a:solidFill>
              <a:srgbClr val="CC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8030A04-CED2-475C-879E-A9C0AE01C949}"/>
                </a:ext>
              </a:extLst>
            </p:cNvPr>
            <p:cNvSpPr txBox="1"/>
            <p:nvPr/>
          </p:nvSpPr>
          <p:spPr>
            <a:xfrm>
              <a:off x="563747" y="5026374"/>
              <a:ext cx="85322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Calibri" panose="020F0502020204030204" pitchFamily="34" charset="0"/>
                  <a:cs typeface="Calibri" panose="020F0502020204030204" pitchFamily="34" charset="0"/>
                </a:rPr>
                <a:t>Package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EA21098-826F-4549-929A-3A3511C4CC54}"/>
                </a:ext>
              </a:extLst>
            </p:cNvPr>
            <p:cNvSpPr txBox="1"/>
            <p:nvPr/>
          </p:nvSpPr>
          <p:spPr>
            <a:xfrm>
              <a:off x="557181" y="4641279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Calibri" panose="020F0502020204030204" pitchFamily="34" charset="0"/>
                  <a:cs typeface="Calibri" panose="020F0502020204030204" pitchFamily="34" charset="0"/>
                </a:rPr>
                <a:t>Function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EA161D-C576-42AE-83AA-B3957C0E2788}"/>
              </a:ext>
            </a:extLst>
          </p:cNvPr>
          <p:cNvGrpSpPr/>
          <p:nvPr/>
        </p:nvGrpSpPr>
        <p:grpSpPr>
          <a:xfrm>
            <a:off x="1365618" y="3781681"/>
            <a:ext cx="1428789" cy="870987"/>
            <a:chOff x="1820824" y="5288779"/>
            <a:chExt cx="1905052" cy="1161314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FF2822B-CBF4-4228-82D4-7E9E363496CB}"/>
                </a:ext>
              </a:extLst>
            </p:cNvPr>
            <p:cNvSpPr txBox="1"/>
            <p:nvPr/>
          </p:nvSpPr>
          <p:spPr>
            <a:xfrm>
              <a:off x="1820824" y="5288779"/>
              <a:ext cx="190505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TLC696x1-Q1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8AAD5C-C3B7-4325-AEBA-FD0DC7C5261E}"/>
                </a:ext>
              </a:extLst>
            </p:cNvPr>
            <p:cNvSpPr txBox="1"/>
            <p:nvPr/>
          </p:nvSpPr>
          <p:spPr>
            <a:xfrm>
              <a:off x="2228632" y="5588320"/>
              <a:ext cx="1081921" cy="861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latin typeface="Calibri" panose="020F0502020204030204" pitchFamily="34" charset="0"/>
                  <a:cs typeface="Calibri" panose="020F0502020204030204" pitchFamily="34" charset="0"/>
                </a:rPr>
                <a:t>TLC69601-Q1</a:t>
              </a:r>
            </a:p>
            <a:p>
              <a:pPr algn="ctr"/>
              <a:r>
                <a:rPr lang="en-US" sz="900" b="1" dirty="0">
                  <a:latin typeface="Calibri" panose="020F0502020204030204" pitchFamily="34" charset="0"/>
                  <a:cs typeface="Calibri" panose="020F0502020204030204" pitchFamily="34" charset="0"/>
                </a:rPr>
                <a:t>TLC69611-Q1</a:t>
              </a:r>
            </a:p>
            <a:p>
              <a:pPr algn="ctr"/>
              <a:r>
                <a:rPr lang="en-US" sz="900" b="1" dirty="0">
                  <a:latin typeface="Calibri" panose="020F0502020204030204" pitchFamily="34" charset="0"/>
                  <a:cs typeface="Calibri" panose="020F0502020204030204" pitchFamily="34" charset="0"/>
                </a:rPr>
                <a:t>TLC69651-Q1</a:t>
              </a:r>
            </a:p>
            <a:p>
              <a:pPr algn="ctr"/>
              <a:r>
                <a:rPr lang="en-US" sz="900" b="1" dirty="0">
                  <a:latin typeface="Calibri" panose="020F0502020204030204" pitchFamily="34" charset="0"/>
                  <a:cs typeface="Calibri" panose="020F0502020204030204" pitchFamily="34" charset="0"/>
                </a:rPr>
                <a:t>TLC69661-Q1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7FF5EA-20A7-4081-BB2F-2BD63329DCF7}"/>
              </a:ext>
            </a:extLst>
          </p:cNvPr>
          <p:cNvGrpSpPr/>
          <p:nvPr/>
        </p:nvGrpSpPr>
        <p:grpSpPr>
          <a:xfrm>
            <a:off x="946239" y="2478370"/>
            <a:ext cx="2505008" cy="1324790"/>
            <a:chOff x="1861092" y="3535157"/>
            <a:chExt cx="3340010" cy="1766386"/>
          </a:xfrm>
        </p:grpSpPr>
        <p:sp>
          <p:nvSpPr>
            <p:cNvPr id="9" name="AutoShape 86">
              <a:extLst>
                <a:ext uri="{FF2B5EF4-FFF2-40B4-BE49-F238E27FC236}">
                  <a16:creationId xmlns:a16="http://schemas.microsoft.com/office/drawing/2014/main" id="{69F22181-B214-4E74-A246-8E7EF039CA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62733" y="3535157"/>
              <a:ext cx="3307667" cy="278477"/>
            </a:xfrm>
            <a:prstGeom prst="roundRect">
              <a:avLst>
                <a:gd name="adj" fmla="val 12102"/>
              </a:avLst>
            </a:prstGeom>
            <a:solidFill>
              <a:srgbClr val="DE0000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16 Dimming zones (16 CH Direct)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AutoShape 86">
              <a:extLst>
                <a:ext uri="{FF2B5EF4-FFF2-40B4-BE49-F238E27FC236}">
                  <a16:creationId xmlns:a16="http://schemas.microsoft.com/office/drawing/2014/main" id="{83A21884-0A08-4839-A662-36D1F260808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62734" y="3901875"/>
              <a:ext cx="809181" cy="278477"/>
            </a:xfrm>
            <a:prstGeom prst="roundRect">
              <a:avLst>
                <a:gd name="adj" fmla="val 12102"/>
              </a:avLst>
            </a:prstGeom>
            <a:solidFill>
              <a:srgbClr val="FF9933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30mA / 20V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AutoShape 86">
              <a:extLst>
                <a:ext uri="{FF2B5EF4-FFF2-40B4-BE49-F238E27FC236}">
                  <a16:creationId xmlns:a16="http://schemas.microsoft.com/office/drawing/2014/main" id="{D0E8565A-70EC-4B77-938A-565DAD69E5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61670" y="4282339"/>
              <a:ext cx="3308729" cy="278477"/>
            </a:xfrm>
            <a:prstGeom prst="roundRect">
              <a:avLst>
                <a:gd name="adj" fmla="val 12102"/>
              </a:avLst>
            </a:prstGeom>
            <a:solidFill>
              <a:srgbClr val="CC9900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Up to 15-bit PWM / Hybrid Dimming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AutoShape 86">
              <a:extLst>
                <a:ext uri="{FF2B5EF4-FFF2-40B4-BE49-F238E27FC236}">
                  <a16:creationId xmlns:a16="http://schemas.microsoft.com/office/drawing/2014/main" id="{4F78118A-7E57-4109-BF36-A9D2EF8C56F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97129" y="3901875"/>
              <a:ext cx="809176" cy="278477"/>
            </a:xfrm>
            <a:prstGeom prst="roundRect">
              <a:avLst>
                <a:gd name="adj" fmla="val 12102"/>
              </a:avLst>
            </a:prstGeom>
            <a:solidFill>
              <a:srgbClr val="FA7D00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60mA / 20V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AutoShape 86">
              <a:extLst>
                <a:ext uri="{FF2B5EF4-FFF2-40B4-BE49-F238E27FC236}">
                  <a16:creationId xmlns:a16="http://schemas.microsoft.com/office/drawing/2014/main" id="{3AC69AF1-08AB-4201-BA37-DFAAEA03C8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61092" y="4641940"/>
              <a:ext cx="1102177" cy="278477"/>
            </a:xfrm>
            <a:prstGeom prst="roundRect">
              <a:avLst>
                <a:gd name="adj" fmla="val 12102"/>
              </a:avLst>
            </a:prstGeom>
            <a:solidFill>
              <a:srgbClr val="00CC99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20MHz CCSI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AutoShape 86">
              <a:extLst>
                <a:ext uri="{FF2B5EF4-FFF2-40B4-BE49-F238E27FC236}">
                  <a16:creationId xmlns:a16="http://schemas.microsoft.com/office/drawing/2014/main" id="{A3E4D2DF-D3DC-4D01-B1D7-CEFDE13C24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78859" y="4641940"/>
              <a:ext cx="1120641" cy="278477"/>
            </a:xfrm>
            <a:prstGeom prst="roundRect">
              <a:avLst>
                <a:gd name="adj" fmla="val 12102"/>
              </a:avLst>
            </a:prstGeom>
            <a:solidFill>
              <a:srgbClr val="339933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LED open / short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8" name="AutoShape 86">
              <a:extLst>
                <a:ext uri="{FF2B5EF4-FFF2-40B4-BE49-F238E27FC236}">
                  <a16:creationId xmlns:a16="http://schemas.microsoft.com/office/drawing/2014/main" id="{348512BB-4C58-452E-9121-B3E0BF69244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25665" y="3901875"/>
              <a:ext cx="809176" cy="278477"/>
            </a:xfrm>
            <a:prstGeom prst="roundRect">
              <a:avLst>
                <a:gd name="adj" fmla="val 12102"/>
              </a:avLst>
            </a:prstGeom>
            <a:solidFill>
              <a:srgbClr val="DA6D00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30mA / 50V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1" name="AutoShape 86">
              <a:extLst>
                <a:ext uri="{FF2B5EF4-FFF2-40B4-BE49-F238E27FC236}">
                  <a16:creationId xmlns:a16="http://schemas.microsoft.com/office/drawing/2014/main" id="{DF8C4DE3-0639-4F0F-A0CA-65CF8657392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52853" y="3901875"/>
              <a:ext cx="809176" cy="278477"/>
            </a:xfrm>
            <a:prstGeom prst="roundRect">
              <a:avLst>
                <a:gd name="adj" fmla="val 12102"/>
              </a:avLst>
            </a:prstGeom>
            <a:solidFill>
              <a:srgbClr val="A45200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60mA / 50V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2" name="AutoShape 86">
              <a:extLst>
                <a:ext uri="{FF2B5EF4-FFF2-40B4-BE49-F238E27FC236}">
                  <a16:creationId xmlns:a16="http://schemas.microsoft.com/office/drawing/2014/main" id="{25CB7E0D-B983-47DE-A2D3-004804C0649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06304" y="5023066"/>
              <a:ext cx="1694798" cy="278477"/>
            </a:xfrm>
            <a:prstGeom prst="roundRect">
              <a:avLst>
                <a:gd name="adj" fmla="val 12102"/>
              </a:avLst>
            </a:prstGeom>
            <a:solidFill>
              <a:srgbClr val="0066FF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HTSSOP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1" name="AutoShape 86">
              <a:extLst>
                <a:ext uri="{FF2B5EF4-FFF2-40B4-BE49-F238E27FC236}">
                  <a16:creationId xmlns:a16="http://schemas.microsoft.com/office/drawing/2014/main" id="{B2AEE743-956E-4F22-84B7-E34FF32EDC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13097" y="4641940"/>
              <a:ext cx="1088005" cy="278477"/>
            </a:xfrm>
            <a:prstGeom prst="roundRect">
              <a:avLst>
                <a:gd name="adj" fmla="val 12102"/>
              </a:avLst>
            </a:prstGeom>
            <a:solidFill>
              <a:srgbClr val="226822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Adaptive FB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2" name="AutoShape 86">
              <a:extLst>
                <a:ext uri="{FF2B5EF4-FFF2-40B4-BE49-F238E27FC236}">
                  <a16:creationId xmlns:a16="http://schemas.microsoft.com/office/drawing/2014/main" id="{F774747C-6A58-4B5E-8F03-CE03E822CB7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62651" y="5023066"/>
              <a:ext cx="1643653" cy="278477"/>
            </a:xfrm>
            <a:prstGeom prst="roundRect">
              <a:avLst>
                <a:gd name="adj" fmla="val 12102"/>
              </a:avLst>
            </a:prstGeom>
            <a:solidFill>
              <a:srgbClr val="0099FF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QFN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641B6EA-4D31-4B87-B919-DAD4F4D4C34C}"/>
              </a:ext>
            </a:extLst>
          </p:cNvPr>
          <p:cNvGrpSpPr/>
          <p:nvPr/>
        </p:nvGrpSpPr>
        <p:grpSpPr>
          <a:xfrm>
            <a:off x="3788321" y="2490844"/>
            <a:ext cx="2505008" cy="1324790"/>
            <a:chOff x="1861092" y="3535157"/>
            <a:chExt cx="3340011" cy="1766386"/>
          </a:xfrm>
        </p:grpSpPr>
        <p:sp>
          <p:nvSpPr>
            <p:cNvPr id="124" name="AutoShape 86">
              <a:extLst>
                <a:ext uri="{FF2B5EF4-FFF2-40B4-BE49-F238E27FC236}">
                  <a16:creationId xmlns:a16="http://schemas.microsoft.com/office/drawing/2014/main" id="{990DAAC9-842D-4B42-84EA-A7997B3843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62733" y="3535157"/>
              <a:ext cx="3307667" cy="278477"/>
            </a:xfrm>
            <a:prstGeom prst="roundRect">
              <a:avLst>
                <a:gd name="adj" fmla="val 12102"/>
              </a:avLst>
            </a:prstGeom>
            <a:solidFill>
              <a:srgbClr val="DE0000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Scan MOSFET controller</a:t>
              </a:r>
            </a:p>
          </p:txBody>
        </p:sp>
        <p:sp>
          <p:nvSpPr>
            <p:cNvPr id="125" name="AutoShape 86">
              <a:extLst>
                <a:ext uri="{FF2B5EF4-FFF2-40B4-BE49-F238E27FC236}">
                  <a16:creationId xmlns:a16="http://schemas.microsoft.com/office/drawing/2014/main" id="{FE9DD0C6-13A7-4C48-AE45-1E5FB561E4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62734" y="3901875"/>
              <a:ext cx="809181" cy="278477"/>
            </a:xfrm>
            <a:prstGeom prst="roundRect">
              <a:avLst>
                <a:gd name="adj" fmla="val 12102"/>
              </a:avLst>
            </a:prstGeom>
            <a:solidFill>
              <a:srgbClr val="FF9933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30mA / 20V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6" name="AutoShape 86">
              <a:extLst>
                <a:ext uri="{FF2B5EF4-FFF2-40B4-BE49-F238E27FC236}">
                  <a16:creationId xmlns:a16="http://schemas.microsoft.com/office/drawing/2014/main" id="{F3F351F9-D9D8-4D9E-BAAF-B14CDBD7E38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61670" y="4282339"/>
              <a:ext cx="3308729" cy="278477"/>
            </a:xfrm>
            <a:prstGeom prst="roundRect">
              <a:avLst>
                <a:gd name="adj" fmla="val 12102"/>
              </a:avLst>
            </a:prstGeom>
            <a:solidFill>
              <a:srgbClr val="CC9900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Up to 8 scan line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7" name="AutoShape 86">
              <a:extLst>
                <a:ext uri="{FF2B5EF4-FFF2-40B4-BE49-F238E27FC236}">
                  <a16:creationId xmlns:a16="http://schemas.microsoft.com/office/drawing/2014/main" id="{6814DE7C-A31A-492B-A89C-2E3773C2DC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97129" y="3901875"/>
              <a:ext cx="809176" cy="278477"/>
            </a:xfrm>
            <a:prstGeom prst="roundRect">
              <a:avLst>
                <a:gd name="adj" fmla="val 12102"/>
              </a:avLst>
            </a:prstGeom>
            <a:solidFill>
              <a:srgbClr val="FA7D00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60mA / 20V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8" name="AutoShape 86">
              <a:extLst>
                <a:ext uri="{FF2B5EF4-FFF2-40B4-BE49-F238E27FC236}">
                  <a16:creationId xmlns:a16="http://schemas.microsoft.com/office/drawing/2014/main" id="{7A91E53D-D004-4EF8-B2FB-30779869F38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61092" y="4641940"/>
              <a:ext cx="1102177" cy="278477"/>
            </a:xfrm>
            <a:prstGeom prst="roundRect">
              <a:avLst>
                <a:gd name="adj" fmla="val 12102"/>
              </a:avLst>
            </a:prstGeom>
            <a:solidFill>
              <a:srgbClr val="00CC99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20MHz CCSI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AutoShape 86">
              <a:extLst>
                <a:ext uri="{FF2B5EF4-FFF2-40B4-BE49-F238E27FC236}">
                  <a16:creationId xmlns:a16="http://schemas.microsoft.com/office/drawing/2014/main" id="{2CD327AB-EF28-4B6F-AB62-398F81E493A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78859" y="4641940"/>
              <a:ext cx="1120641" cy="278477"/>
            </a:xfrm>
            <a:prstGeom prst="roundRect">
              <a:avLst>
                <a:gd name="adj" fmla="val 12102"/>
              </a:avLst>
            </a:prstGeom>
            <a:solidFill>
              <a:srgbClr val="339933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MOSFET control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AutoShape 86">
              <a:extLst>
                <a:ext uri="{FF2B5EF4-FFF2-40B4-BE49-F238E27FC236}">
                  <a16:creationId xmlns:a16="http://schemas.microsoft.com/office/drawing/2014/main" id="{C7B8E8F8-02AA-4B05-A35E-4877E3D21C7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25665" y="3901875"/>
              <a:ext cx="809176" cy="278477"/>
            </a:xfrm>
            <a:prstGeom prst="roundRect">
              <a:avLst>
                <a:gd name="adj" fmla="val 12102"/>
              </a:avLst>
            </a:prstGeom>
            <a:solidFill>
              <a:srgbClr val="DA6D00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30mA / 50V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2" name="AutoShape 86">
              <a:extLst>
                <a:ext uri="{FF2B5EF4-FFF2-40B4-BE49-F238E27FC236}">
                  <a16:creationId xmlns:a16="http://schemas.microsoft.com/office/drawing/2014/main" id="{92558D0B-2E4E-49E8-A997-3B1BAF2EE81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52853" y="3901875"/>
              <a:ext cx="809176" cy="278477"/>
            </a:xfrm>
            <a:prstGeom prst="roundRect">
              <a:avLst>
                <a:gd name="adj" fmla="val 12102"/>
              </a:avLst>
            </a:prstGeom>
            <a:solidFill>
              <a:srgbClr val="A45200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60mA / 50V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3" name="AutoShape 86">
              <a:extLst>
                <a:ext uri="{FF2B5EF4-FFF2-40B4-BE49-F238E27FC236}">
                  <a16:creationId xmlns:a16="http://schemas.microsoft.com/office/drawing/2014/main" id="{CC9FFCBD-C0FB-403D-99EA-DB1A50950B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06305" y="5023066"/>
              <a:ext cx="1694798" cy="278477"/>
            </a:xfrm>
            <a:prstGeom prst="roundRect">
              <a:avLst>
                <a:gd name="adj" fmla="val 12102"/>
              </a:avLst>
            </a:prstGeom>
            <a:solidFill>
              <a:srgbClr val="0066FF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HTSSOP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4" name="AutoShape 86">
              <a:extLst>
                <a:ext uri="{FF2B5EF4-FFF2-40B4-BE49-F238E27FC236}">
                  <a16:creationId xmlns:a16="http://schemas.microsoft.com/office/drawing/2014/main" id="{041B7F5A-553C-445F-A326-DA71B9CC9C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13097" y="4641940"/>
              <a:ext cx="1088005" cy="278477"/>
            </a:xfrm>
            <a:prstGeom prst="roundRect">
              <a:avLst>
                <a:gd name="adj" fmla="val 12102"/>
              </a:avLst>
            </a:prstGeom>
            <a:solidFill>
              <a:srgbClr val="226822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De-ghosting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5" name="AutoShape 86">
              <a:extLst>
                <a:ext uri="{FF2B5EF4-FFF2-40B4-BE49-F238E27FC236}">
                  <a16:creationId xmlns:a16="http://schemas.microsoft.com/office/drawing/2014/main" id="{7B672EF2-3FBC-421F-8C2D-4ACEC04D81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62651" y="5023066"/>
              <a:ext cx="1643653" cy="278477"/>
            </a:xfrm>
            <a:prstGeom prst="roundRect">
              <a:avLst>
                <a:gd name="adj" fmla="val 12102"/>
              </a:avLst>
            </a:prstGeom>
            <a:solidFill>
              <a:srgbClr val="0099FF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QFN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6030BE3-C395-4315-B1D4-024BBEE167D3}"/>
              </a:ext>
            </a:extLst>
          </p:cNvPr>
          <p:cNvGrpSpPr/>
          <p:nvPr/>
        </p:nvGrpSpPr>
        <p:grpSpPr>
          <a:xfrm>
            <a:off x="6446262" y="2478370"/>
            <a:ext cx="2505008" cy="1324790"/>
            <a:chOff x="1861092" y="3535157"/>
            <a:chExt cx="3340010" cy="1766386"/>
          </a:xfrm>
        </p:grpSpPr>
        <p:sp>
          <p:nvSpPr>
            <p:cNvPr id="137" name="AutoShape 86">
              <a:extLst>
                <a:ext uri="{FF2B5EF4-FFF2-40B4-BE49-F238E27FC236}">
                  <a16:creationId xmlns:a16="http://schemas.microsoft.com/office/drawing/2014/main" id="{B4A1B732-525A-4B6A-820D-850DF1E73A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62733" y="3535157"/>
              <a:ext cx="3307667" cy="278477"/>
            </a:xfrm>
            <a:prstGeom prst="roundRect">
              <a:avLst>
                <a:gd name="adj" fmla="val 12102"/>
              </a:avLst>
            </a:prstGeom>
            <a:solidFill>
              <a:srgbClr val="DE0000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 / 64 / 128 Dimming zones (2/4/8 Time-multiplexing)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8" name="AutoShape 86">
              <a:extLst>
                <a:ext uri="{FF2B5EF4-FFF2-40B4-BE49-F238E27FC236}">
                  <a16:creationId xmlns:a16="http://schemas.microsoft.com/office/drawing/2014/main" id="{83B465E4-3606-4D8B-9D8F-D53B059A44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62734" y="3901875"/>
              <a:ext cx="809181" cy="278477"/>
            </a:xfrm>
            <a:prstGeom prst="roundRect">
              <a:avLst>
                <a:gd name="adj" fmla="val 12102"/>
              </a:avLst>
            </a:prstGeom>
            <a:solidFill>
              <a:srgbClr val="FF9933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30mA / 20V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0" name="AutoShape 86">
              <a:extLst>
                <a:ext uri="{FF2B5EF4-FFF2-40B4-BE49-F238E27FC236}">
                  <a16:creationId xmlns:a16="http://schemas.microsoft.com/office/drawing/2014/main" id="{437CB292-CF7A-4ABC-8DDD-9AAD44C4D79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61670" y="4282339"/>
              <a:ext cx="3308729" cy="278477"/>
            </a:xfrm>
            <a:prstGeom prst="roundRect">
              <a:avLst>
                <a:gd name="adj" fmla="val 12102"/>
              </a:avLst>
            </a:prstGeom>
            <a:solidFill>
              <a:srgbClr val="CC9900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Up to 15-bit PWM / Hybrid Dimming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1" name="AutoShape 86">
              <a:extLst>
                <a:ext uri="{FF2B5EF4-FFF2-40B4-BE49-F238E27FC236}">
                  <a16:creationId xmlns:a16="http://schemas.microsoft.com/office/drawing/2014/main" id="{EF1FE333-A07C-46F5-BBE2-99CF4200A9D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97129" y="3901875"/>
              <a:ext cx="809176" cy="278477"/>
            </a:xfrm>
            <a:prstGeom prst="roundRect">
              <a:avLst>
                <a:gd name="adj" fmla="val 12102"/>
              </a:avLst>
            </a:prstGeom>
            <a:solidFill>
              <a:srgbClr val="FA7D00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60mA / 20V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2" name="AutoShape 86">
              <a:extLst>
                <a:ext uri="{FF2B5EF4-FFF2-40B4-BE49-F238E27FC236}">
                  <a16:creationId xmlns:a16="http://schemas.microsoft.com/office/drawing/2014/main" id="{9C76667A-B100-43AE-9274-DDDBADDA9EB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61092" y="4641940"/>
              <a:ext cx="1102177" cy="278477"/>
            </a:xfrm>
            <a:prstGeom prst="roundRect">
              <a:avLst>
                <a:gd name="adj" fmla="val 12102"/>
              </a:avLst>
            </a:prstGeom>
            <a:solidFill>
              <a:srgbClr val="00CC99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20MHz CCSI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4" name="AutoShape 86">
              <a:extLst>
                <a:ext uri="{FF2B5EF4-FFF2-40B4-BE49-F238E27FC236}">
                  <a16:creationId xmlns:a16="http://schemas.microsoft.com/office/drawing/2014/main" id="{94080FC5-A9A4-4917-BA16-DEA854C21D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78859" y="4641940"/>
              <a:ext cx="1120641" cy="278477"/>
            </a:xfrm>
            <a:prstGeom prst="roundRect">
              <a:avLst>
                <a:gd name="adj" fmla="val 12102"/>
              </a:avLst>
            </a:prstGeom>
            <a:solidFill>
              <a:srgbClr val="339933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LED open / short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5" name="AutoShape 86">
              <a:extLst>
                <a:ext uri="{FF2B5EF4-FFF2-40B4-BE49-F238E27FC236}">
                  <a16:creationId xmlns:a16="http://schemas.microsoft.com/office/drawing/2014/main" id="{54921C78-A32F-489F-89B7-C48233B27DB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25665" y="3901875"/>
              <a:ext cx="809176" cy="278477"/>
            </a:xfrm>
            <a:prstGeom prst="roundRect">
              <a:avLst>
                <a:gd name="adj" fmla="val 12102"/>
              </a:avLst>
            </a:prstGeom>
            <a:solidFill>
              <a:srgbClr val="DA6D00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30mA / 50V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6" name="AutoShape 86">
              <a:extLst>
                <a:ext uri="{FF2B5EF4-FFF2-40B4-BE49-F238E27FC236}">
                  <a16:creationId xmlns:a16="http://schemas.microsoft.com/office/drawing/2014/main" id="{912D1B80-ACA7-42C6-A69F-C0FFED899F0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52853" y="3901875"/>
              <a:ext cx="809176" cy="278477"/>
            </a:xfrm>
            <a:prstGeom prst="roundRect">
              <a:avLst>
                <a:gd name="adj" fmla="val 12102"/>
              </a:avLst>
            </a:prstGeom>
            <a:solidFill>
              <a:srgbClr val="A45200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60mA / 50V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7" name="AutoShape 86">
              <a:extLst>
                <a:ext uri="{FF2B5EF4-FFF2-40B4-BE49-F238E27FC236}">
                  <a16:creationId xmlns:a16="http://schemas.microsoft.com/office/drawing/2014/main" id="{133EBAFC-EB14-44A6-81B6-A065C19A2C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06296" y="5023066"/>
              <a:ext cx="1694806" cy="278477"/>
            </a:xfrm>
            <a:prstGeom prst="roundRect">
              <a:avLst>
                <a:gd name="adj" fmla="val 12102"/>
              </a:avLst>
            </a:prstGeom>
            <a:solidFill>
              <a:srgbClr val="0066FF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HTSSOP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8" name="AutoShape 86">
              <a:extLst>
                <a:ext uri="{FF2B5EF4-FFF2-40B4-BE49-F238E27FC236}">
                  <a16:creationId xmlns:a16="http://schemas.microsoft.com/office/drawing/2014/main" id="{82B87B90-345B-407C-8FD6-C3EF49EE5B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13097" y="4641940"/>
              <a:ext cx="1088005" cy="278477"/>
            </a:xfrm>
            <a:prstGeom prst="roundRect">
              <a:avLst>
                <a:gd name="adj" fmla="val 12102"/>
              </a:avLst>
            </a:prstGeom>
            <a:solidFill>
              <a:srgbClr val="226822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Adaptive FB</a:t>
              </a:r>
              <a:endParaRPr lang="en-US" sz="675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9" name="AutoShape 86">
              <a:extLst>
                <a:ext uri="{FF2B5EF4-FFF2-40B4-BE49-F238E27FC236}">
                  <a16:creationId xmlns:a16="http://schemas.microsoft.com/office/drawing/2014/main" id="{48BC25B2-90AC-4BAF-A2CD-8B645697B5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62651" y="5023066"/>
              <a:ext cx="1643645" cy="278477"/>
            </a:xfrm>
            <a:prstGeom prst="roundRect">
              <a:avLst>
                <a:gd name="adj" fmla="val 12102"/>
              </a:avLst>
            </a:prstGeom>
            <a:solidFill>
              <a:srgbClr val="0099FF"/>
            </a:solidFill>
            <a:ln w="25400"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23">
                <a:defRPr/>
              </a:pPr>
              <a:r>
                <a:rPr lang="en-US" sz="825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QFN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1634C95-AFD9-4F0E-994E-80A035495D7F}"/>
              </a:ext>
            </a:extLst>
          </p:cNvPr>
          <p:cNvGrpSpPr/>
          <p:nvPr/>
        </p:nvGrpSpPr>
        <p:grpSpPr>
          <a:xfrm>
            <a:off x="4321824" y="3789919"/>
            <a:ext cx="1428789" cy="870987"/>
            <a:chOff x="1915459" y="5288779"/>
            <a:chExt cx="1905052" cy="1161314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E21A26D7-69F1-44D1-9EF9-C007CEF90793}"/>
                </a:ext>
              </a:extLst>
            </p:cNvPr>
            <p:cNvSpPr txBox="1"/>
            <p:nvPr/>
          </p:nvSpPr>
          <p:spPr>
            <a:xfrm>
              <a:off x="1915459" y="5288779"/>
              <a:ext cx="190505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TLC696x0-Q1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FDD0B840-74E7-4A3B-822B-B3BD1968F3B1}"/>
                </a:ext>
              </a:extLst>
            </p:cNvPr>
            <p:cNvSpPr txBox="1"/>
            <p:nvPr/>
          </p:nvSpPr>
          <p:spPr>
            <a:xfrm>
              <a:off x="2320071" y="5588320"/>
              <a:ext cx="1081921" cy="861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latin typeface="Calibri" panose="020F0502020204030204" pitchFamily="34" charset="0"/>
                  <a:cs typeface="Calibri" panose="020F0502020204030204" pitchFamily="34" charset="0"/>
                </a:rPr>
                <a:t>TLC69600-Q1</a:t>
              </a:r>
            </a:p>
            <a:p>
              <a:pPr algn="ctr"/>
              <a:r>
                <a:rPr lang="en-US" sz="900" b="1" dirty="0">
                  <a:latin typeface="Calibri" panose="020F0502020204030204" pitchFamily="34" charset="0"/>
                  <a:cs typeface="Calibri" panose="020F0502020204030204" pitchFamily="34" charset="0"/>
                </a:rPr>
                <a:t>TLC69610-Q1</a:t>
              </a:r>
            </a:p>
            <a:p>
              <a:pPr algn="ctr"/>
              <a:r>
                <a:rPr lang="en-US" sz="900" b="1" dirty="0">
                  <a:latin typeface="Calibri" panose="020F0502020204030204" pitchFamily="34" charset="0"/>
                  <a:cs typeface="Calibri" panose="020F0502020204030204" pitchFamily="34" charset="0"/>
                </a:rPr>
                <a:t>TLC69650-Q1</a:t>
              </a:r>
            </a:p>
            <a:p>
              <a:pPr algn="ctr"/>
              <a:r>
                <a:rPr lang="en-US" sz="900" b="1" dirty="0">
                  <a:latin typeface="Calibri" panose="020F0502020204030204" pitchFamily="34" charset="0"/>
                  <a:cs typeface="Calibri" panose="020F0502020204030204" pitchFamily="34" charset="0"/>
                </a:rPr>
                <a:t>TLC69660-Q1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4020552-8D00-4EFF-A8E0-89CC140DD98A}"/>
              </a:ext>
            </a:extLst>
          </p:cNvPr>
          <p:cNvGrpSpPr/>
          <p:nvPr/>
        </p:nvGrpSpPr>
        <p:grpSpPr>
          <a:xfrm>
            <a:off x="6753718" y="3778192"/>
            <a:ext cx="1864806" cy="887265"/>
            <a:chOff x="1895647" y="5288779"/>
            <a:chExt cx="2486406" cy="1183019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D9A66E70-3407-4F6E-A940-39EFB022DA9F}"/>
                </a:ext>
              </a:extLst>
            </p:cNvPr>
            <p:cNvSpPr txBox="1"/>
            <p:nvPr/>
          </p:nvSpPr>
          <p:spPr>
            <a:xfrm>
              <a:off x="1895647" y="5288779"/>
              <a:ext cx="248640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TLC696x2/4/8-Q1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8466503-0E64-4AC3-8E78-303F8341BB83}"/>
                </a:ext>
              </a:extLst>
            </p:cNvPr>
            <p:cNvSpPr txBox="1"/>
            <p:nvPr/>
          </p:nvSpPr>
          <p:spPr>
            <a:xfrm>
              <a:off x="2550872" y="5610024"/>
              <a:ext cx="136832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latin typeface="Calibri" panose="020F0502020204030204" pitchFamily="34" charset="0"/>
                  <a:cs typeface="Calibri" panose="020F0502020204030204" pitchFamily="34" charset="0"/>
                </a:rPr>
                <a:t>TLC69602/4/8-Q1</a:t>
              </a:r>
            </a:p>
            <a:p>
              <a:pPr algn="ctr"/>
              <a:r>
                <a:rPr lang="en-US" sz="900" b="1" dirty="0">
                  <a:latin typeface="Calibri" panose="020F0502020204030204" pitchFamily="34" charset="0"/>
                  <a:cs typeface="Calibri" panose="020F0502020204030204" pitchFamily="34" charset="0"/>
                </a:rPr>
                <a:t>TLC69612/4/8-Q1</a:t>
              </a:r>
            </a:p>
            <a:p>
              <a:pPr algn="ctr"/>
              <a:r>
                <a:rPr lang="en-US" sz="900" b="1" dirty="0">
                  <a:latin typeface="Calibri" panose="020F0502020204030204" pitchFamily="34" charset="0"/>
                  <a:cs typeface="Calibri" panose="020F0502020204030204" pitchFamily="34" charset="0"/>
                </a:rPr>
                <a:t>TLC69652/4/8-Q1</a:t>
              </a:r>
            </a:p>
            <a:p>
              <a:pPr algn="ctr"/>
              <a:r>
                <a:rPr lang="en-US" sz="900" b="1" dirty="0">
                  <a:latin typeface="Calibri" panose="020F0502020204030204" pitchFamily="34" charset="0"/>
                  <a:cs typeface="Calibri" panose="020F0502020204030204" pitchFamily="34" charset="0"/>
                </a:rPr>
                <a:t>TLC69662/4/8-Q1</a:t>
              </a:r>
            </a:p>
          </p:txBody>
        </p:sp>
      </p:grpSp>
      <p:pic>
        <p:nvPicPr>
          <p:cNvPr id="12290" name="Picture 2" descr="Visteon | Displays">
            <a:extLst>
              <a:ext uri="{FF2B5EF4-FFF2-40B4-BE49-F238E27FC236}">
                <a16:creationId xmlns:a16="http://schemas.microsoft.com/office/drawing/2014/main" id="{17DD1C46-2270-402C-8607-907168011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664941"/>
            <a:ext cx="3497771" cy="183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27E7EE-E2C6-4656-B389-C22C05281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579" y="687687"/>
            <a:ext cx="2786416" cy="15398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7608FE5-97D3-569E-9D1B-B7469F147779}"/>
              </a:ext>
            </a:extLst>
          </p:cNvPr>
          <p:cNvSpPr txBox="1">
            <a:spLocks/>
          </p:cNvSpPr>
          <p:nvPr/>
        </p:nvSpPr>
        <p:spPr bwMode="auto">
          <a:xfrm>
            <a:off x="164731" y="14711"/>
            <a:ext cx="8458200" cy="50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7134" tIns="28566" rIns="57134" bIns="28566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</a:defRPr>
            </a:lvl5pPr>
            <a:lvl6pPr marL="380895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FF0000"/>
                </a:solidFill>
                <a:latin typeface="Arial" charset="0"/>
              </a:defRPr>
            </a:lvl6pPr>
            <a:lvl7pPr marL="76179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FF0000"/>
                </a:solidFill>
                <a:latin typeface="Arial" charset="0"/>
              </a:defRPr>
            </a:lvl7pPr>
            <a:lvl8pPr marL="1142683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FF0000"/>
                </a:solidFill>
                <a:latin typeface="Arial" charset="0"/>
              </a:defRPr>
            </a:lvl8pPr>
            <a:lvl9pPr marL="1523573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FF0000"/>
                </a:solidFill>
                <a:latin typeface="Arial" charset="0"/>
              </a:defRPr>
            </a:lvl9pPr>
          </a:lstStyle>
          <a:p>
            <a:r>
              <a:rPr lang="en-US" sz="2400" dirty="0" err="1"/>
              <a:t>Linglong</a:t>
            </a:r>
            <a:r>
              <a:rPr lang="en-US" altLang="zh-TW" sz="2400" dirty="0"/>
              <a:t> Family | </a:t>
            </a:r>
            <a:r>
              <a:rPr lang="en-US" altLang="zh-TW" sz="2400" kern="0" dirty="0">
                <a:solidFill>
                  <a:schemeClr val="tx1"/>
                </a:solidFill>
              </a:rPr>
              <a:t>Local Dimming</a:t>
            </a:r>
            <a:r>
              <a:rPr lang="en-US" sz="2400" kern="0" dirty="0">
                <a:solidFill>
                  <a:schemeClr val="tx1"/>
                </a:solidFill>
              </a:rPr>
              <a:t> LED Driver</a:t>
            </a:r>
          </a:p>
        </p:txBody>
      </p:sp>
      <p:pic>
        <p:nvPicPr>
          <p:cNvPr id="71" name="Graphic 70" descr="Map with pin">
            <a:hlinkClick r:id="rId5" action="ppaction://hlinksldjump"/>
            <a:extLst>
              <a:ext uri="{FF2B5EF4-FFF2-40B4-BE49-F238E27FC236}">
                <a16:creationId xmlns:a16="http://schemas.microsoft.com/office/drawing/2014/main" id="{F4FD1B2F-1BBC-4B0A-98E8-13342D2ED49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5444" y="4687812"/>
            <a:ext cx="367156" cy="3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327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600" y="1113008"/>
            <a:ext cx="3830320" cy="2870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383" marR="0" lvl="0" indent="-171383" algn="l" defTabSz="6858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Supply Voltage Range: 2.5-5.5V</a:t>
            </a:r>
          </a:p>
          <a:p>
            <a:pPr marL="171383" marR="0" lvl="0" indent="-171383" algn="l" defTabSz="6858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9  High-Accuracy Current Sinks</a:t>
            </a:r>
          </a:p>
          <a:p>
            <a:pPr marL="552182" marR="0" lvl="1" indent="-171446" algn="l" defTabSz="6858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 25.5 mA Maximum per Channel</a:t>
            </a:r>
          </a:p>
          <a:p>
            <a:pPr marL="552182" marR="0" lvl="1" indent="-171446" algn="l" defTabSz="6858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 8-Bit Individual Current Control</a:t>
            </a:r>
          </a:p>
          <a:p>
            <a:pPr marL="552182" marR="0" lvl="1" indent="-171446" algn="l" defTabSz="6858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 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12-Bit 20-kHz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 Internal Individual PWM Control Without Audio Noise</a:t>
            </a:r>
          </a:p>
          <a:p>
            <a:pPr marL="171383" marR="0" lvl="0" indent="-171383" algn="l" defTabSz="6858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Three Programmable LED Engines</a:t>
            </a:r>
          </a:p>
          <a:p>
            <a:pPr marL="552182" marR="0" lvl="1" indent="-171446" algn="l" defTabSz="6858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 Independent Illumination Control Without Active Microcontroller Control</a:t>
            </a:r>
          </a:p>
          <a:p>
            <a:pPr marL="552182" marR="0" lvl="1" indent="-171446" algn="l" defTabSz="6858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 Synchronization Among Multiple Devices</a:t>
            </a:r>
          </a:p>
          <a:p>
            <a:pPr marL="552182" marR="0" lvl="1" indent="-171446" algn="l" defTabSz="6858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 Up to 256 Instructions in SRAM for Storing Lighting Patterns</a:t>
            </a:r>
          </a:p>
          <a:p>
            <a:pPr marL="552182" marR="0" lvl="1" indent="-171446" algn="l" defTabSz="6858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 LP5523- and LP55231-Device-Compatible Command Set</a:t>
            </a:r>
          </a:p>
          <a:p>
            <a:pPr marL="171383" marR="0" lvl="1" indent="-171383" algn="l" defTabSz="6858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Flexible Dimming Control</a:t>
            </a:r>
          </a:p>
          <a:p>
            <a:pPr marL="552182" marR="0" lvl="1" indent="-171446" algn="l" defTabSz="6858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 I2C Dimming Control</a:t>
            </a:r>
          </a:p>
          <a:p>
            <a:pPr marL="552182" marR="0" lvl="1" indent="-171446" algn="l" defTabSz="6858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 Engine Dimming Control</a:t>
            </a:r>
          </a:p>
          <a:p>
            <a:pPr marL="552182" marR="0" lvl="1" indent="-171446" algn="l" defTabSz="6858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 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PWM Direct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Input Dimming (100-Hz to 20-kHz)</a:t>
            </a:r>
          </a:p>
          <a:p>
            <a:pPr marL="171383" marR="0" lvl="0" indent="-171383" algn="l" defTabSz="6858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Adaptive Charge-Pump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to Drive High-VF LEDs With Low Battery Voltage</a:t>
            </a:r>
          </a:p>
          <a:p>
            <a:pPr marL="171383" marR="0" lvl="0" indent="-171383" algn="l" defTabSz="6858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Master Fader Control Allows Dimming of Multiple LEDs by Writing to Only One Register to Reduce the I2C Bus Traffic</a:t>
            </a:r>
          </a:p>
          <a:p>
            <a:pPr marL="171383" marR="0" lvl="0" indent="-171383" algn="l" defTabSz="6858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2-μA Low Standby Current and 10-μA in Automatic Power-Save Mode When LEDs Are Inactive</a:t>
            </a:r>
          </a:p>
          <a:p>
            <a:pPr marL="171383" marR="0" lvl="0" indent="-171383" algn="l" defTabSz="6858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Package: WQFN-24, 4.00 mm × 4.00 mm</a:t>
            </a:r>
          </a:p>
          <a:p>
            <a:pPr marL="628409" marR="0" lvl="1" indent="-171383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Calibri" pitchFamily="34" charset="0"/>
            </a:endParaRPr>
          </a:p>
          <a:p>
            <a:pPr marL="628409" marR="0" lvl="1" indent="-171383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Calibri" pitchFamily="34" charset="0"/>
            </a:endParaRPr>
          </a:p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	</a:t>
            </a:r>
          </a:p>
        </p:txBody>
      </p:sp>
      <p:sp>
        <p:nvSpPr>
          <p:cNvPr id="283655" name="Rectangle 14"/>
          <p:cNvSpPr>
            <a:spLocks noChangeArrowheads="1"/>
          </p:cNvSpPr>
          <p:nvPr/>
        </p:nvSpPr>
        <p:spPr bwMode="auto">
          <a:xfrm>
            <a:off x="228600" y="855833"/>
            <a:ext cx="3830320" cy="2571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5" rIns="91406" bIns="45705" anchor="ctr"/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Features</a:t>
            </a:r>
          </a:p>
        </p:txBody>
      </p:sp>
      <p:sp>
        <p:nvSpPr>
          <p:cNvPr id="283656" name="Rectangle 14"/>
          <p:cNvSpPr>
            <a:spLocks noChangeArrowheads="1"/>
          </p:cNvSpPr>
          <p:nvPr/>
        </p:nvSpPr>
        <p:spPr bwMode="auto">
          <a:xfrm>
            <a:off x="4119882" y="855828"/>
            <a:ext cx="4800284" cy="2571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5" rIns="91406" bIns="45705" anchor="ctr"/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itchFamily="34" charset="-128"/>
                <a:cs typeface="Arial" charset="0"/>
              </a:rPr>
              <a:t>Benefits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8600" y="4086461"/>
            <a:ext cx="3830320" cy="807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Calibri" pitchFamily="34" charset="0"/>
            </a:endParaRPr>
          </a:p>
          <a:p>
            <a:pPr marL="171383" marR="0" lvl="0" indent="-171383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Smart Speaker, Smart Home Appliance</a:t>
            </a:r>
          </a:p>
          <a:p>
            <a:pPr marL="171383" marR="0" lvl="0" indent="-171383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Doorbell, Electric Lock</a:t>
            </a:r>
          </a:p>
          <a:p>
            <a:pPr marL="171383" marR="0" lvl="0" indent="-171383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Smoke Detector, Thermostat</a:t>
            </a:r>
          </a:p>
          <a:p>
            <a:pPr marL="171383" marR="0" lvl="0" indent="-171383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Set-Top Box, Smart Router</a:t>
            </a:r>
          </a:p>
          <a:p>
            <a:pPr marL="171383" marR="0" lvl="0" indent="-171383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Bluetooth® Headset, Handheld Device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Calibri" pitchFamily="34" charset="0"/>
            </a:endParaRPr>
          </a:p>
          <a:p>
            <a:pPr marL="171383" marR="0" lvl="0" indent="-171383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Calibri" pitchFamily="34" charset="0"/>
            </a:endParaRPr>
          </a:p>
          <a:p>
            <a:pPr marL="171383" marR="0" lvl="0" indent="-171383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Calibri" pitchFamily="34" charset="0"/>
            </a:endParaRPr>
          </a:p>
          <a:p>
            <a:pPr marL="628409" marR="0" lvl="1" indent="-171383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Calibri" pitchFamily="34" charset="0"/>
            </a:endParaRPr>
          </a:p>
          <a:p>
            <a:pPr marL="628409" marR="0" lvl="1" indent="-171383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Calibri" pitchFamily="34" charset="0"/>
            </a:endParaRPr>
          </a:p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	 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228600" y="3982592"/>
            <a:ext cx="3830320" cy="253604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5" rIns="91406" bIns="45705" anchor="ctr"/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Applications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19880" y="1113005"/>
            <a:ext cx="4800285" cy="764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5" rIns="91406" bIns="45705"/>
          <a:lstStyle/>
          <a:p>
            <a:pPr marL="171383" marR="0" lvl="0" indent="-171383" algn="l" defTabSz="6858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Ultra smooth color changing and fading with high PWM resolution and dot correction </a:t>
            </a:r>
          </a:p>
          <a:p>
            <a:pPr marL="171383" marR="0" lvl="0" indent="-171383" algn="l" defTabSz="6858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Autonomous operation reduces system power consumption when the processor in sleep mode</a:t>
            </a:r>
          </a:p>
          <a:p>
            <a:pPr marL="171383" marR="0" lvl="0" indent="-171383" algn="l" defTabSz="6858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Easy coding for Flexible LED lighting Patterns</a:t>
            </a:r>
          </a:p>
          <a:p>
            <a:pPr marL="171383" marR="0" lvl="0" indent="-171383" algn="l" defTabSz="6858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Full functionality over battery voltage range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Calibri" pitchFamily="34" charset="0"/>
            </a:endParaRPr>
          </a:p>
          <a:p>
            <a:pPr marL="171383" marR="0" lvl="0" indent="-171383" algn="l" defTabSz="6858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itchFamily="34" charset="0"/>
              </a:rPr>
              <a:t>Easy manufacturability with integrated diagnostic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3669" marR="0" lvl="0" indent="-172971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098" name="Picture 2" descr="No view availabl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727" y="1877735"/>
            <a:ext cx="2602308" cy="228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4"/>
          <p:cNvSpPr txBox="1">
            <a:spLocks/>
          </p:cNvSpPr>
          <p:nvPr/>
        </p:nvSpPr>
        <p:spPr>
          <a:xfrm>
            <a:off x="6642100" y="4650351"/>
            <a:ext cx="2133600" cy="15478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3807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7614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1422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5229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903706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284449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2665187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045926" algn="l" defTabSz="7614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3548F6-AAA9-4A8D-A869-511B3DFE3256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122175" y="4098370"/>
          <a:ext cx="4778477" cy="76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3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917">
                <a:tc>
                  <a:txBody>
                    <a:bodyPr/>
                    <a:lstStyle/>
                    <a:p>
                      <a:r>
                        <a:rPr lang="en-US" sz="800" dirty="0"/>
                        <a:t> PART NUMBER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GROUP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I2C SLAVE ADDRESS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41">
                <a:tc>
                  <a:txBody>
                    <a:bodyPr/>
                    <a:lstStyle/>
                    <a:p>
                      <a:r>
                        <a:rPr lang="en-US" sz="800" dirty="0"/>
                        <a:t>LP5569RTWR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32h-35h and 40h </a:t>
                      </a:r>
                      <a:r>
                        <a:rPr lang="en-US" sz="800" baseline="0" dirty="0"/>
                        <a:t> </a:t>
                      </a:r>
                      <a:r>
                        <a:rPr lang="en-US" sz="800" dirty="0"/>
                        <a:t>(40h</a:t>
                      </a:r>
                      <a:r>
                        <a:rPr lang="en-US" sz="800" baseline="0" dirty="0"/>
                        <a:t> is broadcast address)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041"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LP5569ARTWR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42h-45h and 40h  (40h</a:t>
                      </a:r>
                      <a:r>
                        <a:rPr lang="en-US" sz="800" baseline="0" dirty="0"/>
                        <a:t> is broadcast address)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Title 4">
            <a:extLst>
              <a:ext uri="{FF2B5EF4-FFF2-40B4-BE49-F238E27FC236}">
                <a16:creationId xmlns:a16="http://schemas.microsoft.com/office/drawing/2014/main" id="{752D42BD-3EA7-4A6E-8671-E5ED92B6BA6C}"/>
              </a:ext>
            </a:extLst>
          </p:cNvPr>
          <p:cNvSpPr txBox="1">
            <a:spLocks/>
          </p:cNvSpPr>
          <p:nvPr/>
        </p:nvSpPr>
        <p:spPr>
          <a:xfrm>
            <a:off x="205740" y="185166"/>
            <a:ext cx="8458200" cy="507492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507847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6pPr>
            <a:lvl7pPr marL="1015695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7pPr>
            <a:lvl8pPr marL="1523539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8pPr>
            <a:lvl9pPr marL="203138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DE0000"/>
                </a:solidFill>
                <a:effectLst/>
                <a:uLnTx/>
                <a:uFillTx/>
                <a:latin typeface="Arial"/>
                <a:ea typeface="+mj-ea"/>
              </a:rPr>
              <a:t>LP5569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DE0000"/>
              </a:solidFill>
              <a:effectLst/>
              <a:uLnTx/>
              <a:uFillTx/>
              <a:latin typeface="Arial"/>
              <a:ea typeface="+mj-ea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114164-F637-46AF-AF03-51142876BF1A}"/>
              </a:ext>
            </a:extLst>
          </p:cNvPr>
          <p:cNvSpPr/>
          <p:nvPr/>
        </p:nvSpPr>
        <p:spPr>
          <a:xfrm>
            <a:off x="203338" y="514350"/>
            <a:ext cx="894066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9-Channel I2C RGB LED Driver With Engine Control and Charge Pump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Action Button: Home 1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A7D3C69-B40B-4003-9682-21627EE938AA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72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7766050" y="2349322"/>
            <a:ext cx="0" cy="0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800"/>
              </a:spcBef>
              <a:buChar char="•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15000"/>
              </a:spcBef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3355" y="1117026"/>
            <a:ext cx="4200525" cy="2114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3732" marR="0" lvl="0" indent="-173732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Audio synchronization for a single fun light LED</a:t>
            </a:r>
          </a:p>
          <a:p>
            <a:pPr marL="173732" marR="0" lvl="0" indent="-173732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4 PWM controlled RGB LED drivers</a:t>
            </a:r>
          </a:p>
          <a:p>
            <a:pPr marL="173732" marR="0" lvl="0" indent="-173732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High efficiency Boost DC-DC converter</a:t>
            </a:r>
          </a:p>
          <a:p>
            <a:pPr marL="173732" marR="0" lvl="0" indent="-173732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SPI/I2C compatible interface</a:t>
            </a:r>
          </a:p>
          <a:p>
            <a:pPr marL="173732" marR="0" lvl="0" indent="-173732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2 addresses in I2C compatible interface</a:t>
            </a:r>
          </a:p>
          <a:p>
            <a:pPr marL="173732" marR="0" lvl="0" indent="-173732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LED connectivity test through the serial interface</a:t>
            </a:r>
          </a:p>
          <a:p>
            <a:pPr marL="173732" marR="0" lvl="0" indent="-173732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Small 36-bump Micro SMD (3 mm x 3 mm x 0.6 mm) or 36-bump Micro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SMDxt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 package (3 mm x 3 mm x 0.65 mm)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883" y="3589969"/>
            <a:ext cx="4189413" cy="1065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46" marR="0" lvl="0" indent="-171446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rPr>
              <a:t>Cellular Phones</a:t>
            </a:r>
          </a:p>
          <a:p>
            <a:pPr marL="171446" marR="0" lvl="0" indent="-171446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rPr>
              <a:t>PDAs, MP3 players</a:t>
            </a:r>
          </a:p>
          <a:p>
            <a:pPr marL="171446" marR="0" lvl="0" indent="-171446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rPr>
              <a:t>Electronic smart locks</a:t>
            </a:r>
          </a:p>
          <a:p>
            <a:pPr marL="171446" marR="0" lvl="0" indent="-171446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rPr>
              <a:t>E-cigarettes</a:t>
            </a:r>
          </a:p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34" charset="-128"/>
              <a:cs typeface="Arial" panose="020B0604020202020204" pitchFamily="34" charset="0"/>
            </a:endParaRPr>
          </a:p>
          <a:p>
            <a:pPr marL="285743" marR="0" lvl="0" indent="-285743" algn="l" defTabSz="6858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133355" y="859850"/>
            <a:ext cx="4200525" cy="228600"/>
          </a:xfrm>
          <a:prstGeom prst="rect">
            <a:avLst/>
          </a:prstGeom>
          <a:solidFill>
            <a:srgbClr val="DE0000"/>
          </a:solidFill>
          <a:ln w="9525">
            <a:solidFill>
              <a:srgbClr val="DE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spcBef>
                <a:spcPts val="800"/>
              </a:spcBef>
              <a:buChar char="•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15000"/>
              </a:spcBef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rPr>
              <a:t>Features</a:t>
            </a: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4400550" y="859850"/>
            <a:ext cx="4565650" cy="228600"/>
          </a:xfrm>
          <a:prstGeom prst="rect">
            <a:avLst/>
          </a:prstGeom>
          <a:solidFill>
            <a:srgbClr val="DE0000"/>
          </a:solidFill>
          <a:ln w="9525">
            <a:solidFill>
              <a:srgbClr val="DE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spcBef>
                <a:spcPts val="800"/>
              </a:spcBef>
              <a:buChar char="•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15000"/>
              </a:spcBef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rPr>
              <a:t>Benefits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142883" y="3336351"/>
            <a:ext cx="4189413" cy="253604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txBody>
          <a:bodyPr anchor="ctr"/>
          <a:lstStyle>
            <a:lvl1pPr eaLnBrk="0" hangingPunct="0">
              <a:spcBef>
                <a:spcPts val="800"/>
              </a:spcBef>
              <a:buChar char="•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15000"/>
              </a:spcBef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rPr>
              <a:t>Applications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400550" y="1117025"/>
            <a:ext cx="4565650" cy="1057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3697" marR="0" lvl="0" indent="-172999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Integrated boost LED drive solution</a:t>
            </a:r>
          </a:p>
          <a:p>
            <a:pPr marL="173697" marR="0" lvl="0" indent="-172999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Ultra low power consumption</a:t>
            </a:r>
          </a:p>
          <a:p>
            <a:pPr marL="173697" marR="0" lvl="0" indent="-172999" algn="l" defTabSz="6858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Small solution size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116" y="2271110"/>
            <a:ext cx="2950517" cy="238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577C1AAF-8BEB-4C88-9087-FF0F3FD5B808}"/>
              </a:ext>
            </a:extLst>
          </p:cNvPr>
          <p:cNvSpPr txBox="1">
            <a:spLocks/>
          </p:cNvSpPr>
          <p:nvPr/>
        </p:nvSpPr>
        <p:spPr>
          <a:xfrm>
            <a:off x="205740" y="185166"/>
            <a:ext cx="8458200" cy="507492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507847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6pPr>
            <a:lvl7pPr marL="1015695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7pPr>
            <a:lvl8pPr marL="1523539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8pPr>
            <a:lvl9pPr marL="203138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2700" b="1" i="0" u="none" strike="noStrike" kern="1200" cap="none" spc="0" normalizeH="0" baseline="0" noProof="0" dirty="0">
                <a:ln>
                  <a:noFill/>
                </a:ln>
                <a:solidFill>
                  <a:srgbClr val="DE0000"/>
                </a:solidFill>
                <a:effectLst/>
                <a:uLnTx/>
                <a:uFillTx/>
                <a:latin typeface="Arial"/>
                <a:ea typeface="+mj-ea"/>
              </a:rPr>
              <a:t>LP55281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DE0000"/>
              </a:solidFill>
              <a:effectLst/>
              <a:uLnTx/>
              <a:uFillTx/>
              <a:latin typeface="Arial"/>
              <a:ea typeface="+mj-ea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F403BA-D61D-462D-B1C9-E7694C71F331}"/>
              </a:ext>
            </a:extLst>
          </p:cNvPr>
          <p:cNvSpPr/>
          <p:nvPr/>
        </p:nvSpPr>
        <p:spPr>
          <a:xfrm>
            <a:off x="203338" y="514350"/>
            <a:ext cx="894066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12-Channel RGB/White-LED Drive With Boost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Action Button: Home 1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F01C0DF-EC75-4367-B970-E0D2752985EF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35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6" y="969646"/>
            <a:ext cx="4260850" cy="29828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2" rIns="91421" bIns="45712" anchor="ctr">
            <a:noAutofit/>
          </a:bodyPr>
          <a:lstStyle/>
          <a:p>
            <a:pPr defTabSz="685800">
              <a:defRPr/>
            </a:pPr>
            <a:endParaRPr lang="en-US" altLang="ko-KR" sz="900" kern="0" dirty="0">
              <a:solidFill>
                <a:srgbClr val="000000"/>
              </a:solidFill>
              <a:latin typeface="Arial"/>
            </a:endParaRPr>
          </a:p>
          <a:p>
            <a:pPr marL="285687" indent="-285687" defTabSz="685800">
              <a:buFont typeface="Arial" panose="020B0604020202020204" pitchFamily="34" charset="0"/>
              <a:buChar char="•"/>
              <a:defRPr/>
            </a:pPr>
            <a:r>
              <a:rPr lang="en-US" altLang="ja-JP" sz="1000" kern="0" dirty="0">
                <a:solidFill>
                  <a:srgbClr val="000000"/>
                </a:solidFill>
                <a:latin typeface="Arial"/>
              </a:rPr>
              <a:t>8/16 CHs Constant Current Range: 5mA to 120mA</a:t>
            </a:r>
          </a:p>
          <a:p>
            <a:pPr marL="285687" indent="-285687" defTabSz="685800">
              <a:buFont typeface="Arial" panose="020B0604020202020204" pitchFamily="34" charset="0"/>
              <a:buChar char="•"/>
              <a:defRPr/>
            </a:pPr>
            <a:r>
              <a:rPr lang="en-US" altLang="ja-JP" sz="1000" kern="0" dirty="0">
                <a:solidFill>
                  <a:srgbClr val="000000"/>
                </a:solidFill>
                <a:latin typeface="Arial"/>
              </a:rPr>
              <a:t>Input Voltage Range: 3V to 5.5V</a:t>
            </a:r>
          </a:p>
          <a:p>
            <a:pPr marL="285687" indent="-285687" defTabSz="685800">
              <a:buFont typeface="Arial" panose="020B0604020202020204" pitchFamily="34" charset="0"/>
              <a:buChar char="•"/>
              <a:defRPr/>
            </a:pPr>
            <a:r>
              <a:rPr lang="en-US" altLang="ja-JP" sz="1000" kern="0" dirty="0">
                <a:solidFill>
                  <a:srgbClr val="000000"/>
                </a:solidFill>
                <a:latin typeface="Arial"/>
              </a:rPr>
              <a:t>Maximum Output Voltage: 17V</a:t>
            </a:r>
          </a:p>
          <a:p>
            <a:pPr marL="285687" indent="-285687" defTabSz="685800">
              <a:buFont typeface="Arial" panose="020B0604020202020204" pitchFamily="34" charset="0"/>
              <a:buChar char="•"/>
              <a:defRPr/>
            </a:pPr>
            <a:r>
              <a:rPr lang="en-US" altLang="ja-JP" sz="1000" kern="0" dirty="0">
                <a:solidFill>
                  <a:srgbClr val="000000"/>
                </a:solidFill>
                <a:latin typeface="Arial"/>
              </a:rPr>
              <a:t>Output Current Error: +-8%, Channel to Channel Error: +-6%</a:t>
            </a:r>
          </a:p>
          <a:p>
            <a:pPr marL="285687" indent="-285687" defTabSz="685800">
              <a:buFont typeface="Arial" panose="020B0604020202020204" pitchFamily="34" charset="0"/>
              <a:buChar char="•"/>
              <a:defRPr/>
            </a:pPr>
            <a:r>
              <a:rPr lang="en-US" altLang="ja-JP" sz="1000" kern="0" dirty="0">
                <a:solidFill>
                  <a:srgbClr val="000000"/>
                </a:solidFill>
                <a:latin typeface="Arial"/>
              </a:rPr>
              <a:t>Global brightness control and </a:t>
            </a:r>
            <a:r>
              <a:rPr lang="en-US" sz="1000" kern="0" dirty="0">
                <a:solidFill>
                  <a:srgbClr val="000000"/>
                </a:solidFill>
                <a:latin typeface="Arial"/>
              </a:rPr>
              <a:t>Adjusted Through an External Resistor</a:t>
            </a:r>
          </a:p>
          <a:p>
            <a:pPr marL="285687" indent="-285687" defTabSz="685800">
              <a:buFont typeface="Arial" panose="020B0604020202020204" pitchFamily="34" charset="0"/>
              <a:buChar char="•"/>
              <a:defRPr/>
            </a:pPr>
            <a:r>
              <a:rPr lang="en-US" altLang="ja-JP" sz="1000" kern="0" dirty="0">
                <a:solidFill>
                  <a:srgbClr val="000000"/>
                </a:solidFill>
                <a:latin typeface="Arial"/>
              </a:rPr>
              <a:t>Individual  / Global 8 bits PWM Dimming </a:t>
            </a:r>
          </a:p>
          <a:p>
            <a:pPr marL="666480" lvl="1" indent="-285687" defTabSz="685800">
              <a:buFont typeface="Arial" panose="020B0604020202020204" pitchFamily="34" charset="0"/>
              <a:buChar char="•"/>
              <a:defRPr/>
            </a:pPr>
            <a:r>
              <a:rPr lang="en-US" altLang="ja-JP" sz="1000" kern="0" dirty="0">
                <a:solidFill>
                  <a:srgbClr val="000000"/>
                </a:solidFill>
                <a:latin typeface="Arial"/>
              </a:rPr>
              <a:t>256-Step Individual Dimming with 97KHz  PWM Signal</a:t>
            </a:r>
            <a:endParaRPr lang="en-US" altLang="ja-JP" sz="1000" kern="0" dirty="0">
              <a:solidFill>
                <a:srgbClr val="FF0000"/>
              </a:solidFill>
              <a:latin typeface="Arial"/>
            </a:endParaRPr>
          </a:p>
          <a:p>
            <a:pPr marL="666480" lvl="1" indent="-285687" defTabSz="685800">
              <a:buFont typeface="Arial" panose="020B0604020202020204" pitchFamily="34" charset="0"/>
              <a:buChar char="•"/>
              <a:defRPr/>
            </a:pPr>
            <a:r>
              <a:rPr lang="en-US" altLang="ja-JP" sz="1000" kern="0" dirty="0">
                <a:solidFill>
                  <a:srgbClr val="000000"/>
                </a:solidFill>
                <a:latin typeface="Arial"/>
              </a:rPr>
              <a:t>256-Step Group Dimming with 190Hz  PWM Signal</a:t>
            </a:r>
          </a:p>
          <a:p>
            <a:pPr marL="666480" lvl="1" indent="-285687" defTabSz="685800">
              <a:buFont typeface="Arial" panose="020B0604020202020204" pitchFamily="34" charset="0"/>
              <a:buChar char="•"/>
              <a:defRPr/>
            </a:pPr>
            <a:r>
              <a:rPr lang="en-US" altLang="ja-JP" sz="1000" kern="0" dirty="0">
                <a:solidFill>
                  <a:srgbClr val="000000"/>
                </a:solidFill>
                <a:latin typeface="Arial"/>
              </a:rPr>
              <a:t>256-Step Group Blinking with Programmable Frequency</a:t>
            </a:r>
          </a:p>
          <a:p>
            <a:pPr marL="285687" indent="-285687" defTabSz="685800">
              <a:buFont typeface="Arial" panose="020B0604020202020204" pitchFamily="34" charset="0"/>
              <a:buChar char="•"/>
              <a:defRPr/>
            </a:pPr>
            <a:r>
              <a:rPr lang="en-US" altLang="ja-JP" sz="1000" kern="0" dirty="0">
                <a:solidFill>
                  <a:srgbClr val="000000"/>
                </a:solidFill>
                <a:latin typeface="Arial"/>
              </a:rPr>
              <a:t>LED Open and Over temperature Detection</a:t>
            </a:r>
          </a:p>
          <a:p>
            <a:pPr marL="285687" indent="-285687" defTabSz="685800">
              <a:buFont typeface="Arial" panose="020B0604020202020204" pitchFamily="34" charset="0"/>
              <a:buChar char="•"/>
              <a:defRPr/>
            </a:pPr>
            <a:r>
              <a:rPr lang="en-US" sz="1000" kern="0" dirty="0">
                <a:solidFill>
                  <a:srgbClr val="000000"/>
                </a:solidFill>
                <a:latin typeface="Arial"/>
              </a:rPr>
              <a:t>4 Hardware Address Pins Allow 14 Devices </a:t>
            </a:r>
          </a:p>
          <a:p>
            <a:pPr marL="285687" indent="-285687" defTabSz="685800">
              <a:buFont typeface="Arial" panose="020B0604020202020204" pitchFamily="34" charset="0"/>
              <a:buChar char="•"/>
              <a:defRPr/>
            </a:pPr>
            <a:r>
              <a:rPr lang="en-US" altLang="ja-JP" sz="1000" kern="0" dirty="0">
                <a:solidFill>
                  <a:srgbClr val="000000"/>
                </a:solidFill>
                <a:latin typeface="Arial"/>
              </a:rPr>
              <a:t>1MHz Fast-Mode Plus / 400KHz Fast-Mode / 100KHz Standard I2C Speed</a:t>
            </a:r>
            <a:endParaRPr lang="en-US" altLang="ko-KR" sz="1000" kern="0" dirty="0">
              <a:solidFill>
                <a:srgbClr val="000000"/>
              </a:solidFill>
              <a:latin typeface="Arial"/>
            </a:endParaRPr>
          </a:p>
          <a:p>
            <a:pPr marL="285687" indent="-285687" defTabSz="685800">
              <a:buFont typeface="Arial" panose="020B0604020202020204" pitchFamily="34" charset="0"/>
              <a:buChar char="•"/>
              <a:defRPr/>
            </a:pPr>
            <a:r>
              <a:rPr lang="en-US" sz="1000" kern="0" dirty="0">
                <a:solidFill>
                  <a:srgbClr val="000000"/>
                </a:solidFill>
                <a:latin typeface="Arial"/>
              </a:rPr>
              <a:t>25-MHz Internal Oscillator Requires No External Components</a:t>
            </a:r>
          </a:p>
          <a:p>
            <a:pPr marL="285687" indent="-285687" defTabSz="685800">
              <a:buFont typeface="Arial" panose="020B0604020202020204" pitchFamily="34" charset="0"/>
              <a:buChar char="•"/>
              <a:defRPr/>
            </a:pPr>
            <a:r>
              <a:rPr lang="en-US" altLang="ko-KR" sz="1000" kern="0" dirty="0">
                <a:solidFill>
                  <a:srgbClr val="000000"/>
                </a:solidFill>
                <a:latin typeface="Arial"/>
              </a:rPr>
              <a:t>Packages: TSSOP  VQFN</a:t>
            </a:r>
          </a:p>
          <a:p>
            <a:pPr marL="666480" lvl="1" indent="-285687" defTabSz="685800">
              <a:buFont typeface="Arial" panose="020B0604020202020204" pitchFamily="34" charset="0"/>
              <a:buChar char="•"/>
              <a:defRPr/>
            </a:pPr>
            <a:r>
              <a:rPr lang="en-US" altLang="ja-JP" sz="1000" kern="0" dirty="0">
                <a:solidFill>
                  <a:srgbClr val="000000"/>
                </a:solidFill>
                <a:latin typeface="Arial"/>
              </a:rPr>
              <a:t>TLC59108: TSSOP-20, VQFN-20 </a:t>
            </a:r>
          </a:p>
          <a:p>
            <a:pPr marL="666480" lvl="1" indent="-285687" defTabSz="685800">
              <a:buFont typeface="Arial" panose="020B0604020202020204" pitchFamily="34" charset="0"/>
              <a:buChar char="•"/>
              <a:defRPr/>
            </a:pPr>
            <a:r>
              <a:rPr lang="en-US" altLang="ja-JP" sz="1000" kern="0" dirty="0">
                <a:solidFill>
                  <a:srgbClr val="000000"/>
                </a:solidFill>
                <a:latin typeface="Arial"/>
              </a:rPr>
              <a:t>TLC59116: TSSOP-28, VQFN-32 </a:t>
            </a:r>
          </a:p>
        </p:txBody>
      </p:sp>
      <p:sp>
        <p:nvSpPr>
          <p:cNvPr id="21509" name="Rectangle 14"/>
          <p:cNvSpPr>
            <a:spLocks noChangeArrowheads="1"/>
          </p:cNvSpPr>
          <p:nvPr/>
        </p:nvSpPr>
        <p:spPr bwMode="auto">
          <a:xfrm>
            <a:off x="269876" y="3952544"/>
            <a:ext cx="4260850" cy="2571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2" rIns="91421" bIns="45712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685800" eaLnBrk="1" hangingPunct="1">
              <a:defRPr/>
            </a:pPr>
            <a:r>
              <a:rPr lang="en-US" altLang="en-US" sz="15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</a:p>
        </p:txBody>
      </p:sp>
      <p:sp>
        <p:nvSpPr>
          <p:cNvPr id="21510" name="Rectangle 14"/>
          <p:cNvSpPr>
            <a:spLocks noChangeArrowheads="1"/>
          </p:cNvSpPr>
          <p:nvPr/>
        </p:nvSpPr>
        <p:spPr bwMode="auto">
          <a:xfrm>
            <a:off x="269876" y="862562"/>
            <a:ext cx="4260850" cy="2571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2" rIns="91421" bIns="45712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685800" eaLnBrk="1" hangingPunct="1">
              <a:defRPr/>
            </a:pPr>
            <a:r>
              <a:rPr lang="en-US" altLang="en-US" sz="15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9876" y="4218346"/>
            <a:ext cx="4260850" cy="55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2" rIns="91421" bIns="45712"/>
          <a:lstStyle/>
          <a:p>
            <a:pPr marL="174586" indent="-174586" defTabSz="685800" eaLnBrk="0" fontAlgn="auto" hangingPunct="0">
              <a:spcBef>
                <a:spcPct val="1000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sz="1000" kern="0" dirty="0">
                <a:solidFill>
                  <a:srgbClr val="000000"/>
                </a:solidFill>
                <a:latin typeface="Arial"/>
                <a:ea typeface="MS PGothic" pitchFamily="34" charset="-128"/>
              </a:rPr>
              <a:t>Gaming</a:t>
            </a:r>
          </a:p>
          <a:p>
            <a:pPr marL="174586" indent="-174586" defTabSz="685800" eaLnBrk="0" fontAlgn="auto" hangingPunct="0">
              <a:spcBef>
                <a:spcPct val="1000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sz="1000" kern="0" dirty="0">
                <a:solidFill>
                  <a:srgbClr val="000000"/>
                </a:solidFill>
                <a:latin typeface="Arial"/>
                <a:ea typeface="MS PGothic" pitchFamily="34" charset="-128"/>
              </a:rPr>
              <a:t>Small Signage</a:t>
            </a:r>
          </a:p>
          <a:p>
            <a:pPr marL="174586" indent="-174586" defTabSz="685800" eaLnBrk="0" fontAlgn="auto" hangingPunct="0">
              <a:spcBef>
                <a:spcPct val="1000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/>
              </a:rPr>
              <a:t>Industrial Equipment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72000" y="1130364"/>
            <a:ext cx="4389438" cy="990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2" rIns="0" bIns="45712"/>
          <a:lstStyle/>
          <a:p>
            <a:pPr marL="171411" indent="-171411" defTabSz="685800">
              <a:buFont typeface="Arial" panose="020B0604020202020204" pitchFamily="34" charset="0"/>
              <a:buChar char="•"/>
              <a:defRPr/>
            </a:pPr>
            <a:r>
              <a:rPr lang="en-US" altLang="ko-KR" sz="1100" kern="0" dirty="0">
                <a:solidFill>
                  <a:srgbClr val="000000"/>
                </a:solidFill>
                <a:latin typeface="Arial"/>
              </a:rPr>
              <a:t>Flexible LED connection</a:t>
            </a:r>
          </a:p>
          <a:p>
            <a:pPr marL="171411" indent="-171411" defTabSz="685800">
              <a:buFont typeface="Arial" panose="020B0604020202020204" pitchFamily="34" charset="0"/>
              <a:buChar char="•"/>
              <a:defRPr/>
            </a:pPr>
            <a:r>
              <a:rPr lang="en-US" altLang="ko-KR" sz="1100" kern="0" dirty="0">
                <a:solidFill>
                  <a:srgbClr val="000000"/>
                </a:solidFill>
                <a:latin typeface="Arial"/>
              </a:rPr>
              <a:t>High current capacity</a:t>
            </a:r>
          </a:p>
          <a:p>
            <a:pPr marL="171411" indent="-171411" defTabSz="685800">
              <a:buFont typeface="Arial" panose="020B0604020202020204" pitchFamily="34" charset="0"/>
              <a:buChar char="•"/>
              <a:defRPr/>
            </a:pPr>
            <a:r>
              <a:rPr lang="en-US" altLang="ko-KR" sz="1100" kern="0" dirty="0">
                <a:solidFill>
                  <a:srgbClr val="000000"/>
                </a:solidFill>
                <a:latin typeface="Arial"/>
              </a:rPr>
              <a:t>FM+ Transfer Rate Support</a:t>
            </a:r>
          </a:p>
          <a:p>
            <a:pPr marL="171411" indent="-171411" defTabSz="685800">
              <a:buFont typeface="Arial" panose="020B0604020202020204" pitchFamily="34" charset="0"/>
              <a:buChar char="•"/>
              <a:defRPr/>
            </a:pPr>
            <a:r>
              <a:rPr lang="en-US" altLang="ko-KR" sz="1100" kern="0" dirty="0">
                <a:solidFill>
                  <a:srgbClr val="000000"/>
                </a:solidFill>
                <a:latin typeface="Arial"/>
              </a:rPr>
              <a:t>Accurate constant current driving</a:t>
            </a:r>
          </a:p>
          <a:p>
            <a:pPr marL="171411" indent="-171411" defTabSz="685800">
              <a:buFont typeface="Arial" panose="020B0604020202020204" pitchFamily="34" charset="0"/>
              <a:buChar char="•"/>
              <a:defRPr/>
            </a:pPr>
            <a:r>
              <a:rPr lang="en-US" altLang="ko-KR" sz="1100" kern="0" dirty="0">
                <a:solidFill>
                  <a:srgbClr val="000000"/>
                </a:solidFill>
                <a:latin typeface="Arial"/>
              </a:rPr>
              <a:t>Comfortable user control</a:t>
            </a:r>
          </a:p>
        </p:txBody>
      </p:sp>
      <p:sp>
        <p:nvSpPr>
          <p:cNvPr id="21513" name="Rectangle 14"/>
          <p:cNvSpPr>
            <a:spLocks noChangeArrowheads="1"/>
          </p:cNvSpPr>
          <p:nvPr/>
        </p:nvSpPr>
        <p:spPr bwMode="auto">
          <a:xfrm>
            <a:off x="4572000" y="862563"/>
            <a:ext cx="4389438" cy="2571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2" rIns="91421" bIns="45712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685800" eaLnBrk="1" hangingPunct="1">
              <a:defRPr/>
            </a:pPr>
            <a:r>
              <a:rPr lang="en-US" altLang="en-US" sz="15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</a:p>
        </p:txBody>
      </p:sp>
      <p:sp>
        <p:nvSpPr>
          <p:cNvPr id="21515" name="Rectangle 2"/>
          <p:cNvSpPr>
            <a:spLocks noChangeArrowheads="1"/>
          </p:cNvSpPr>
          <p:nvPr/>
        </p:nvSpPr>
        <p:spPr bwMode="auto">
          <a:xfrm>
            <a:off x="1" y="-150033"/>
            <a:ext cx="184692" cy="300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1" tIns="45712" rIns="91421" bIns="45712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685800" eaLnBrk="1" hangingPunct="1">
              <a:defRPr/>
            </a:pPr>
            <a:endParaRPr lang="en-US" altLang="en-US" sz="1350" b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08856" y="2142782"/>
            <a:ext cx="4352583" cy="263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DE1C6912-EF84-47CC-A1BE-53D8E090A34F}"/>
              </a:ext>
            </a:extLst>
          </p:cNvPr>
          <p:cNvSpPr txBox="1">
            <a:spLocks/>
          </p:cNvSpPr>
          <p:nvPr/>
        </p:nvSpPr>
        <p:spPr>
          <a:xfrm>
            <a:off x="205740" y="185166"/>
            <a:ext cx="8458200" cy="507492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507847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6pPr>
            <a:lvl7pPr marL="1015695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7pPr>
            <a:lvl8pPr marL="1523539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8pPr>
            <a:lvl9pPr marL="203138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Arial" charset="0"/>
              </a:defRPr>
            </a:lvl9pPr>
          </a:lstStyle>
          <a:p>
            <a:pPr defTabSz="685800">
              <a:defRPr/>
            </a:pPr>
            <a:r>
              <a:rPr lang="en-US" altLang="ko-KR" sz="2700" dirty="0">
                <a:solidFill>
                  <a:srgbClr val="DE0000"/>
                </a:solidFill>
                <a:latin typeface="Arial"/>
                <a:ea typeface="Gulim" pitchFamily="34" charset="-127"/>
              </a:rPr>
              <a:t>TLC59108 / 116</a:t>
            </a:r>
            <a:endParaRPr lang="en-US" sz="1800" kern="0" dirty="0">
              <a:solidFill>
                <a:srgbClr val="DE0000"/>
              </a:solidFill>
              <a:latin typeface="Arial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C41A17-7084-48D6-B367-CD54DE6BE919}"/>
              </a:ext>
            </a:extLst>
          </p:cNvPr>
          <p:cNvSpPr/>
          <p:nvPr/>
        </p:nvSpPr>
        <p:spPr>
          <a:xfrm>
            <a:off x="203338" y="514350"/>
            <a:ext cx="894066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1500" b="1" kern="0" dirty="0">
                <a:solidFill>
                  <a:srgbClr val="000000"/>
                </a:solidFill>
                <a:latin typeface="Arial"/>
                <a:cs typeface="Calibri" panose="020F0502020204030204" pitchFamily="34" charset="0"/>
              </a:rPr>
              <a:t>8-CH/16-CH I2C Bus Constant-Current LED Drivers 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4" name="Action Button: Home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170FDD61-D5A7-42BC-9FF3-19C7395EC097}"/>
              </a:ext>
            </a:extLst>
          </p:cNvPr>
          <p:cNvSpPr/>
          <p:nvPr/>
        </p:nvSpPr>
        <p:spPr bwMode="auto">
          <a:xfrm>
            <a:off x="6844630" y="4779670"/>
            <a:ext cx="291205" cy="217918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751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0290" y="30155"/>
            <a:ext cx="8458200" cy="61079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ctr" anchorCtr="0" compatLnSpc="1">
            <a:prstTxWarp prst="textNoShape">
              <a:avLst/>
            </a:prstTxWarp>
          </a:bodyPr>
          <a:lstStyle/>
          <a:p>
            <a:r>
              <a:rPr lang="fi-FI" sz="2400" dirty="0"/>
              <a:t>TLC696x1-Q1 </a:t>
            </a:r>
            <a:r>
              <a:rPr lang="fi-FI" sz="1400" dirty="0">
                <a:solidFill>
                  <a:schemeClr val="tx1"/>
                </a:solidFill>
              </a:rPr>
              <a:t>16 CH Direct Local Dimming Driver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2346" y="4008454"/>
            <a:ext cx="4162666" cy="5557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>
                <a:solidFill>
                  <a:srgbClr val="000000"/>
                </a:solidFill>
                <a:latin typeface="Calibri" panose="020F0502020204030204" pitchFamily="34" charset="0"/>
                <a:ea typeface="SimSun" pitchFamily="2" charset="-122"/>
              </a:rPr>
              <a:t>Notebook / Tablet Local Dimming LED Driver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>
                <a:solidFill>
                  <a:srgbClr val="000000"/>
                </a:solidFill>
                <a:latin typeface="Calibri" panose="020F0502020204030204" pitchFamily="34" charset="0"/>
                <a:ea typeface="SimSun" pitchFamily="2" charset="-122"/>
              </a:rPr>
              <a:t>Monitor Local Dimming LED Driver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>
                <a:solidFill>
                  <a:srgbClr val="000000"/>
                </a:solidFill>
                <a:latin typeface="Calibri" panose="020F0502020204030204" pitchFamily="34" charset="0"/>
                <a:ea typeface="SimSun" pitchFamily="2" charset="-122"/>
              </a:rPr>
              <a:t>Automotive Local Dimming LED Driver</a:t>
            </a:r>
            <a:endParaRPr lang="en-US" sz="700" dirty="0">
              <a:solidFill>
                <a:srgbClr val="000000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99418" y="760494"/>
            <a:ext cx="4074431" cy="6710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</a:rPr>
              <a:t>Two-wire design enables easy PCB routing and better EMC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</a:rPr>
              <a:t>Adaptive headroom voltage enable high system efficiency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High resolution supports high dynamic range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High PWM frequency allows high refresh rate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467F2655-24B9-4D2C-ACE8-B94C88243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45" y="3791145"/>
            <a:ext cx="4162665" cy="2173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endParaRPr lang="en-US" sz="11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F6B2B8-94BA-4D82-9EE8-D8BC9CC39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46" y="534700"/>
            <a:ext cx="4162664" cy="217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US" sz="11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8A507ECA-8B8B-4695-9DCE-25FB77921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418" y="534699"/>
            <a:ext cx="4074432" cy="217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Benefits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A54F6E-9762-45DE-A59C-651A349AF57F}"/>
              </a:ext>
            </a:extLst>
          </p:cNvPr>
          <p:cNvSpPr/>
          <p:nvPr/>
        </p:nvSpPr>
        <p:spPr>
          <a:xfrm>
            <a:off x="232348" y="752997"/>
            <a:ext cx="4162664" cy="303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Power Supply </a:t>
            </a:r>
            <a:r>
              <a:rPr lang="en-US" altLang="en-US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Vcc</a:t>
            </a: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 Voltage Range: 3V to 5.5V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ja-JP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20MHz</a:t>
            </a: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</a:rPr>
              <a:t>Two-Wire</a:t>
            </a: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 Interface:</a:t>
            </a:r>
          </a:p>
          <a:p>
            <a:pPr marL="552332" lvl="1" indent="-171446">
              <a:buFont typeface="Arial" panose="020B0604020202020204" pitchFamily="34" charset="0"/>
              <a:buChar char="•"/>
              <a:defRPr/>
            </a:pPr>
            <a:r>
              <a:rPr lang="en-US" altLang="ja-JP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4K zone</a:t>
            </a: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 supported in</a:t>
            </a:r>
            <a:r>
              <a:rPr lang="en-US" altLang="ja-JP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 240Hz </a:t>
            </a: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frame rate</a:t>
            </a:r>
          </a:p>
          <a:p>
            <a:pPr marL="552332" lvl="1" indent="-171446">
              <a:buFont typeface="Arial" panose="020B0604020202020204" pitchFamily="34" charset="0"/>
              <a:buChar char="•"/>
              <a:defRPr/>
            </a:pPr>
            <a:r>
              <a:rPr lang="en-US" altLang="ja-JP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1.8V/3.3V</a:t>
            </a: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 bus voltage compatible</a:t>
            </a:r>
          </a:p>
          <a:p>
            <a:pPr marL="552332" lvl="1" indent="-171446"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</a:rPr>
              <a:t>Up to </a:t>
            </a:r>
            <a:r>
              <a:rPr lang="en-US" altLang="zh-CN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20KHz</a:t>
            </a: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</a:rPr>
              <a:t> dimming frequency</a:t>
            </a:r>
            <a:endParaRPr lang="en-US" altLang="ja-JP" sz="9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</a:rPr>
              <a:t>Flexible Dimming:</a:t>
            </a:r>
          </a:p>
          <a:p>
            <a:pPr marL="552332" lvl="1" indent="-171446">
              <a:buFont typeface="Wingdings" panose="05000000000000000000" pitchFamily="2" charset="2"/>
              <a:buChar char="Ø"/>
              <a:defRPr/>
            </a:pP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</a:rPr>
              <a:t>Up to </a:t>
            </a:r>
            <a:r>
              <a:rPr lang="en-US" altLang="zh-CN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15-bit</a:t>
            </a:r>
            <a:r>
              <a:rPr lang="en-US" altLang="zh-CN" sz="9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</a:rPr>
              <a:t>brightness resolution </a:t>
            </a:r>
          </a:p>
          <a:p>
            <a:pPr marL="552332" lvl="1" indent="-171446">
              <a:buFont typeface="Wingdings" panose="05000000000000000000" pitchFamily="2" charset="2"/>
              <a:buChar char="Ø"/>
              <a:defRPr/>
            </a:pP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</a:rPr>
              <a:t>Support</a:t>
            </a:r>
            <a:r>
              <a:rPr lang="en-US" altLang="zh-CN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 8-step option </a:t>
            </a: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</a:rPr>
              <a:t>hybrid dimming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Current Sink:</a:t>
            </a:r>
          </a:p>
          <a:p>
            <a:pPr marL="552332" lvl="1" indent="-171446">
              <a:buFont typeface="Arial" panose="020B0604020202020204" pitchFamily="34" charset="0"/>
              <a:buChar char="•"/>
              <a:defRPr/>
            </a:pP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Max.</a:t>
            </a:r>
            <a:r>
              <a:rPr lang="en-US" altLang="ja-JP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 30mA / 60mA </a:t>
            </a: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OUT pin</a:t>
            </a: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 current in </a:t>
            </a:r>
            <a:r>
              <a:rPr lang="en-US" altLang="ja-JP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8-bit </a:t>
            </a: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options</a:t>
            </a:r>
          </a:p>
          <a:p>
            <a:pPr marL="552332" lvl="1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Up to </a:t>
            </a:r>
            <a:r>
              <a:rPr lang="en-US" altLang="en-US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20V / 50V </a:t>
            </a: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OUT pin voltage</a:t>
            </a:r>
          </a:p>
          <a:p>
            <a:pPr marL="552332" lvl="1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2%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 channel mismatch, 2%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device mismatch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Digital:</a:t>
            </a:r>
          </a:p>
          <a:p>
            <a:pPr marL="552332" lvl="1" indent="-171446">
              <a:buFont typeface="Arial" panose="020B0604020202020204" pitchFamily="34" charset="0"/>
              <a:buChar char="•"/>
              <a:defRPr/>
            </a:pP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Independent update for </a:t>
            </a:r>
            <a:r>
              <a:rPr lang="en-US" altLang="ja-JP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zero  frame latency</a:t>
            </a:r>
          </a:p>
          <a:p>
            <a:pPr marL="552332" lvl="1" indent="-171446">
              <a:buFont typeface="Arial" panose="020B0604020202020204" pitchFamily="34" charset="0"/>
              <a:buChar char="•"/>
              <a:defRPr/>
            </a:pP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Support</a:t>
            </a:r>
            <a:r>
              <a:rPr lang="en-US" altLang="ja-JP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 Variable Refresh Rate (VRR)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No</a:t>
            </a: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 external Components needed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Adaptive FB</a:t>
            </a: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 directly controls DC/DC 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Support LED open / short protection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b="1" dirty="0">
                <a:solidFill>
                  <a:srgbClr val="000000"/>
                </a:solidFill>
                <a:latin typeface="Calibri" panose="020F0502020204030204" pitchFamily="34" charset="0"/>
              </a:rPr>
              <a:t>WCSP (2.4 mm * 1.6 mm , 0.4 mm pitch)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b="1" dirty="0">
                <a:solidFill>
                  <a:srgbClr val="000000"/>
                </a:solidFill>
                <a:latin typeface="Calibri" panose="020F0502020204030204" pitchFamily="34" charset="0"/>
              </a:rPr>
              <a:t>QFN-24 (4 mm * 4 mm, 0.5 mm pitch) for AUTO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HVSSOP-24 </a:t>
            </a:r>
            <a:r>
              <a:rPr lang="en-US" altLang="en-US" sz="900" b="1" dirty="0">
                <a:solidFill>
                  <a:srgbClr val="000000"/>
                </a:solidFill>
                <a:latin typeface="Calibri" panose="020F0502020204030204" pitchFamily="34" charset="0"/>
              </a:rPr>
              <a:t>(6 mm * 6.1 mm, 0.5 mm pitch) for AUTO</a:t>
            </a:r>
            <a:endParaRPr lang="en-US" sz="1050" b="1" dirty="0">
              <a:solidFill>
                <a:srgbClr val="FF0000"/>
              </a:solidFill>
              <a:latin typeface="Calibri" panose="020F0502020204030204" pitchFamily="34" charset="0"/>
              <a:cs typeface="Calibri" pitchFamily="34" charset="0"/>
            </a:endParaRPr>
          </a:p>
          <a:p>
            <a:pPr marL="628409" lvl="1" indent="-171383">
              <a:buFont typeface="Arial" pitchFamily="34" charset="0"/>
              <a:buChar char="•"/>
              <a:defRPr/>
            </a:pPr>
            <a:endParaRPr lang="en-US" sz="900" dirty="0">
              <a:solidFill>
                <a:srgbClr val="000000"/>
              </a:solidFill>
              <a:latin typeface="Calibri" panose="020F0502020204030204" pitchFamily="34" charset="0"/>
              <a:cs typeface="Calibri" pitchFamily="34" charset="0"/>
            </a:endParaRPr>
          </a:p>
          <a:p>
            <a:pPr lvl="0"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747E9C-CA62-4BF9-BC56-022867835C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C52F08-588C-488E-A5AB-DF69250DE862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23" name="Graphic 22" descr="Map with pin">
            <a:hlinkClick r:id="rId2" action="ppaction://hlinksldjump"/>
            <a:extLst>
              <a:ext uri="{FF2B5EF4-FFF2-40B4-BE49-F238E27FC236}">
                <a16:creationId xmlns:a16="http://schemas.microsoft.com/office/drawing/2014/main" id="{DC3C7E90-066F-4B9C-B352-151989DECC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5444" y="4687812"/>
            <a:ext cx="367156" cy="3671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8F2D27-C3BC-426B-8A40-3C0F2E23E53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541" y="1391250"/>
            <a:ext cx="4520184" cy="1866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7789FA-68EA-4CE8-BE3D-BCD9888976A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165787"/>
            <a:ext cx="1011936" cy="1328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6D94AA-6663-446A-A2D3-E12683F2950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056" y="3211969"/>
            <a:ext cx="1301496" cy="1328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B4E87D-1500-4CB5-B8F5-DF12471B8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1263" y="3187468"/>
            <a:ext cx="1176630" cy="13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3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0290" y="30155"/>
            <a:ext cx="8458200" cy="61079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ctr" anchorCtr="0" compatLnSpc="1">
            <a:prstTxWarp prst="textNoShape">
              <a:avLst/>
            </a:prstTxWarp>
          </a:bodyPr>
          <a:lstStyle/>
          <a:p>
            <a:r>
              <a:rPr lang="fi-FI" sz="2400" dirty="0"/>
              <a:t>TLC696x2/4/8-Q1 </a:t>
            </a:r>
            <a:r>
              <a:rPr lang="fi-FI" sz="1400" dirty="0">
                <a:solidFill>
                  <a:schemeClr val="tx1"/>
                </a:solidFill>
              </a:rPr>
              <a:t>Time-multiplexing Local Dimming Driver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2346" y="4082624"/>
            <a:ext cx="3630951" cy="514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  <a:ea typeface="SimSun" pitchFamily="2" charset="-122"/>
              </a:rPr>
              <a:t>Notebook / Tablet Local Dimming LED Driver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  <a:ea typeface="SimSun" pitchFamily="2" charset="-122"/>
              </a:rPr>
              <a:t>Monitor Local Dimming LED Driver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  <a:ea typeface="SimSun" pitchFamily="2" charset="-122"/>
              </a:rPr>
              <a:t>Automotive Local Dimming LED Driver</a:t>
            </a:r>
            <a:endParaRPr lang="en-US" sz="700" dirty="0">
              <a:solidFill>
                <a:srgbClr val="000000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92123" y="760494"/>
            <a:ext cx="4074431" cy="701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</a:rPr>
              <a:t>Two-wire design enables easy PCB routing and better EMC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</a:rPr>
              <a:t>Adaptive headroom voltage enable high system efficiency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High resolution supports high dynamic range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High PWM frequency allows high refresh rate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467F2655-24B9-4D2C-ACE8-B94C88243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47" y="3866094"/>
            <a:ext cx="3630951" cy="2173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endParaRPr lang="en-US" sz="11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F6B2B8-94BA-4D82-9EE8-D8BC9CC39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46" y="534700"/>
            <a:ext cx="3630952" cy="21730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US" sz="11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8A507ECA-8B8B-4695-9DCE-25FB77921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123" y="534699"/>
            <a:ext cx="4074432" cy="21730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Benefits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A54F6E-9762-45DE-A59C-651A349AF57F}"/>
              </a:ext>
            </a:extLst>
          </p:cNvPr>
          <p:cNvSpPr/>
          <p:nvPr/>
        </p:nvSpPr>
        <p:spPr>
          <a:xfrm>
            <a:off x="232348" y="752997"/>
            <a:ext cx="3630952" cy="3113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Power Supply </a:t>
            </a:r>
            <a:r>
              <a:rPr lang="en-US" altLang="en-US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Vcc</a:t>
            </a: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 Voltage Range: 3V to 5.5V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ja-JP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20MHz</a:t>
            </a: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</a:rPr>
              <a:t>Two-Wire</a:t>
            </a: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 Interface:</a:t>
            </a:r>
          </a:p>
          <a:p>
            <a:pPr marL="552332" lvl="1" indent="-171446">
              <a:buFont typeface="Arial" panose="020B0604020202020204" pitchFamily="34" charset="0"/>
              <a:buChar char="•"/>
              <a:defRPr/>
            </a:pPr>
            <a:r>
              <a:rPr lang="en-US" altLang="ja-JP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4K zone</a:t>
            </a: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 supported in</a:t>
            </a:r>
            <a:r>
              <a:rPr lang="en-US" altLang="ja-JP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 240Hz </a:t>
            </a: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frame rate</a:t>
            </a:r>
          </a:p>
          <a:p>
            <a:pPr marL="552332" lvl="1" indent="-171446">
              <a:buFont typeface="Arial" panose="020B0604020202020204" pitchFamily="34" charset="0"/>
              <a:buChar char="•"/>
              <a:defRPr/>
            </a:pPr>
            <a:r>
              <a:rPr lang="en-US" altLang="ja-JP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1.8V/3.3V</a:t>
            </a: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 bus voltage compatible</a:t>
            </a:r>
          </a:p>
          <a:p>
            <a:pPr marL="552332" lvl="1" indent="-171446"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</a:rPr>
              <a:t>Up to </a:t>
            </a:r>
            <a:r>
              <a:rPr lang="en-US" altLang="zh-CN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20KHz</a:t>
            </a: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</a:rPr>
              <a:t> dimming frequency</a:t>
            </a:r>
            <a:endParaRPr lang="en-US" altLang="ja-JP" sz="9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</a:rPr>
              <a:t>Flexible Dimming:</a:t>
            </a:r>
          </a:p>
          <a:p>
            <a:pPr marL="552332" lvl="1" indent="-171446">
              <a:buFont typeface="Wingdings" panose="05000000000000000000" pitchFamily="2" charset="2"/>
              <a:buChar char="Ø"/>
              <a:defRPr/>
            </a:pP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</a:rPr>
              <a:t>Up to </a:t>
            </a:r>
            <a:r>
              <a:rPr lang="en-US" altLang="zh-CN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15-bit</a:t>
            </a:r>
            <a:r>
              <a:rPr lang="en-US" altLang="zh-CN" sz="9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</a:rPr>
              <a:t>brightness resolution </a:t>
            </a:r>
          </a:p>
          <a:p>
            <a:pPr marL="552332" lvl="1" indent="-171446">
              <a:buFont typeface="Wingdings" panose="05000000000000000000" pitchFamily="2" charset="2"/>
              <a:buChar char="Ø"/>
              <a:defRPr/>
            </a:pP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</a:rPr>
              <a:t>Support</a:t>
            </a:r>
            <a:r>
              <a:rPr lang="en-US" altLang="zh-CN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 8-step option </a:t>
            </a: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</a:rPr>
              <a:t>hybrid dimming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Current Sink:</a:t>
            </a:r>
          </a:p>
          <a:p>
            <a:pPr marL="552332" lvl="1" indent="-171446">
              <a:buFont typeface="Arial" panose="020B0604020202020204" pitchFamily="34" charset="0"/>
              <a:buChar char="•"/>
              <a:defRPr/>
            </a:pP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Max.</a:t>
            </a:r>
            <a:r>
              <a:rPr lang="en-US" altLang="ja-JP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 30mA / 60mA </a:t>
            </a: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OUT pin</a:t>
            </a: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 current in </a:t>
            </a:r>
            <a:r>
              <a:rPr lang="en-US" altLang="ja-JP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8-bit </a:t>
            </a: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options</a:t>
            </a:r>
            <a:endParaRPr lang="en-US" altLang="ja-JP" sz="900" b="1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marL="552332" lvl="1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Up to </a:t>
            </a:r>
            <a:r>
              <a:rPr lang="en-US" altLang="en-US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20V / 50V </a:t>
            </a: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OUT pin voltage</a:t>
            </a:r>
          </a:p>
          <a:p>
            <a:pPr marL="552332" lvl="1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2%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 channel mismatch, 2%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device mismatch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Digital:</a:t>
            </a:r>
          </a:p>
          <a:p>
            <a:pPr marL="552332" lvl="1" indent="-171446">
              <a:buFont typeface="Arial" panose="020B0604020202020204" pitchFamily="34" charset="0"/>
              <a:buChar char="•"/>
              <a:defRPr/>
            </a:pP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Support</a:t>
            </a:r>
            <a:r>
              <a:rPr lang="en-US" altLang="ja-JP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 32/64/128</a:t>
            </a: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 dimming zones</a:t>
            </a:r>
          </a:p>
          <a:p>
            <a:pPr marL="552332" lvl="1" indent="-171446">
              <a:buFont typeface="Arial" panose="020B0604020202020204" pitchFamily="34" charset="0"/>
              <a:buChar char="•"/>
              <a:defRPr/>
            </a:pP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Independent update for </a:t>
            </a:r>
            <a:r>
              <a:rPr lang="en-US" altLang="ja-JP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zero  frame latency</a:t>
            </a:r>
          </a:p>
          <a:p>
            <a:pPr marL="552332" lvl="1" indent="-171446">
              <a:buFont typeface="Arial" panose="020B0604020202020204" pitchFamily="34" charset="0"/>
              <a:buChar char="•"/>
              <a:defRPr/>
            </a:pP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Support</a:t>
            </a:r>
            <a:r>
              <a:rPr lang="en-US" altLang="ja-JP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 Variable Refresh Rate (VRR)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No</a:t>
            </a: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 external Components needed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Adaptive FB</a:t>
            </a: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 directly controls DC/DC 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Support LED open / short protection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b="1" dirty="0">
                <a:solidFill>
                  <a:srgbClr val="000000"/>
                </a:solidFill>
                <a:latin typeface="Calibri" panose="020F0502020204030204" pitchFamily="34" charset="0"/>
              </a:rPr>
              <a:t>WCSP (2.4 mm * 1.6 mm , 0.4 mm pitch) 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b="1" dirty="0">
                <a:solidFill>
                  <a:srgbClr val="000000"/>
                </a:solidFill>
                <a:latin typeface="Calibri" panose="020F0502020204030204" pitchFamily="34" charset="0"/>
              </a:rPr>
              <a:t>QFN-24 (4 mm * 4 mm, 0.5 mm pitch) for AUTO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HVSSOP-24 </a:t>
            </a:r>
            <a:r>
              <a:rPr lang="en-US" altLang="en-US" sz="900" b="1" dirty="0">
                <a:solidFill>
                  <a:srgbClr val="000000"/>
                </a:solidFill>
                <a:latin typeface="Calibri" panose="020F0502020204030204" pitchFamily="34" charset="0"/>
              </a:rPr>
              <a:t>(6 mm * 6.1 mm, 0.5 mm pitch) for AUTO</a:t>
            </a:r>
            <a:endParaRPr lang="en-US" sz="900" dirty="0">
              <a:solidFill>
                <a:srgbClr val="000000"/>
              </a:solidFill>
              <a:latin typeface="Calibri" panose="020F0502020204030204" pitchFamily="34" charset="0"/>
              <a:cs typeface="Calibri" pitchFamily="34" charset="0"/>
            </a:endParaRPr>
          </a:p>
          <a:p>
            <a:pPr lvl="0"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747E9C-CA62-4BF9-BC56-022867835C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C52F08-588C-488E-A5AB-DF69250DE862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22" name="Graphic 21" descr="Map with pin">
            <a:hlinkClick r:id="rId2" action="ppaction://hlinksldjump"/>
            <a:extLst>
              <a:ext uri="{FF2B5EF4-FFF2-40B4-BE49-F238E27FC236}">
                <a16:creationId xmlns:a16="http://schemas.microsoft.com/office/drawing/2014/main" id="{A224DF50-1601-4ACC-88E4-E7B6C5EC3B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5444" y="4687812"/>
            <a:ext cx="367156" cy="3671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1CA879D-FDD2-4C13-AAEA-BE7E7944B62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112" y="1476488"/>
            <a:ext cx="5199888" cy="175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D9B464-8EA8-4E9A-96E1-BB62D21DB1C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7908" y="3217218"/>
            <a:ext cx="1013460" cy="1328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EDE923-4CA2-4BD1-B4CC-B9FC34D718F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284" y="3238169"/>
            <a:ext cx="1301496" cy="1328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79B1DA-6DE8-4296-BABF-2CEB9675F4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9924" y="3166754"/>
            <a:ext cx="1176630" cy="13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0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0290" y="30155"/>
            <a:ext cx="8458200" cy="61079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ctr" anchorCtr="0" compatLnSpc="1">
            <a:prstTxWarp prst="textNoShape">
              <a:avLst/>
            </a:prstTxWarp>
          </a:bodyPr>
          <a:lstStyle/>
          <a:p>
            <a:r>
              <a:rPr lang="fi-FI" sz="2400" dirty="0"/>
              <a:t>TLC696x0-Q1 </a:t>
            </a:r>
            <a:r>
              <a:rPr lang="fi-FI" sz="1400" dirty="0">
                <a:solidFill>
                  <a:schemeClr val="tx1"/>
                </a:solidFill>
              </a:rPr>
              <a:t>Scan MOSFET Controller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4810" y="3071578"/>
            <a:ext cx="3567658" cy="5557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  <a:ea typeface="SimSun" pitchFamily="2" charset="-122"/>
              </a:rPr>
              <a:t>Scan MOSFET controller for TLC696x2/4/8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37093" y="760494"/>
            <a:ext cx="4074431" cy="496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</a:rPr>
              <a:t>One-bus design enables easy system routing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</a:rPr>
              <a:t>Flexible placed in serial devices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</a:rPr>
              <a:t>Flexible with</a:t>
            </a:r>
            <a:r>
              <a:rPr lang="zh-TW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zh-TW" sz="900" dirty="0">
                <a:solidFill>
                  <a:srgbClr val="000000"/>
                </a:solidFill>
                <a:latin typeface="Calibri" panose="020F0502020204030204" pitchFamily="34" charset="0"/>
              </a:rPr>
              <a:t>scanning</a:t>
            </a: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zh-TW" sz="900" dirty="0">
                <a:solidFill>
                  <a:srgbClr val="000000"/>
                </a:solidFill>
                <a:latin typeface="Calibri" panose="020F0502020204030204" pitchFamily="34" charset="0"/>
              </a:rPr>
              <a:t>MOSTFET</a:t>
            </a:r>
            <a:endParaRPr lang="en-US" altLang="zh-CN" sz="9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467F2655-24B9-4D2C-ACE8-B94C88243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812" y="2846774"/>
            <a:ext cx="3567658" cy="217309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endParaRPr lang="en-US" sz="11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F6B2B8-94BA-4D82-9EE8-D8BC9CC39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811" y="534700"/>
            <a:ext cx="3567659" cy="21730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US" sz="11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8A507ECA-8B8B-4695-9DCE-25FB77921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7093" y="534699"/>
            <a:ext cx="4074432" cy="21730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Benefits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A54F6E-9762-45DE-A59C-651A349AF57F}"/>
              </a:ext>
            </a:extLst>
          </p:cNvPr>
          <p:cNvSpPr/>
          <p:nvPr/>
        </p:nvSpPr>
        <p:spPr>
          <a:xfrm>
            <a:off x="284813" y="752997"/>
            <a:ext cx="3567659" cy="2087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Power Supply </a:t>
            </a:r>
            <a:r>
              <a:rPr lang="en-US" altLang="en-US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Vcc</a:t>
            </a: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 Voltage Range: 3V to 5.5V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Support up to </a:t>
            </a:r>
            <a:r>
              <a:rPr lang="en-US" altLang="ja-JP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8 Ext. scan MOSFET</a:t>
            </a: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 supported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ja-JP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20MHz</a:t>
            </a: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</a:rPr>
              <a:t>Two-Wire</a:t>
            </a: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 Interface:</a:t>
            </a:r>
          </a:p>
          <a:p>
            <a:pPr marL="552332" lvl="1" indent="-171446">
              <a:buFont typeface="Arial" panose="020B0604020202020204" pitchFamily="34" charset="0"/>
              <a:buChar char="•"/>
              <a:defRPr/>
            </a:pPr>
            <a:r>
              <a:rPr lang="en-US" altLang="ja-JP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1.8V/3.3V</a:t>
            </a: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 Bus Voltage Compatible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</a:rPr>
              <a:t>Compatible with </a:t>
            </a:r>
            <a:r>
              <a:rPr lang="en-US" altLang="zh-CN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TLC696x2/4/8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Programable </a:t>
            </a:r>
            <a:r>
              <a:rPr lang="en-US" altLang="ja-JP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6-bit</a:t>
            </a: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 line switch time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Max.</a:t>
            </a:r>
            <a:r>
              <a:rPr lang="en-US" altLang="ja-JP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 30mA / 60mA </a:t>
            </a: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driving </a:t>
            </a: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current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Up to </a:t>
            </a:r>
            <a:r>
              <a:rPr lang="en-US" altLang="en-US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20V / 50V </a:t>
            </a: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OUT pin voltage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ja-JP" sz="900" dirty="0">
                <a:solidFill>
                  <a:srgbClr val="000000"/>
                </a:solidFill>
                <a:latin typeface="Calibri" panose="020F0502020204030204" pitchFamily="34" charset="0"/>
              </a:rPr>
              <a:t>Programable </a:t>
            </a:r>
            <a:r>
              <a:rPr lang="en-US" altLang="en-US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7-bit </a:t>
            </a:r>
            <a:r>
              <a:rPr lang="en-US" alt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individual MOSFET driving ability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zh-TW" sz="900" dirty="0">
                <a:solidFill>
                  <a:srgbClr val="000000"/>
                </a:solidFill>
                <a:latin typeface="Calibri" panose="020F0502020204030204" pitchFamily="34" charset="0"/>
              </a:rPr>
              <a:t>Integrated </a:t>
            </a:r>
            <a:r>
              <a:rPr lang="en-US" altLang="zh-TW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upside de-ghosting 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endParaRPr lang="en-US" altLang="en-US" sz="9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b="1" dirty="0">
                <a:solidFill>
                  <a:srgbClr val="000000"/>
                </a:solidFill>
                <a:latin typeface="Calibri" panose="020F0502020204030204" pitchFamily="34" charset="0"/>
              </a:rPr>
              <a:t>WCSP (2.4 mm * 1.6 mm , 0.4 mm pitch) 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altLang="en-US" sz="900" b="1" dirty="0">
                <a:solidFill>
                  <a:srgbClr val="000000"/>
                </a:solidFill>
                <a:latin typeface="Calibri" panose="020F0502020204030204" pitchFamily="34" charset="0"/>
              </a:rPr>
              <a:t>QFN-24 (4 mm * 4 mm, 0.5 mm pitch) for AUTO</a:t>
            </a:r>
          </a:p>
          <a:p>
            <a:pPr marL="171446" lvl="0" indent="-171446">
              <a:buFont typeface="Arial" panose="020B0604020202020204" pitchFamily="34" charset="0"/>
              <a:buChar char="•"/>
              <a:defRPr/>
            </a:pP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rPr>
              <a:t>HVSSOP-24 </a:t>
            </a:r>
            <a:r>
              <a:rPr lang="en-US" altLang="en-US" sz="900" b="1" dirty="0">
                <a:solidFill>
                  <a:srgbClr val="000000"/>
                </a:solidFill>
                <a:latin typeface="Calibri" panose="020F0502020204030204" pitchFamily="34" charset="0"/>
              </a:rPr>
              <a:t>(6 mm * 6.1 mm, 0.5 mm pitch) for AUTO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747E9C-CA62-4BF9-BC56-022867835C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C52F08-588C-488E-A5AB-DF69250DE862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22" name="Graphic 21" descr="Map with pin">
            <a:hlinkClick r:id="rId2" action="ppaction://hlinksldjump"/>
            <a:extLst>
              <a:ext uri="{FF2B5EF4-FFF2-40B4-BE49-F238E27FC236}">
                <a16:creationId xmlns:a16="http://schemas.microsoft.com/office/drawing/2014/main" id="{53721D04-BB61-4AA4-99B6-27BD68641A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5444" y="4687812"/>
            <a:ext cx="367156" cy="3671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CD0AE4-A831-427E-8A15-617F5FC5BBE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112" y="1346790"/>
            <a:ext cx="5199888" cy="175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9468DD-7FD6-49AC-B83C-5072B4E333A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2598" y="3105865"/>
            <a:ext cx="982980" cy="1330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FF846F-DE9E-485C-AF79-421C5C0F1B5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5308" y="3140770"/>
            <a:ext cx="1299972" cy="1328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D04B5F-04CC-4145-B5DC-32E7557CEA1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2600" y="3119164"/>
            <a:ext cx="1158240" cy="13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9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A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wAAAAAAAAAEAAAACQAAAF9pZD0kLl9pZAEDAAAAAAADAAAAAQADAAAAIwAAAENvbWJpSW5kZXg9JC5OYW1lICsgJ18nICsgJC5WZXJzaW9uAQUAAAAAAAUAAAABAAU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/////wUA/gsAAAAAAAAAAAAAIAD///////////////8AAAD///////////////8DAAAAAgD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Q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DAP///////wUAAAACABAAC/y1Ki2fSApEu0J9SbBjWYIEAAAAAAADAAAAAAADAAAAAwADAAAAAAD///////8DAAAAAAD///////8DAAEA////////BQAAAAMAEAAL2E6vbcy2eEuX6MeM5qbzlwQAAAABAAMAAAACAAMAAAAEAAQAAQD///////8FAAAABAAQAAtS2ArRm9KyQ4xFdk1cyIfF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////8DAAMOAAAAAAAAAAAAAP////+DAIMAAAAFX2lkABAAAAAE/LUqLZ9ICkS7Qn1JsGNZggNEYXRhABsAAAAETGlua2VkU2hhcGVEYXRhAAUAAAAAAAJOYW1lABkAAABMaW5rZWRTaGFwZXNEYXRhUHJvcGVydHkAEFZlcnNpb24AAQAAAAlMYXN0V3JpdGUASpkZC5gBAAAAAQD/////gwCDAAAABV9pZAAQAAAABNhOr23MtnhLl+jHjOam85cDRGF0YQAbAAAABExpbmtlZFNoYXBlRGF0YQAFAAAAAAACTmFtZQAZAAAATGlua2VkU2hhcGVzRGF0YVByb3BlcnR5ABBWZXJzaW9uAAAAAAAJTGFzdFdyaXRlAC+ZGQuYAQAAAAIA/////8YAxgAAAAVfaWQAEAAAAARS2ArRm9KyQ4xFdk1cyIfFA0RhdGEAUwAAAAhQcmVzZW50YXRpb25TY2FubmVkRm9yTGlua2VkU2hhcGVzAAACTnVtYmVyRm9ybWF0U2VwYXJhdG9yTW9kZQAKAAAAQXV0b21hdGljAAACTmFtZQAkAAAATGlua2VkU2hhcGVQcmVzZW50YXRpb25TZXR0aW5nc0RhdGEAEFZlcnNpb24AAAAAAAlMYXN0V3JpdGUATpkZC5g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/////BQDVCwAAAAAAAAAAAAAgAf///////////////wAAAP///////////////wUAAAAEAP///////wUAAAACAP///////wU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EAIAH///////////////8AAA7///////8F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CAAMBAwAAAAIA////////GgAGTGlua2VkU2hhcGVzRGF0YVByb3BlcnR5XzEEAAAAAAAFAAAAAwAFAAAAAQAFAAAAAAD///////8FAAAAAAD///////8DAAEBAwAAAAMA////////GgAGTGlua2VkU2hhcGVzRGF0YVByb3BlcnR5XzAEAAAAAQAFAAAABAAFAAAAAgAEAAEBAwAAAAQA////////JQAGTGlua2VkU2hhcGVQcmVzZW50YXRpb25TZXR0aW5nc0RhdGFfMAQAAAACAAUAAAAAAAUAAAAD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A"/>
  <p:tag name="EMPOWERCHARTSPROPERTIES_LASTWRITEDATE" val="638881296838726699"/>
  <p:tag name="EMPOWERCHARTSPROPERTIES_A_LENGTH" val="2457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FinalPowerpoint">
  <a:themeElements>
    <a:clrScheme name="Custom 1">
      <a:dk1>
        <a:srgbClr val="000000"/>
      </a:dk1>
      <a:lt1>
        <a:srgbClr val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0070C0"/>
      </a:hlink>
      <a:folHlink>
        <a:srgbClr val="0070C0"/>
      </a:folHlink>
    </a:clrScheme>
    <a:fontScheme name="Final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nalPowerpoint 1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AAAAAA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D2D2D2"/>
        </a:accent5>
        <a:accent6>
          <a:srgbClr val="000000"/>
        </a:accent6>
        <a:hlink>
          <a:srgbClr val="FF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nalPowerpoint 2">
        <a:dk1>
          <a:srgbClr val="AAAAAA"/>
        </a:dk1>
        <a:lt1>
          <a:srgbClr val="FFFFFF"/>
        </a:lt1>
        <a:dk2>
          <a:srgbClr val="000000"/>
        </a:dk2>
        <a:lt2>
          <a:srgbClr val="FFFFFF"/>
        </a:lt2>
        <a:accent1>
          <a:srgbClr val="AAAAAA"/>
        </a:accent1>
        <a:accent2>
          <a:srgbClr val="FFFFFF"/>
        </a:accent2>
        <a:accent3>
          <a:srgbClr val="AAAAAA"/>
        </a:accent3>
        <a:accent4>
          <a:srgbClr val="DADADA"/>
        </a:accent4>
        <a:accent5>
          <a:srgbClr val="D2D2D2"/>
        </a:accent5>
        <a:accent6>
          <a:srgbClr val="E7E7E7"/>
        </a:accent6>
        <a:hlink>
          <a:srgbClr val="AAAAAA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3">
        <a:dk1>
          <a:srgbClr val="808080"/>
        </a:dk1>
        <a:lt1>
          <a:srgbClr val="FFFFFF"/>
        </a:lt1>
        <a:dk2>
          <a:srgbClr val="AAAAAA"/>
        </a:dk2>
        <a:lt2>
          <a:srgbClr val="000000"/>
        </a:lt2>
        <a:accent1>
          <a:srgbClr val="000000"/>
        </a:accent1>
        <a:accent2>
          <a:srgbClr val="AAAAAA"/>
        </a:accent2>
        <a:accent3>
          <a:srgbClr val="D2D2D2"/>
        </a:accent3>
        <a:accent4>
          <a:srgbClr val="DADADA"/>
        </a:accent4>
        <a:accent5>
          <a:srgbClr val="AAAAAA"/>
        </a:accent5>
        <a:accent6>
          <a:srgbClr val="9A9A9A"/>
        </a:accent6>
        <a:hlink>
          <a:srgbClr val="FF00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4">
        <a:dk1>
          <a:srgbClr val="000000"/>
        </a:dk1>
        <a:lt1>
          <a:srgbClr val="FF0000"/>
        </a:lt1>
        <a:dk2>
          <a:srgbClr val="FFFFFF"/>
        </a:dk2>
        <a:lt2>
          <a:srgbClr val="000000"/>
        </a:lt2>
        <a:accent1>
          <a:srgbClr val="AAAAAA"/>
        </a:accent1>
        <a:accent2>
          <a:srgbClr val="FFFFFF"/>
        </a:accent2>
        <a:accent3>
          <a:srgbClr val="FFAAAA"/>
        </a:accent3>
        <a:accent4>
          <a:srgbClr val="000000"/>
        </a:accent4>
        <a:accent5>
          <a:srgbClr val="D2D2D2"/>
        </a:accent5>
        <a:accent6>
          <a:srgbClr val="E7E7E7"/>
        </a:accent6>
        <a:hlink>
          <a:srgbClr val="00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8631CA30-24D9-4364-9488-FDB07E7FECF5}" vid="{48BA85CE-0C6B-49C4-A166-2FCF3F2F44DA}"/>
    </a:ext>
  </a:extLst>
</a:theme>
</file>

<file path=ppt/theme/theme2.xml><?xml version="1.0" encoding="utf-8"?>
<a:theme xmlns:a="http://schemas.openxmlformats.org/drawingml/2006/main" name="1_FinalPowerpoint">
  <a:themeElements>
    <a:clrScheme name="Custom 1">
      <a:dk1>
        <a:srgbClr val="000000"/>
      </a:dk1>
      <a:lt1>
        <a:srgbClr val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0070C0"/>
      </a:hlink>
      <a:folHlink>
        <a:srgbClr val="0070C0"/>
      </a:folHlink>
    </a:clrScheme>
    <a:fontScheme name="Final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nalPowerpoint 1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AAAAAA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D2D2D2"/>
        </a:accent5>
        <a:accent6>
          <a:srgbClr val="000000"/>
        </a:accent6>
        <a:hlink>
          <a:srgbClr val="FF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nalPowerpoint 2">
        <a:dk1>
          <a:srgbClr val="AAAAAA"/>
        </a:dk1>
        <a:lt1>
          <a:srgbClr val="FFFFFF"/>
        </a:lt1>
        <a:dk2>
          <a:srgbClr val="000000"/>
        </a:dk2>
        <a:lt2>
          <a:srgbClr val="FFFFFF"/>
        </a:lt2>
        <a:accent1>
          <a:srgbClr val="AAAAAA"/>
        </a:accent1>
        <a:accent2>
          <a:srgbClr val="FFFFFF"/>
        </a:accent2>
        <a:accent3>
          <a:srgbClr val="AAAAAA"/>
        </a:accent3>
        <a:accent4>
          <a:srgbClr val="DADADA"/>
        </a:accent4>
        <a:accent5>
          <a:srgbClr val="D2D2D2"/>
        </a:accent5>
        <a:accent6>
          <a:srgbClr val="E7E7E7"/>
        </a:accent6>
        <a:hlink>
          <a:srgbClr val="AAAAAA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3">
        <a:dk1>
          <a:srgbClr val="808080"/>
        </a:dk1>
        <a:lt1>
          <a:srgbClr val="FFFFFF"/>
        </a:lt1>
        <a:dk2>
          <a:srgbClr val="AAAAAA"/>
        </a:dk2>
        <a:lt2>
          <a:srgbClr val="000000"/>
        </a:lt2>
        <a:accent1>
          <a:srgbClr val="000000"/>
        </a:accent1>
        <a:accent2>
          <a:srgbClr val="AAAAAA"/>
        </a:accent2>
        <a:accent3>
          <a:srgbClr val="D2D2D2"/>
        </a:accent3>
        <a:accent4>
          <a:srgbClr val="DADADA"/>
        </a:accent4>
        <a:accent5>
          <a:srgbClr val="AAAAAA"/>
        </a:accent5>
        <a:accent6>
          <a:srgbClr val="9A9A9A"/>
        </a:accent6>
        <a:hlink>
          <a:srgbClr val="FF00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4">
        <a:dk1>
          <a:srgbClr val="000000"/>
        </a:dk1>
        <a:lt1>
          <a:srgbClr val="FF0000"/>
        </a:lt1>
        <a:dk2>
          <a:srgbClr val="FFFFFF"/>
        </a:dk2>
        <a:lt2>
          <a:srgbClr val="000000"/>
        </a:lt2>
        <a:accent1>
          <a:srgbClr val="AAAAAA"/>
        </a:accent1>
        <a:accent2>
          <a:srgbClr val="FFFFFF"/>
        </a:accent2>
        <a:accent3>
          <a:srgbClr val="FFAAAA"/>
        </a:accent3>
        <a:accent4>
          <a:srgbClr val="000000"/>
        </a:accent4>
        <a:accent5>
          <a:srgbClr val="D2D2D2"/>
        </a:accent5>
        <a:accent6>
          <a:srgbClr val="E7E7E7"/>
        </a:accent6>
        <a:hlink>
          <a:srgbClr val="00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8631CA30-24D9-4364-9488-FDB07E7FECF5}" vid="{48BA85CE-0C6B-49C4-A166-2FCF3F2F44DA}"/>
    </a:ext>
  </a:extLst>
</a:theme>
</file>

<file path=ppt/theme/theme3.xml><?xml version="1.0" encoding="utf-8"?>
<a:theme xmlns:a="http://schemas.openxmlformats.org/drawingml/2006/main" name="2_FinalPowerpoint">
  <a:themeElements>
    <a:clrScheme name="Custom 1">
      <a:dk1>
        <a:srgbClr val="000000"/>
      </a:dk1>
      <a:lt1>
        <a:srgbClr val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Final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nalPowerpoint 1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AAAAAA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D2D2D2"/>
        </a:accent5>
        <a:accent6>
          <a:srgbClr val="000000"/>
        </a:accent6>
        <a:hlink>
          <a:srgbClr val="FF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nalPowerpoint 2">
        <a:dk1>
          <a:srgbClr val="AAAAAA"/>
        </a:dk1>
        <a:lt1>
          <a:srgbClr val="FFFFFF"/>
        </a:lt1>
        <a:dk2>
          <a:srgbClr val="000000"/>
        </a:dk2>
        <a:lt2>
          <a:srgbClr val="FFFFFF"/>
        </a:lt2>
        <a:accent1>
          <a:srgbClr val="AAAAAA"/>
        </a:accent1>
        <a:accent2>
          <a:srgbClr val="FFFFFF"/>
        </a:accent2>
        <a:accent3>
          <a:srgbClr val="AAAAAA"/>
        </a:accent3>
        <a:accent4>
          <a:srgbClr val="DADADA"/>
        </a:accent4>
        <a:accent5>
          <a:srgbClr val="D2D2D2"/>
        </a:accent5>
        <a:accent6>
          <a:srgbClr val="E7E7E7"/>
        </a:accent6>
        <a:hlink>
          <a:srgbClr val="AAAAAA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3">
        <a:dk1>
          <a:srgbClr val="808080"/>
        </a:dk1>
        <a:lt1>
          <a:srgbClr val="FFFFFF"/>
        </a:lt1>
        <a:dk2>
          <a:srgbClr val="AAAAAA"/>
        </a:dk2>
        <a:lt2>
          <a:srgbClr val="000000"/>
        </a:lt2>
        <a:accent1>
          <a:srgbClr val="000000"/>
        </a:accent1>
        <a:accent2>
          <a:srgbClr val="AAAAAA"/>
        </a:accent2>
        <a:accent3>
          <a:srgbClr val="D2D2D2"/>
        </a:accent3>
        <a:accent4>
          <a:srgbClr val="DADADA"/>
        </a:accent4>
        <a:accent5>
          <a:srgbClr val="AAAAAA"/>
        </a:accent5>
        <a:accent6>
          <a:srgbClr val="9A9A9A"/>
        </a:accent6>
        <a:hlink>
          <a:srgbClr val="FF00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4">
        <a:dk1>
          <a:srgbClr val="000000"/>
        </a:dk1>
        <a:lt1>
          <a:srgbClr val="FF0000"/>
        </a:lt1>
        <a:dk2>
          <a:srgbClr val="FFFFFF"/>
        </a:dk2>
        <a:lt2>
          <a:srgbClr val="000000"/>
        </a:lt2>
        <a:accent1>
          <a:srgbClr val="AAAAAA"/>
        </a:accent1>
        <a:accent2>
          <a:srgbClr val="FFFFFF"/>
        </a:accent2>
        <a:accent3>
          <a:srgbClr val="FFAAAA"/>
        </a:accent3>
        <a:accent4>
          <a:srgbClr val="000000"/>
        </a:accent4>
        <a:accent5>
          <a:srgbClr val="D2D2D2"/>
        </a:accent5>
        <a:accent6>
          <a:srgbClr val="E7E7E7"/>
        </a:accent6>
        <a:hlink>
          <a:srgbClr val="00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8631CA30-24D9-4364-9488-FDB07E7FECF5}" vid="{48BA85CE-0C6B-49C4-A166-2FCF3F2F44DA}"/>
    </a:ext>
  </a:extLst>
</a:theme>
</file>

<file path=ppt/theme/theme4.xml><?xml version="1.0" encoding="utf-8"?>
<a:theme xmlns:a="http://schemas.openxmlformats.org/drawingml/2006/main" name="3_FinalPowerpoint">
  <a:themeElements>
    <a:clrScheme name="Custom 1">
      <a:dk1>
        <a:srgbClr val="000000"/>
      </a:dk1>
      <a:lt1>
        <a:srgbClr val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Final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nalPowerpoint 1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AAAAAA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D2D2D2"/>
        </a:accent5>
        <a:accent6>
          <a:srgbClr val="000000"/>
        </a:accent6>
        <a:hlink>
          <a:srgbClr val="FF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nalPowerpoint 2">
        <a:dk1>
          <a:srgbClr val="AAAAAA"/>
        </a:dk1>
        <a:lt1>
          <a:srgbClr val="FFFFFF"/>
        </a:lt1>
        <a:dk2>
          <a:srgbClr val="000000"/>
        </a:dk2>
        <a:lt2>
          <a:srgbClr val="FFFFFF"/>
        </a:lt2>
        <a:accent1>
          <a:srgbClr val="AAAAAA"/>
        </a:accent1>
        <a:accent2>
          <a:srgbClr val="FFFFFF"/>
        </a:accent2>
        <a:accent3>
          <a:srgbClr val="AAAAAA"/>
        </a:accent3>
        <a:accent4>
          <a:srgbClr val="DADADA"/>
        </a:accent4>
        <a:accent5>
          <a:srgbClr val="D2D2D2"/>
        </a:accent5>
        <a:accent6>
          <a:srgbClr val="E7E7E7"/>
        </a:accent6>
        <a:hlink>
          <a:srgbClr val="AAAAAA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3">
        <a:dk1>
          <a:srgbClr val="808080"/>
        </a:dk1>
        <a:lt1>
          <a:srgbClr val="FFFFFF"/>
        </a:lt1>
        <a:dk2>
          <a:srgbClr val="AAAAAA"/>
        </a:dk2>
        <a:lt2>
          <a:srgbClr val="000000"/>
        </a:lt2>
        <a:accent1>
          <a:srgbClr val="000000"/>
        </a:accent1>
        <a:accent2>
          <a:srgbClr val="AAAAAA"/>
        </a:accent2>
        <a:accent3>
          <a:srgbClr val="D2D2D2"/>
        </a:accent3>
        <a:accent4>
          <a:srgbClr val="DADADA"/>
        </a:accent4>
        <a:accent5>
          <a:srgbClr val="AAAAAA"/>
        </a:accent5>
        <a:accent6>
          <a:srgbClr val="9A9A9A"/>
        </a:accent6>
        <a:hlink>
          <a:srgbClr val="FF00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4">
        <a:dk1>
          <a:srgbClr val="000000"/>
        </a:dk1>
        <a:lt1>
          <a:srgbClr val="FF0000"/>
        </a:lt1>
        <a:dk2>
          <a:srgbClr val="FFFFFF"/>
        </a:dk2>
        <a:lt2>
          <a:srgbClr val="000000"/>
        </a:lt2>
        <a:accent1>
          <a:srgbClr val="AAAAAA"/>
        </a:accent1>
        <a:accent2>
          <a:srgbClr val="FFFFFF"/>
        </a:accent2>
        <a:accent3>
          <a:srgbClr val="FFAAAA"/>
        </a:accent3>
        <a:accent4>
          <a:srgbClr val="000000"/>
        </a:accent4>
        <a:accent5>
          <a:srgbClr val="D2D2D2"/>
        </a:accent5>
        <a:accent6>
          <a:srgbClr val="E7E7E7"/>
        </a:accent6>
        <a:hlink>
          <a:srgbClr val="00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8631CA30-24D9-4364-9488-FDB07E7FECF5}" vid="{48BA85CE-0C6B-49C4-A166-2FCF3F2F44D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Display Roadmap</Template>
  <TotalTime>25291</TotalTime>
  <Words>12443</Words>
  <Application>Microsoft Office PowerPoint</Application>
  <PresentationFormat>On-screen Show (16:9)</PresentationFormat>
  <Paragraphs>2593</Paragraphs>
  <Slides>62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4" baseType="lpstr">
      <vt:lpstr>Yu Gothic</vt:lpstr>
      <vt:lpstr>ヒラギノ角ゴ Pro W3</vt:lpstr>
      <vt:lpstr>Arial</vt:lpstr>
      <vt:lpstr>Calibri</vt:lpstr>
      <vt:lpstr>Courier New</vt:lpstr>
      <vt:lpstr>Wingdings</vt:lpstr>
      <vt:lpstr>FinalPowerpoint</vt:lpstr>
      <vt:lpstr>1_FinalPowerpoint</vt:lpstr>
      <vt:lpstr>2_FinalPowerpoint</vt:lpstr>
      <vt:lpstr>3_FinalPowerpoint</vt:lpstr>
      <vt:lpstr>Visio</vt:lpstr>
      <vt:lpstr>Microsoft Visio Drawing</vt:lpstr>
      <vt:lpstr>LED-DL Device Roadmaps</vt:lpstr>
      <vt:lpstr>Table of Contents </vt:lpstr>
      <vt:lpstr>Local Dimming Automotive Backlight</vt:lpstr>
      <vt:lpstr>Jojo Family | Local Dimming LED Driver</vt:lpstr>
      <vt:lpstr>Mista Family | Local Dimming LED Driver</vt:lpstr>
      <vt:lpstr>PowerPoint Presentation</vt:lpstr>
      <vt:lpstr>TLC696x1-Q1 16 CH Direct Local Dimming Driver </vt:lpstr>
      <vt:lpstr>TLC696x2/4/8-Q1 Time-multiplexing Local Dimming Driver </vt:lpstr>
      <vt:lpstr>TLC696x0-Q1 Scan MOSFET Controller </vt:lpstr>
      <vt:lpstr>TLC69699-Q1 Augmented Connectivity for TLC696xx-Q1</vt:lpstr>
      <vt:lpstr>TLC6C5748-Q1 </vt:lpstr>
      <vt:lpstr>TLC6C5724-Q1</vt:lpstr>
      <vt:lpstr>Global Dimming Automotive Backlight</vt:lpstr>
      <vt:lpstr>Camaro Family Overview</vt:lpstr>
      <vt:lpstr>Camaro LP887x-Q1 Family 4/6 CH</vt:lpstr>
      <vt:lpstr>Camaro LP889x-Q1 Family 4/6 CH</vt:lpstr>
      <vt:lpstr>LP8867- Q1 / LP8869 - Q1</vt:lpstr>
      <vt:lpstr>LP8867C- Q1 / LP8869C - Q1</vt:lpstr>
      <vt:lpstr>LP8868/5-Q1</vt:lpstr>
      <vt:lpstr>LP8866-Q1 / LP8866S-Q1  </vt:lpstr>
      <vt:lpstr>LP8864-Q1 / LP8864S-Q1  </vt:lpstr>
      <vt:lpstr>LP8863-Q1  </vt:lpstr>
      <vt:lpstr>Automotive LCD Bias Roadmap</vt:lpstr>
      <vt:lpstr>TPS65131-Q1</vt:lpstr>
      <vt:lpstr>Auto Mini-Micro LED Driver Roadmap</vt:lpstr>
      <vt:lpstr>TLC6963x-Q1</vt:lpstr>
      <vt:lpstr>LP5891-Q1 Automotive 48x16 matrix LED driver with 16-bits PWM dimming and ultra low power</vt:lpstr>
      <vt:lpstr>Universal Plug-in Augmented Connectivity (UPAC) ‒ LP5899-Q1 SPI-Compatible Connectivity for LP5891-Q1</vt:lpstr>
      <vt:lpstr>Illuminating LED driver roadmap</vt:lpstr>
      <vt:lpstr>TPS92205x / TPS92365x family</vt:lpstr>
      <vt:lpstr>TPS922052/3/4/5 2/4-A Buck LED Driver with flexible &amp; enhanced dimming performance</vt:lpstr>
      <vt:lpstr>TPS923652/3/4/5 2/4-A Boost / Buck-Boost LED Driver with flexible &amp; enhanced dimming performance</vt:lpstr>
      <vt:lpstr>PowerPoint Presentation</vt:lpstr>
      <vt:lpstr>PowerPoint Presentation</vt:lpstr>
      <vt:lpstr>TPS92401  4-Channel 5-A LED Dot-Controller with Integrated FET and Advanced Dimming</vt:lpstr>
      <vt:lpstr>TPS92402  8-Channel 2.5-A LED Dot-Controller with Integrated FET and Advanced Dimming</vt:lpstr>
      <vt:lpstr>TPS922152/3/4/5 (Namtso) High Voltage Buck LED Driver with Accurate Dimming</vt:lpstr>
      <vt:lpstr>TPS923752/3/4/5 (Namtso) High Voltage Boost/SEPIC LED Driver with Accurate Dimming</vt:lpstr>
      <vt:lpstr>1-/1.5-A High Efficiency Synchronous Buck LED Driver</vt:lpstr>
      <vt:lpstr>TPS92200 4-30V/1.5-A Synchronous Buck LED Driver with Flexible Dimming Options</vt:lpstr>
      <vt:lpstr>TPS61165  High Brightness White LED Driver in 2mm x 2mm WSON package</vt:lpstr>
      <vt:lpstr>PowerPoint Presentation</vt:lpstr>
      <vt:lpstr>RGB LED Driver</vt:lpstr>
      <vt:lpstr>RGB LED Driver Roadmap</vt:lpstr>
      <vt:lpstr>LP581x Family Introduction</vt:lpstr>
      <vt:lpstr>PowerPoint Presentation</vt:lpstr>
      <vt:lpstr>PowerPoint Presentation</vt:lpstr>
      <vt:lpstr>LP5814  4 - CH RGBW LED driver with auto animation</vt:lpstr>
      <vt:lpstr>LP5815  3 - CH RGB LED driver with auto animation and controllable InstaBlink </vt:lpstr>
      <vt:lpstr>LP5816  4 - CH RGBW LED driver</vt:lpstr>
      <vt:lpstr>LP5817 3 - CH RGB LED driver</vt:lpstr>
      <vt:lpstr>LP586x(T) Family Introduction</vt:lpstr>
      <vt:lpstr>LP586x(T)</vt:lpstr>
      <vt:lpstr>LP5867WCSP 7×6 Matrix LED Driver</vt:lpstr>
      <vt:lpstr>PowerPoint Presentation</vt:lpstr>
      <vt:lpstr>LP5036-Q1 36-Ch I2C RGB LED Driver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Texas Instruments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LED-DL Display Devices Roadmap</dc:title>
  <dc:creator>Han, Sherry</dc:creator>
  <cp:keywords>NDA Restrictions</cp:keywords>
  <cp:lastModifiedBy>Binglun Li</cp:lastModifiedBy>
  <cp:revision>842</cp:revision>
  <cp:lastPrinted>2024-03-01T07:27:27Z</cp:lastPrinted>
  <dcterms:created xsi:type="dcterms:W3CDTF">2023-08-07T09:33:26Z</dcterms:created>
  <dcterms:modified xsi:type="dcterms:W3CDTF">2025-07-14T22:41:33Z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c76c141-ac86-40e5-abf2-c6f60e474cee_Enabled">
    <vt:lpwstr>true</vt:lpwstr>
  </property>
  <property fmtid="{D5CDD505-2E9C-101B-9397-08002B2CF9AE}" pid="3" name="MSIP_Label_2c76c141-ac86-40e5-abf2-c6f60e474cee_SetDate">
    <vt:lpwstr>2025-07-14T22:41:32Z</vt:lpwstr>
  </property>
  <property fmtid="{D5CDD505-2E9C-101B-9397-08002B2CF9AE}" pid="4" name="MSIP_Label_2c76c141-ac86-40e5-abf2-c6f60e474cee_Method">
    <vt:lpwstr>Standard</vt:lpwstr>
  </property>
  <property fmtid="{D5CDD505-2E9C-101B-9397-08002B2CF9AE}" pid="5" name="MSIP_Label_2c76c141-ac86-40e5-abf2-c6f60e474cee_Name">
    <vt:lpwstr>2c76c141-ac86-40e5-abf2-c6f60e474cee</vt:lpwstr>
  </property>
  <property fmtid="{D5CDD505-2E9C-101B-9397-08002B2CF9AE}" pid="6" name="MSIP_Label_2c76c141-ac86-40e5-abf2-c6f60e474cee_SiteId">
    <vt:lpwstr>fcb2b37b-5da0-466b-9b83-0014b67a7c78</vt:lpwstr>
  </property>
  <property fmtid="{D5CDD505-2E9C-101B-9397-08002B2CF9AE}" pid="7" name="MSIP_Label_2c76c141-ac86-40e5-abf2-c6f60e474cee_ActionId">
    <vt:lpwstr>47c8e103-428e-46c1-b25b-381bfb1cde60</vt:lpwstr>
  </property>
  <property fmtid="{D5CDD505-2E9C-101B-9397-08002B2CF9AE}" pid="8" name="MSIP_Label_2c76c141-ac86-40e5-abf2-c6f60e474cee_ContentBits">
    <vt:lpwstr>2</vt:lpwstr>
  </property>
  <property fmtid="{D5CDD505-2E9C-101B-9397-08002B2CF9AE}" pid="9" name="MSIP_Label_2c76c141-ac86-40e5-abf2-c6f60e474cee_Tag">
    <vt:lpwstr>10, 3, 0, 1</vt:lpwstr>
  </property>
  <property fmtid="{D5CDD505-2E9C-101B-9397-08002B2CF9AE}" pid="10" name="ClassificationContentMarkingFooterLocations">
    <vt:lpwstr>FinalPowerpoint:4\1_FinalPowerpoint:4\2_FinalPowerpoint:4\3_FinalPowerpoint:4</vt:lpwstr>
  </property>
  <property fmtid="{D5CDD505-2E9C-101B-9397-08002B2CF9AE}" pid="11" name="ClassificationContentMarkingFooterText">
    <vt:lpwstr>RESTRICTED</vt:lpwstr>
  </property>
</Properties>
</file>